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06" r:id="rId2"/>
    <p:sldId id="449" r:id="rId3"/>
    <p:sldId id="448" r:id="rId4"/>
    <p:sldId id="484" r:id="rId5"/>
    <p:sldId id="485" r:id="rId6"/>
    <p:sldId id="486" r:id="rId7"/>
    <p:sldId id="487" r:id="rId8"/>
    <p:sldId id="498" r:id="rId9"/>
    <p:sldId id="488" r:id="rId10"/>
    <p:sldId id="494" r:id="rId11"/>
    <p:sldId id="499" r:id="rId12"/>
    <p:sldId id="500" r:id="rId13"/>
    <p:sldId id="495" r:id="rId14"/>
    <p:sldId id="496" r:id="rId15"/>
    <p:sldId id="497" r:id="rId16"/>
    <p:sldId id="501" r:id="rId17"/>
    <p:sldId id="502" r:id="rId18"/>
    <p:sldId id="489" r:id="rId19"/>
    <p:sldId id="490" r:id="rId20"/>
    <p:sldId id="503" r:id="rId21"/>
    <p:sldId id="492" r:id="rId22"/>
    <p:sldId id="493" r:id="rId23"/>
    <p:sldId id="450" r:id="rId24"/>
    <p:sldId id="451" r:id="rId25"/>
    <p:sldId id="452" r:id="rId26"/>
    <p:sldId id="453" r:id="rId27"/>
    <p:sldId id="455" r:id="rId28"/>
    <p:sldId id="456" r:id="rId29"/>
    <p:sldId id="457" r:id="rId30"/>
    <p:sldId id="458" r:id="rId31"/>
    <p:sldId id="459" r:id="rId32"/>
    <p:sldId id="460" r:id="rId33"/>
    <p:sldId id="461" r:id="rId34"/>
    <p:sldId id="462" r:id="rId35"/>
    <p:sldId id="463" r:id="rId36"/>
    <p:sldId id="464" r:id="rId37"/>
    <p:sldId id="465" r:id="rId38"/>
    <p:sldId id="466" r:id="rId39"/>
    <p:sldId id="467" r:id="rId40"/>
    <p:sldId id="468" r:id="rId41"/>
    <p:sldId id="469" r:id="rId42"/>
    <p:sldId id="470" r:id="rId43"/>
    <p:sldId id="472" r:id="rId44"/>
    <p:sldId id="473" r:id="rId45"/>
    <p:sldId id="474" r:id="rId46"/>
    <p:sldId id="475" r:id="rId47"/>
    <p:sldId id="476" r:id="rId48"/>
    <p:sldId id="478" r:id="rId49"/>
    <p:sldId id="477" r:id="rId50"/>
    <p:sldId id="479" r:id="rId51"/>
    <p:sldId id="480" r:id="rId52"/>
    <p:sldId id="504" r:id="rId5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49" autoAdjust="0"/>
  </p:normalViewPr>
  <p:slideViewPr>
    <p:cSldViewPr>
      <p:cViewPr varScale="1">
        <p:scale>
          <a:sx n="72" d="100"/>
          <a:sy n="72" d="100"/>
        </p:scale>
        <p:origin x="132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0FABE-5E75-4AE8-B894-9EDBA88DA41B}" type="datetimeFigureOut">
              <a:rPr lang="th-TH" smtClean="0"/>
              <a:t>29/05/69</a:t>
            </a:fld>
            <a:endParaRPr lang="th-TH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4F38D-308A-463F-9BFA-045CE1AB926D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8370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E8C9-9F14-4EA4-9D35-1D41C931E258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795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68E8C9-9F14-4EA4-9D35-1D41C931E258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1827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4F38D-308A-463F-9BFA-045CE1AB926D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24858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4F38D-308A-463F-9BFA-045CE1AB926D}" type="slidenum">
              <a:rPr lang="th-TH" smtClean="0"/>
              <a:t>16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145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6973-4F27-4F13-AAC7-A282F263FB62}" type="datetimeFigureOut">
              <a:rPr lang="th-TH" smtClean="0"/>
              <a:t>29/05/69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3FFD-7BEB-4D90-A986-A94CCA9BFE3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2270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6973-4F27-4F13-AAC7-A282F263FB62}" type="datetimeFigureOut">
              <a:rPr lang="th-TH" smtClean="0"/>
              <a:t>29/05/69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3FFD-7BEB-4D90-A986-A94CCA9BFE3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03227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6973-4F27-4F13-AAC7-A282F263FB62}" type="datetimeFigureOut">
              <a:rPr lang="th-TH" smtClean="0"/>
              <a:t>29/05/69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3FFD-7BEB-4D90-A986-A94CCA9BFE3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6740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6973-4F27-4F13-AAC7-A282F263FB62}" type="datetimeFigureOut">
              <a:rPr lang="th-TH" smtClean="0"/>
              <a:t>29/05/69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3FFD-7BEB-4D90-A986-A94CCA9BFE3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699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6973-4F27-4F13-AAC7-A282F263FB62}" type="datetimeFigureOut">
              <a:rPr lang="th-TH" smtClean="0"/>
              <a:t>29/05/69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3FFD-7BEB-4D90-A986-A94CCA9BFE3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159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6973-4F27-4F13-AAC7-A282F263FB62}" type="datetimeFigureOut">
              <a:rPr lang="th-TH" smtClean="0"/>
              <a:t>29/05/69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3FFD-7BEB-4D90-A986-A94CCA9BFE3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46569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6973-4F27-4F13-AAC7-A282F263FB62}" type="datetimeFigureOut">
              <a:rPr lang="th-TH" smtClean="0"/>
              <a:t>29/05/69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3FFD-7BEB-4D90-A986-A94CCA9BFE3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451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6973-4F27-4F13-AAC7-A282F263FB62}" type="datetimeFigureOut">
              <a:rPr lang="th-TH" smtClean="0"/>
              <a:t>29/05/69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3FFD-7BEB-4D90-A986-A94CCA9BFE3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4869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6973-4F27-4F13-AAC7-A282F263FB62}" type="datetimeFigureOut">
              <a:rPr lang="th-TH" smtClean="0"/>
              <a:t>29/05/69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3FFD-7BEB-4D90-A986-A94CCA9BFE3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3973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6973-4F27-4F13-AAC7-A282F263FB62}" type="datetimeFigureOut">
              <a:rPr lang="th-TH" smtClean="0"/>
              <a:t>29/05/69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3FFD-7BEB-4D90-A986-A94CCA9BFE3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6652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86973-4F27-4F13-AAC7-A282F263FB62}" type="datetimeFigureOut">
              <a:rPr lang="th-TH" smtClean="0"/>
              <a:t>29/05/69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33FFD-7BEB-4D90-A986-A94CCA9BFE3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8049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86973-4F27-4F13-AAC7-A282F263FB62}" type="datetimeFigureOut">
              <a:rPr lang="th-TH" smtClean="0"/>
              <a:t>29/05/69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33FFD-7BEB-4D90-A986-A94CCA9BFE3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3256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mailto:watchihost50@gmail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ผู้ผลิต ดิจิทัลคอนเทนต์ (Digital Content) แถวหน้า  ฝันที่ไม่ไกลเกินเอื้อมของไทย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6" name="AutoShape 4" descr="ผู้ผลิต ดิจิทัลคอนเทนต์ (Digital Content) แถวหน้า  ฝันที่ไม่ไกลเกินเอื้อมของไทย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7" name="AutoShape 6" descr="Five Copyright Issues and Solutions on Digital Content - Advisory Excellence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8" name="AutoShape 8" descr="312,143 Digital Content Images, Stock Photos &amp; Vectors | Shutterstock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pic>
        <p:nvPicPr>
          <p:cNvPr id="4098" name="Picture 2" descr="การเรียนรู้ด้วยคอมพิวเตอร์ช่วยสอน : CAI - mediathailand : education">
            <a:extLst>
              <a:ext uri="{FF2B5EF4-FFF2-40B4-BE49-F238E27FC236}">
                <a16:creationId xmlns:a16="http://schemas.microsoft.com/office/drawing/2014/main" id="{822CB79C-AA77-4AA7-9BED-D2B634C0F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175818"/>
            <a:ext cx="24288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What is Adaptive Learning? – Pathbuilder">
            <a:extLst>
              <a:ext uri="{FF2B5EF4-FFF2-40B4-BE49-F238E27FC236}">
                <a16:creationId xmlns:a16="http://schemas.microsoft.com/office/drawing/2014/main" id="{62E7083F-0AE3-46EC-9197-ACFE71EBC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656" y="0"/>
            <a:ext cx="2466975" cy="194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dapting to Every Learner with Adaptive and Personalized Learning -  Branding, Design, Development, and Marketing in Los Angeles | Ripe Media">
            <a:extLst>
              <a:ext uri="{FF2B5EF4-FFF2-40B4-BE49-F238E27FC236}">
                <a16:creationId xmlns:a16="http://schemas.microsoft.com/office/drawing/2014/main" id="{D05F8B05-8AC0-4A95-9D62-EC210B5C1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" y="1927502"/>
            <a:ext cx="2304231" cy="167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hat are Personalized Learning Paths?">
            <a:extLst>
              <a:ext uri="{FF2B5EF4-FFF2-40B4-BE49-F238E27FC236}">
                <a16:creationId xmlns:a16="http://schemas.microsoft.com/office/drawing/2014/main" id="{C4D55DB2-CA7A-48BB-A004-A3EBD25C2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31" y="0"/>
            <a:ext cx="4168478" cy="17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ransformative Education: Harnessing the Full Potential of AI for Personalized  Learning, Adaptive Teaching, and Lifelong Skill Development - Technology  Innovators">
            <a:extLst>
              <a:ext uri="{FF2B5EF4-FFF2-40B4-BE49-F238E27FC236}">
                <a16:creationId xmlns:a16="http://schemas.microsoft.com/office/drawing/2014/main" id="{A893CCF8-6FF5-43AE-BB59-4929A8638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3518229"/>
            <a:ext cx="2270411" cy="32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The Role of AI in Personalized Learning - UPPCS MAGAZINE">
            <a:extLst>
              <a:ext uri="{FF2B5EF4-FFF2-40B4-BE49-F238E27FC236}">
                <a16:creationId xmlns:a16="http://schemas.microsoft.com/office/drawing/2014/main" id="{7944CBB8-D4A2-49F1-ACFA-A284B8908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697" y="4152350"/>
            <a:ext cx="3811303" cy="261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Tech for Student Needs: Personalized Learning in 2026">
            <a:extLst>
              <a:ext uri="{FF2B5EF4-FFF2-40B4-BE49-F238E27FC236}">
                <a16:creationId xmlns:a16="http://schemas.microsoft.com/office/drawing/2014/main" id="{51F36A0D-1B09-47E8-A75E-5B4284B16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285" y="1707790"/>
            <a:ext cx="2619375" cy="229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How AI Is Personalizing Learning Experiences Globally">
            <a:extLst>
              <a:ext uri="{FF2B5EF4-FFF2-40B4-BE49-F238E27FC236}">
                <a16:creationId xmlns:a16="http://schemas.microsoft.com/office/drawing/2014/main" id="{1A2B3B3B-C9BF-4A3E-BD3F-1A797AF94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55" y="4152350"/>
            <a:ext cx="3018942" cy="252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7E502FAA-3102-4ED7-9278-08CB0F10C98F}"/>
              </a:ext>
            </a:extLst>
          </p:cNvPr>
          <p:cNvSpPr txBox="1">
            <a:spLocks/>
          </p:cNvSpPr>
          <p:nvPr/>
        </p:nvSpPr>
        <p:spPr>
          <a:xfrm>
            <a:off x="1839108" y="1553854"/>
            <a:ext cx="5762315" cy="1143000"/>
          </a:xfrm>
          <a:prstGeom prst="rect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CAI (Computer-Assisted Instruction)</a:t>
            </a:r>
            <a:r>
              <a:rPr lang="th-TH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</a:p>
          <a:p>
            <a:r>
              <a:rPr lang="th-TH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ปี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2026</a:t>
            </a:r>
            <a:endParaRPr lang="th-TH" sz="2800" dirty="0">
              <a:solidFill>
                <a:schemeClr val="bg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B1B658B-1057-4104-AB19-42FEBB144E34}"/>
              </a:ext>
            </a:extLst>
          </p:cNvPr>
          <p:cNvSpPr/>
          <p:nvPr/>
        </p:nvSpPr>
        <p:spPr>
          <a:xfrm>
            <a:off x="6523796" y="3789040"/>
            <a:ext cx="2584708" cy="64633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ITB2303</a:t>
            </a:r>
            <a:endParaRPr lang="th-TH" sz="3600" dirty="0">
              <a:solidFill>
                <a:srgbClr val="FFFF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8EA14CF-F83C-4D50-9389-D665E6717F64}"/>
              </a:ext>
            </a:extLst>
          </p:cNvPr>
          <p:cNvSpPr/>
          <p:nvPr/>
        </p:nvSpPr>
        <p:spPr>
          <a:xfrm>
            <a:off x="2279935" y="2764387"/>
            <a:ext cx="4224350" cy="1477328"/>
          </a:xfrm>
          <a:prstGeom prst="rect">
            <a:avLst/>
          </a:prstGeom>
          <a:solidFill>
            <a:srgbClr val="002060"/>
          </a:solidFill>
          <a:ln w="3810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/>
            <a:r>
              <a:rPr lang="th-TH" sz="3600" b="1" dirty="0">
                <a:solidFill>
                  <a:srgbClr val="FFFF00"/>
                </a:solidFill>
              </a:rPr>
              <a:t>ดิจิทัลคอนเทนต์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1800" b="1" dirty="0">
                <a:solidFill>
                  <a:srgbClr val="FFFF00"/>
                </a:solidFill>
              </a:rPr>
              <a:t>Digital Content</a:t>
            </a:r>
            <a:endParaRPr lang="th-TH" sz="3600" dirty="0">
              <a:solidFill>
                <a:srgbClr val="FFFF00"/>
              </a:solidFill>
            </a:endParaRPr>
          </a:p>
          <a:p>
            <a:pPr algn="ctr" fontAlgn="base"/>
            <a:r>
              <a:rPr lang="th-TH" sz="3600" b="1" dirty="0"/>
              <a:t>คอมพิวเตอร์ช่วยสอน (</a:t>
            </a:r>
            <a:r>
              <a:rPr lang="en-US" sz="2400" b="1" dirty="0"/>
              <a:t>CAI</a:t>
            </a:r>
            <a:r>
              <a:rPr lang="en-US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69928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32CD87-455E-49AD-824A-93AC45A921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CAI (Computer-Assisted Instruction)</a:t>
            </a:r>
            <a:r>
              <a:rPr lang="th-TH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ปี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2026</a:t>
            </a:r>
            <a:endParaRPr lang="th-TH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96018-4E1F-4C81-B4C7-263F9BA88D86}"/>
              </a:ext>
            </a:extLst>
          </p:cNvPr>
          <p:cNvSpPr txBox="1"/>
          <p:nvPr/>
        </p:nvSpPr>
        <p:spPr>
          <a:xfrm>
            <a:off x="755576" y="1043608"/>
            <a:ext cx="6408712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3.</a:t>
            </a: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รูปแบบการใช้งานจริงที่โดดเด่นในปี </a:t>
            </a:r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2026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EB60B-0A2C-4C35-BD66-C07112117485}"/>
              </a:ext>
            </a:extLst>
          </p:cNvPr>
          <p:cNvSpPr txBox="1"/>
          <p:nvPr/>
        </p:nvSpPr>
        <p:spPr>
          <a:xfrm>
            <a:off x="457200" y="1830060"/>
            <a:ext cx="8229600" cy="5245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32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AI Agent &amp; AI Tutors :</a:t>
            </a:r>
            <a:r>
              <a:rPr lang="en-US" sz="32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th-TH" sz="32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ในปี </a:t>
            </a:r>
            <a:r>
              <a:rPr lang="en-US" sz="32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2026 </a:t>
            </a:r>
            <a:r>
              <a:rPr lang="th-TH" sz="32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ตัวอย่างเช่น ระบบจำลองติวเตอร์วิชาต่าง ๆ (เช่น ติวเตอร์ภาษาละติน ภาษาศาสตร์ หรือคณิตศาสตร์)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th-TH" sz="3200" dirty="0">
              <a:latin typeface="Angsana New" panose="02020603050405020304" pitchFamily="18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th-TH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h-TH" sz="3200" b="1" dirty="0">
                <a:solidFill>
                  <a:srgbClr val="7030A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สามารถใช้โมเดลภาษาขนาดใหญ่ (</a:t>
            </a:r>
            <a:r>
              <a:rPr lang="en-US" sz="3200" b="1" dirty="0">
                <a:solidFill>
                  <a:srgbClr val="7030A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LLMs) </a:t>
            </a:r>
            <a:r>
              <a:rPr lang="th-TH" sz="32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และระบบ </a:t>
            </a:r>
            <a:r>
              <a:rPr lang="en-US" sz="32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RAG (Retrieval-Augmented Generation) </a:t>
            </a:r>
            <a:r>
              <a:rPr lang="th-TH" sz="32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เพื่อดึงฐานข้อมูลวิชาการที่ถูกต้อง</a:t>
            </a:r>
            <a:r>
              <a:rPr lang="th-TH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แม่นยำมาสอน อธิบายทีละ</a:t>
            </a:r>
            <a:r>
              <a:rPr lang="th-TH" dirty="0" err="1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สเต็ป</a:t>
            </a:r>
            <a:r>
              <a:rPr lang="th-TH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 และตรวจการบ้านที่เป็นข้อเขียนได้อย่างเป็นธรรมชาติ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9218" name="Picture 2" descr="Applications of large language models (LLMs) - Mecalux.com">
            <a:extLst>
              <a:ext uri="{FF2B5EF4-FFF2-40B4-BE49-F238E27FC236}">
                <a16:creationId xmlns:a16="http://schemas.microsoft.com/office/drawing/2014/main" id="{585D766F-854B-4CA4-A768-0FAB6E28F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ustom LLMs: Tailored Language Models to Fit Your Business Needs">
            <a:extLst>
              <a:ext uri="{FF2B5EF4-FFF2-40B4-BE49-F238E27FC236}">
                <a16:creationId xmlns:a16="http://schemas.microsoft.com/office/drawing/2014/main" id="{2CB27735-EB55-412B-956D-010C155B6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50" y="2996952"/>
            <a:ext cx="2959554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161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32CD87-455E-49AD-824A-93AC45A921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1520" y="517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CAI (Computer-Assisted Instruction)</a:t>
            </a:r>
            <a:r>
              <a:rPr lang="th-TH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ปี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2026</a:t>
            </a:r>
            <a:endParaRPr lang="th-TH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96018-4E1F-4C81-B4C7-263F9BA88D86}"/>
              </a:ext>
            </a:extLst>
          </p:cNvPr>
          <p:cNvSpPr txBox="1"/>
          <p:nvPr/>
        </p:nvSpPr>
        <p:spPr>
          <a:xfrm>
            <a:off x="457200" y="852196"/>
            <a:ext cx="6408712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3.</a:t>
            </a: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รูปแบบการใช้งานจริงที่โดดเด่นในปี </a:t>
            </a:r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2026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EB60B-0A2C-4C35-BD66-C07112117485}"/>
              </a:ext>
            </a:extLst>
          </p:cNvPr>
          <p:cNvSpPr txBox="1"/>
          <p:nvPr/>
        </p:nvSpPr>
        <p:spPr>
          <a:xfrm>
            <a:off x="251520" y="1699424"/>
            <a:ext cx="8229600" cy="3459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u="none" strike="noStrike" dirty="0">
                <a:effectLst/>
                <a:latin typeface="Arial" panose="020B0604020202020204" pitchFamily="34" charset="0"/>
              </a:rPr>
              <a:t>LLMs (Large Language Models)</a:t>
            </a:r>
            <a:r>
              <a:rPr lang="en-US" sz="2000" dirty="0"/>
              <a:t> </a:t>
            </a:r>
            <a:r>
              <a:rPr lang="th-TH" sz="3200" dirty="0"/>
              <a:t>หรือโมเดลภาษาขนาดใหญ่ คือ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th-TH" sz="3200" dirty="0"/>
              <a:t>- </a:t>
            </a:r>
            <a:r>
              <a:rPr lang="th-TH" sz="3200" b="1" dirty="0"/>
              <a:t>ระบบปัญญาประดิษฐ์</a:t>
            </a:r>
            <a:r>
              <a:rPr lang="th-TH" sz="3200" dirty="0"/>
              <a:t>ประเภทหนึ่งที่ถูกออกแบบมาให้เข้าใจ วิเคราะห์ และ</a:t>
            </a:r>
            <a:r>
              <a:rPr lang="th-TH" sz="3200" dirty="0">
                <a:solidFill>
                  <a:srgbClr val="7030A0"/>
                </a:solidFill>
              </a:rPr>
              <a:t>สร้างภาษามนุษย์ได้อย่างเป็นธรรมชาติ</a:t>
            </a:r>
            <a:r>
              <a:rPr lang="th-TH" sz="3200" dirty="0"/>
              <a:t> โดยใช้เทคโนโลยีโครงข่าย</a:t>
            </a:r>
            <a:r>
              <a:rPr lang="th-TH" sz="3200" b="1" dirty="0">
                <a:solidFill>
                  <a:srgbClr val="FF0000"/>
                </a:solidFill>
              </a:rPr>
              <a:t>ประสาทเทียม</a:t>
            </a:r>
            <a:r>
              <a:rPr lang="th-TH" sz="3200" dirty="0"/>
              <a:t> (</a:t>
            </a:r>
            <a:r>
              <a:rPr lang="en-US" sz="3200" dirty="0"/>
              <a:t>Neural Networks) </a:t>
            </a:r>
            <a:r>
              <a:rPr lang="th-TH" sz="3200" b="1" dirty="0">
                <a:solidFill>
                  <a:srgbClr val="002060"/>
                </a:solidFill>
              </a:rPr>
              <a:t>ที่ผ่านการเรียนรู้จากข้อมูลมหาศาล</a:t>
            </a:r>
            <a:endParaRPr lang="en-US" sz="4400" b="1" dirty="0">
              <a:solidFill>
                <a:srgbClr val="002060"/>
              </a:solidFill>
              <a:latin typeface="Angsana New" panose="02020603050405020304" pitchFamily="18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th-TH" sz="3200" dirty="0">
              <a:latin typeface="Angsana New" panose="02020603050405020304" pitchFamily="18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</p:txBody>
      </p:sp>
      <p:pic>
        <p:nvPicPr>
          <p:cNvPr id="11266" name="Picture 2" descr="What are Large Language Models (LLMs)? - YouTube">
            <a:extLst>
              <a:ext uri="{FF2B5EF4-FFF2-40B4-BE49-F238E27FC236}">
                <a16:creationId xmlns:a16="http://schemas.microsoft.com/office/drawing/2014/main" id="{3EE10DBC-B794-4F02-8DCF-CABD36B34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55" y="4653136"/>
            <a:ext cx="3214643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Applications of large language models (LLMs) - Mecalux.com">
            <a:extLst>
              <a:ext uri="{FF2B5EF4-FFF2-40B4-BE49-F238E27FC236}">
                <a16:creationId xmlns:a16="http://schemas.microsoft.com/office/drawing/2014/main" id="{E14EF23A-8377-4772-9853-DAF7C2F9D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698" y="4653136"/>
            <a:ext cx="3001574" cy="180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247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32CD87-455E-49AD-824A-93AC45A921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CAI (Computer-Assisted Instruction)</a:t>
            </a:r>
            <a:r>
              <a:rPr lang="th-TH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ปี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2026</a:t>
            </a:r>
            <a:endParaRPr lang="th-TH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496018-4E1F-4C81-B4C7-263F9BA88D86}"/>
              </a:ext>
            </a:extLst>
          </p:cNvPr>
          <p:cNvSpPr txBox="1"/>
          <p:nvPr/>
        </p:nvSpPr>
        <p:spPr>
          <a:xfrm>
            <a:off x="611560" y="975116"/>
            <a:ext cx="6408712" cy="685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3.</a:t>
            </a: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รูปแบบการใช้งานจริงที่โดดเด่นในปี </a:t>
            </a:r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2026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786D21-4C1A-4843-B8EB-F6BF3F10920F}"/>
              </a:ext>
            </a:extLst>
          </p:cNvPr>
          <p:cNvSpPr txBox="1"/>
          <p:nvPr/>
        </p:nvSpPr>
        <p:spPr>
          <a:xfrm>
            <a:off x="257175" y="1660240"/>
            <a:ext cx="842962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RAG </a:t>
            </a:r>
            <a:r>
              <a:rPr lang="th-TH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ย่อมาจาก “</a:t>
            </a:r>
            <a:r>
              <a:rPr 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Retrieval Augmented Generation” </a:t>
            </a:r>
            <a:r>
              <a:rPr lang="th-TH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คือ</a:t>
            </a:r>
          </a:p>
          <a:p>
            <a:r>
              <a:rPr lang="en-US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th-TH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 เทคนิคที่ช่วยเพิ่มความสามารถของระบบ </a:t>
            </a:r>
            <a:r>
              <a:rPr lang="en-US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AI </a:t>
            </a:r>
            <a:r>
              <a:rPr lang="th-TH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และ </a:t>
            </a:r>
            <a:r>
              <a:rPr lang="en-US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Generative AI </a:t>
            </a:r>
            <a:r>
              <a:rPr lang="th-TH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เช่น </a:t>
            </a:r>
            <a:r>
              <a:rPr lang="en-US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GPT </a:t>
            </a:r>
            <a:r>
              <a:rPr lang="th-TH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โดยการเชื่อมโยง</a:t>
            </a:r>
            <a:r>
              <a:rPr lang="th-TH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ระบบเข้ากับแหล่งข้อมูลภายนอก แทนที่จะอาศัยเฉพาะข้อมูลที่มีอยู่ในโมเดล </a:t>
            </a:r>
            <a:r>
              <a:rPr lang="en-US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AI </a:t>
            </a:r>
            <a:r>
              <a:rPr lang="th-TH" b="0" i="0" dirty="0">
                <a:solidFill>
                  <a:srgbClr val="001D35"/>
                </a:solidFill>
                <a:effectLst/>
                <a:latin typeface="Arial" panose="020B0604020202020204" pitchFamily="34" charset="0"/>
              </a:rPr>
              <a:t>เอง</a:t>
            </a:r>
            <a:r>
              <a:rPr lang="th-TH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RAG </a:t>
            </a:r>
            <a:r>
              <a:rPr lang="th-TH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จะนำ </a:t>
            </a:r>
            <a:r>
              <a:rPr lang="en-US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Prompt </a:t>
            </a:r>
            <a:r>
              <a:rPr lang="th-TH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ที่ผู้ใช้งานป้อนเข้ามาไป</a:t>
            </a:r>
            <a:r>
              <a:rPr lang="th-TH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ค้นหาข้อมูลที่เกี่ยวข้องจากแหล่งข้อมูลภายนอก เช่น เว็บไซต์ ฐานข้อมูล </a:t>
            </a:r>
            <a:endParaRPr lang="th-TH" b="1" dirty="0">
              <a:solidFill>
                <a:srgbClr val="00B050"/>
              </a:solidFill>
            </a:endParaRPr>
          </a:p>
        </p:txBody>
      </p:sp>
      <p:pic>
        <p:nvPicPr>
          <p:cNvPr id="10242" name="Picture 2" descr="Retrieval Augmented Generation Rag What Is Retrieval Augmented Generation ( RAG)? A Complete Guide">
            <a:extLst>
              <a:ext uri="{FF2B5EF4-FFF2-40B4-BE49-F238E27FC236}">
                <a16:creationId xmlns:a16="http://schemas.microsoft.com/office/drawing/2014/main" id="{B782EDB8-F00D-4F76-9F4C-9F801E69F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48296"/>
            <a:ext cx="3816424" cy="21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What is RAG (Retrieval-Augmented Generation)?">
            <a:extLst>
              <a:ext uri="{FF2B5EF4-FFF2-40B4-BE49-F238E27FC236}">
                <a16:creationId xmlns:a16="http://schemas.microsoft.com/office/drawing/2014/main" id="{C2081D3A-0559-42F7-B0EE-684FF2722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48296"/>
            <a:ext cx="4288442" cy="2117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85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32CD87-455E-49AD-824A-93AC45A921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CAI (Computer-Assisted Instruction)</a:t>
            </a:r>
            <a:r>
              <a:rPr lang="th-TH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ปี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2026</a:t>
            </a:r>
            <a:endParaRPr lang="th-TH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4A1A62-C7BD-476B-8613-0FF45E637308}"/>
              </a:ext>
            </a:extLst>
          </p:cNvPr>
          <p:cNvSpPr txBox="1"/>
          <p:nvPr/>
        </p:nvSpPr>
        <p:spPr>
          <a:xfrm>
            <a:off x="433759" y="1556792"/>
            <a:ext cx="8003232" cy="5318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Multimodal Intelligent Courseware: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สื่อการสอนไม่ได้จำกัดแค่สไลด์เปิดไปมา แต่ผู้เรียนสามารถป้อนคำสั่งให้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AI </a:t>
            </a:r>
            <a:endParaRPr lang="th-T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th-TH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th-TH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th-TH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แปลงเนื้อหายาก ๆ ให้กลายเป็นภาพเคลื่อนไหว จำลองโมเดล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3 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มิติ หรือสร้างสถานการณ์จำลอง (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Simulation) 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ให้เราได้ลงมือแก้ปัญหาแบบโต้ตอบได้ทันที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2290" name="Picture 2" descr="What is Multimodal learning and its benefits?">
            <a:extLst>
              <a:ext uri="{FF2B5EF4-FFF2-40B4-BE49-F238E27FC236}">
                <a16:creationId xmlns:a16="http://schemas.microsoft.com/office/drawing/2014/main" id="{4232AE5C-B413-4FE5-8A0E-997A5F9C9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23241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Multimodal sensing-computing devices: Toward a new paradigm for embodied  intelligence - ScienceDirect">
            <a:extLst>
              <a:ext uri="{FF2B5EF4-FFF2-40B4-BE49-F238E27FC236}">
                <a16:creationId xmlns:a16="http://schemas.microsoft.com/office/drawing/2014/main" id="{7710E020-0409-43CE-B24B-7E25D3E35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452" y="3006452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The Rise of Multimodal AI: Shaping the Future of Intelligent Applications">
            <a:extLst>
              <a:ext uri="{FF2B5EF4-FFF2-40B4-BE49-F238E27FC236}">
                <a16:creationId xmlns:a16="http://schemas.microsoft.com/office/drawing/2014/main" id="{2EB777A9-34D6-41A0-B82D-F05F77998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966" y="2993478"/>
            <a:ext cx="28575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475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32CD87-455E-49AD-824A-93AC45A921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CAI (Computer-Assisted Instruction)</a:t>
            </a:r>
            <a:r>
              <a:rPr lang="th-TH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ปี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2026</a:t>
            </a:r>
            <a:endParaRPr lang="th-TH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4894B1-A0F6-4A97-9778-CBE9DE9944FE}"/>
              </a:ext>
            </a:extLst>
          </p:cNvPr>
          <p:cNvSpPr txBox="1"/>
          <p:nvPr/>
        </p:nvSpPr>
        <p:spPr>
          <a:xfrm>
            <a:off x="406375" y="1268760"/>
            <a:ext cx="8331249" cy="5640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Automated Instructional Design: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มี</a:t>
            </a:r>
            <a:r>
              <a:rPr lang="th-T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เครื่องมือสร้างบทเรียนคอมพิวเตอร์ช่วยสอนในปัจจุบัน (เช่น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Camtasia 2026 </a:t>
            </a:r>
            <a:r>
              <a:rPr lang="th-T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หรือแพลตฟอร์ม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e-Learning </a:t>
            </a:r>
            <a:r>
              <a:rPr lang="th-T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ต่าง ๆ)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th-TH" sz="36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มีฟังก์ชัน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AI 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ช่วยร่างโครงสร้างหลักสูตร (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Course Map) 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ออกแบบตัวชี้วัด และสร้างสคริปต์สอนมัลติมีเดียได้ภายในไม่กี่วินาที ช่วยลดภาระงานครูไปสู่การโค้ชชิ่งรายบุคคล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3314" name="Picture 2" descr="Camtasia 2026 — New Tools Added! (Full Review) - YouTube">
            <a:extLst>
              <a:ext uri="{FF2B5EF4-FFF2-40B4-BE49-F238E27FC236}">
                <a16:creationId xmlns:a16="http://schemas.microsoft.com/office/drawing/2014/main" id="{E2C1D55E-CC2A-4181-A753-2489F44E7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60228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ขาย Camtasia 2026 (โปรแกรมทำสื่อการสอน CAI ทำวิดีโอการสอน ต่าง ๆ) ราคาถูก">
            <a:extLst>
              <a:ext uri="{FF2B5EF4-FFF2-40B4-BE49-F238E27FC236}">
                <a16:creationId xmlns:a16="http://schemas.microsoft.com/office/drawing/2014/main" id="{E35E1BD5-F4D6-4537-BCA7-1E297F762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551" y="3360228"/>
            <a:ext cx="2633472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How to Export Project File in Camtasia 2026 - YouTube">
            <a:extLst>
              <a:ext uri="{FF2B5EF4-FFF2-40B4-BE49-F238E27FC236}">
                <a16:creationId xmlns:a16="http://schemas.microsoft.com/office/drawing/2014/main" id="{6DF17EA7-DA00-4D9C-A7C9-CD75A60E5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023" y="3360228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458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32CD87-455E-49AD-824A-93AC45A921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2840" y="21694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CAI (Computer-Assisted Instruction)</a:t>
            </a:r>
            <a:r>
              <a:rPr lang="th-TH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ปี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2026</a:t>
            </a:r>
            <a:endParaRPr lang="th-TH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B2A32D-861B-4D37-999E-9EF15FA4B4C3}"/>
              </a:ext>
            </a:extLst>
          </p:cNvPr>
          <p:cNvSpPr txBox="1"/>
          <p:nvPr/>
        </p:nvSpPr>
        <p:spPr>
          <a:xfrm>
            <a:off x="302840" y="1305431"/>
            <a:ext cx="7848872" cy="5215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h-TH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ข้อควรระวังในปี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2026: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แม้ว่า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AI </a:t>
            </a: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จะทำให้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CAI </a:t>
            </a: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ทรงพลังขึ้นมาก แต่</a:t>
            </a:r>
            <a:r>
              <a:rPr lang="th-TH" sz="2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ผู้เชี่ยวชาญด้านการศึกษ</a:t>
            </a:r>
            <a:r>
              <a:rPr lang="th-TH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ายังคงเน้นย้ำถึงเรื่อง</a:t>
            </a:r>
            <a:r>
              <a:rPr lang="th-TH" sz="2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"Digital Divide"</a:t>
            </a:r>
            <a:r>
              <a:rPr lang="en-US" sz="2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หรือช่องว่างในการเข้าถึงเทคโนโลยี และ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th-TH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th-TH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th-TH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ความจำเป็นในการฝึกฝน</a:t>
            </a:r>
            <a:r>
              <a:rPr lang="th-TH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AI Literacy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เพื่อให้ผู้เรียนรู้จักตั้งคำถาม ตรวจสอบความถูกต้อง (เนื่องจาก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AI </a:t>
            </a: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อาจมีการหลงลืมหรือให้ข้อมูลที่คลาดเคลื่อนได้ หรือที่เรียกว่า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Hallucination) </a:t>
            </a: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และใช้เทคโนโลยีอย่างเท่าทัน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14338" name="Picture 2" descr="Overcoming Digital Divide _By Students | Clik">
            <a:extLst>
              <a:ext uri="{FF2B5EF4-FFF2-40B4-BE49-F238E27FC236}">
                <a16:creationId xmlns:a16="http://schemas.microsoft.com/office/drawing/2014/main" id="{B7D6A556-A849-4691-81F6-15AFACC12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8164"/>
            <a:ext cx="3152775" cy="184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an e-Learning platforms bridge the digital divide?">
            <a:extLst>
              <a:ext uri="{FF2B5EF4-FFF2-40B4-BE49-F238E27FC236}">
                <a16:creationId xmlns:a16="http://schemas.microsoft.com/office/drawing/2014/main" id="{BE6CF54C-3B1D-4CF7-886D-31639716A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350" y="2788164"/>
            <a:ext cx="3832001" cy="191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428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C373-C5B1-40A8-9AEA-40E6C55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0000"/>
                </a:solidFill>
                <a:latin typeface="IBM Plex Sans Thai"/>
              </a:rPr>
              <a:t>  </a:t>
            </a:r>
            <a:r>
              <a:rPr lang="th-TH" b="1" dirty="0">
                <a:solidFill>
                  <a:srgbClr val="000000"/>
                </a:solidFill>
                <a:latin typeface="IBM Plex Sans Thai"/>
              </a:rPr>
              <a:t>ช่องว่างทางดิจิทัล (</a:t>
            </a:r>
            <a:r>
              <a:rPr lang="en-US" b="1" dirty="0">
                <a:solidFill>
                  <a:srgbClr val="000000"/>
                </a:solidFill>
                <a:latin typeface="IBM Plex Sans Thai"/>
              </a:rPr>
              <a:t>Digital Divide)</a:t>
            </a:r>
            <a:r>
              <a:rPr lang="en-US" dirty="0">
                <a:solidFill>
                  <a:srgbClr val="000000"/>
                </a:solidFill>
                <a:latin typeface="IBM Plex Sans Thai"/>
              </a:rPr>
              <a:t> 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C27BF-0928-41C5-BE83-680B0E3F7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i="0" dirty="0">
                <a:solidFill>
                  <a:srgbClr val="000000"/>
                </a:solidFill>
                <a:effectLst/>
                <a:latin typeface="IBM Plex Sans Thai"/>
              </a:rPr>
              <a:t>ช่องว่างทางดิจิทัล (</a:t>
            </a:r>
            <a:r>
              <a:rPr lang="en-US" b="1" i="0" dirty="0">
                <a:solidFill>
                  <a:srgbClr val="000000"/>
                </a:solidFill>
                <a:effectLst/>
                <a:latin typeface="IBM Plex Sans Thai"/>
              </a:rPr>
              <a:t>Digital Divide)</a:t>
            </a:r>
            <a:r>
              <a:rPr lang="en-US" b="0" i="0" dirty="0">
                <a:solidFill>
                  <a:srgbClr val="000000"/>
                </a:solidFill>
                <a:effectLst/>
                <a:latin typeface="IBM Plex Sans Thai"/>
              </a:rPr>
              <a:t> </a:t>
            </a:r>
            <a:r>
              <a:rPr lang="th-TH" b="0" i="0" dirty="0">
                <a:solidFill>
                  <a:srgbClr val="000000"/>
                </a:solidFill>
                <a:effectLst/>
                <a:latin typeface="IBM Plex Sans Thai"/>
              </a:rPr>
              <a:t>หมายถึง ความเหลื่อมล้ำในการเข้าถึง (</a:t>
            </a:r>
            <a:r>
              <a:rPr lang="en-US" b="0" i="0" dirty="0">
                <a:solidFill>
                  <a:srgbClr val="000000"/>
                </a:solidFill>
                <a:effectLst/>
                <a:latin typeface="IBM Plex Sans Thai"/>
              </a:rPr>
              <a:t>access) </a:t>
            </a:r>
            <a:r>
              <a:rPr lang="th-TH" b="0" i="0" dirty="0">
                <a:solidFill>
                  <a:srgbClr val="000000"/>
                </a:solidFill>
                <a:effectLst/>
                <a:latin typeface="IBM Plex Sans Thai"/>
              </a:rPr>
              <a:t>การประยุกต์ใช้ (</a:t>
            </a:r>
            <a:r>
              <a:rPr lang="en-US" b="0" i="0" dirty="0">
                <a:solidFill>
                  <a:srgbClr val="000000"/>
                </a:solidFill>
                <a:effectLst/>
                <a:latin typeface="IBM Plex Sans Thai"/>
              </a:rPr>
              <a:t>adapt) </a:t>
            </a:r>
            <a:r>
              <a:rPr lang="th-TH" b="0" i="0" dirty="0">
                <a:solidFill>
                  <a:srgbClr val="000000"/>
                </a:solidFill>
                <a:effectLst/>
                <a:latin typeface="IBM Plex Sans Thai"/>
              </a:rPr>
              <a:t>และการสร้าง (</a:t>
            </a:r>
            <a:r>
              <a:rPr lang="en-US" b="0" i="0" dirty="0">
                <a:solidFill>
                  <a:srgbClr val="000000"/>
                </a:solidFill>
                <a:effectLst/>
                <a:latin typeface="IBM Plex Sans Thai"/>
              </a:rPr>
              <a:t>create) </a:t>
            </a:r>
            <a:r>
              <a:rPr lang="th-TH" b="0" i="0" dirty="0">
                <a:solidFill>
                  <a:srgbClr val="000000"/>
                </a:solidFill>
                <a:effectLst/>
                <a:latin typeface="IBM Plex Sans Thai"/>
              </a:rPr>
              <a:t>ความรู้และเครื่องมือดิจิทัลในการสร้างโอกาสและทำกิจกรรมต่าง ๆ</a:t>
            </a:r>
            <a:endParaRPr lang="th-TH" dirty="0"/>
          </a:p>
        </p:txBody>
      </p:sp>
      <p:pic>
        <p:nvPicPr>
          <p:cNvPr id="15362" name="Picture 2" descr="Bridging The Gap: The Digital Divide and Digital Dystopia | by Ivan  Penichet-Khaw | Medium">
            <a:extLst>
              <a:ext uri="{FF2B5EF4-FFF2-40B4-BE49-F238E27FC236}">
                <a16:creationId xmlns:a16="http://schemas.microsoft.com/office/drawing/2014/main" id="{3EEBB4EF-9C0B-4637-9E40-D4789907E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49080"/>
            <a:ext cx="2657475" cy="19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The Responsibility of Business in Tackling the Digital Divide | by Ajay  Tewari | Medium">
            <a:extLst>
              <a:ext uri="{FF2B5EF4-FFF2-40B4-BE49-F238E27FC236}">
                <a16:creationId xmlns:a16="http://schemas.microsoft.com/office/drawing/2014/main" id="{07B7CB70-9353-4E70-83BD-4C272FF1C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9" y="4149079"/>
            <a:ext cx="3491696" cy="197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The digital divide still holds students back">
            <a:extLst>
              <a:ext uri="{FF2B5EF4-FFF2-40B4-BE49-F238E27FC236}">
                <a16:creationId xmlns:a16="http://schemas.microsoft.com/office/drawing/2014/main" id="{B534A951-DC84-4DFF-82A4-07FC7CCEE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801" y="4078581"/>
            <a:ext cx="2743200" cy="204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934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C373-C5B1-40A8-9AEA-40E6C5591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>
                <a:solidFill>
                  <a:srgbClr val="000000"/>
                </a:solidFill>
                <a:latin typeface="IBM Plex Sans Thai"/>
              </a:rPr>
              <a:t>  </a:t>
            </a:r>
            <a:r>
              <a:rPr lang="th-TH" b="1" dirty="0">
                <a:solidFill>
                  <a:srgbClr val="000000"/>
                </a:solidFill>
                <a:latin typeface="IBM Plex Sans Thai"/>
              </a:rPr>
              <a:t>ช่องว่างทางดิจิทัล (</a:t>
            </a:r>
            <a:r>
              <a:rPr lang="en-US" b="1" dirty="0">
                <a:solidFill>
                  <a:srgbClr val="000000"/>
                </a:solidFill>
                <a:latin typeface="IBM Plex Sans Thai"/>
              </a:rPr>
              <a:t>Digital Divide)</a:t>
            </a:r>
            <a:r>
              <a:rPr lang="en-US" dirty="0">
                <a:solidFill>
                  <a:srgbClr val="000000"/>
                </a:solidFill>
                <a:latin typeface="IBM Plex Sans Thai"/>
              </a:rPr>
              <a:t> </a:t>
            </a:r>
            <a:endParaRPr lang="th-T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C27BF-0928-41C5-BE83-680B0E3F7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b="0" i="0" dirty="0">
                <a:solidFill>
                  <a:srgbClr val="000000"/>
                </a:solidFill>
                <a:effectLst/>
                <a:latin typeface="IBM Plex Sans Thai"/>
              </a:rPr>
              <a:t>ซึ่งเป็นผลพวงจากความไม่เท่าเทียมทางสังคมและเศรษฐกิจ โดยสามารถเกิดขึ้นในหลากหลายระดับและหลากหลายมิติ ได้แก่ </a:t>
            </a:r>
          </a:p>
          <a:p>
            <a:pPr>
              <a:buFontTx/>
              <a:buChar char="-"/>
            </a:pPr>
            <a:r>
              <a:rPr lang="th-TH" b="1" i="0" dirty="0">
                <a:solidFill>
                  <a:srgbClr val="7030A0"/>
                </a:solidFill>
                <a:effectLst/>
                <a:latin typeface="IBM Plex Sans Thai"/>
              </a:rPr>
              <a:t>ด้านเทคนิค </a:t>
            </a:r>
          </a:p>
          <a:p>
            <a:pPr>
              <a:buFontTx/>
              <a:buChar char="-"/>
            </a:pPr>
            <a:r>
              <a:rPr lang="th-TH" b="1" i="0" dirty="0">
                <a:solidFill>
                  <a:srgbClr val="FF0000"/>
                </a:solidFill>
                <a:effectLst/>
                <a:latin typeface="IBM Plex Sans Thai"/>
              </a:rPr>
              <a:t>ด้านเทคโนโลยี </a:t>
            </a:r>
          </a:p>
          <a:p>
            <a:pPr>
              <a:buFontTx/>
              <a:buChar char="-"/>
            </a:pPr>
            <a:r>
              <a:rPr lang="th-TH" b="1" i="0" dirty="0">
                <a:solidFill>
                  <a:srgbClr val="00B050"/>
                </a:solidFill>
                <a:effectLst/>
                <a:latin typeface="IBM Plex Sans Thai"/>
              </a:rPr>
              <a:t>ด้านดิจิทัล (ข้อมูล เนื้อหา และภาษา) </a:t>
            </a:r>
          </a:p>
          <a:p>
            <a:pPr>
              <a:buFontTx/>
              <a:buChar char="-"/>
            </a:pPr>
            <a:r>
              <a:rPr lang="th-TH" b="0" i="0" dirty="0">
                <a:solidFill>
                  <a:srgbClr val="000000"/>
                </a:solidFill>
                <a:effectLst/>
                <a:latin typeface="IBM Plex Sans Thai"/>
              </a:rPr>
              <a:t>ด้านเศรษฐกิจ ด้านชุมชน ด้านสังคม ด้านวัฒนธรรม ด้านสถาบัน ด้านองค์กร ด้านทรัพยากรมนุษย์ ด้านการศึกษา ด้านความรู้ ด้านทักษะ ด้านจิตวิทยา ด้านอำนาจ ด้านเสรีภาพ (</a:t>
            </a:r>
            <a:r>
              <a:rPr lang="en-US" b="0" i="0" dirty="0">
                <a:solidFill>
                  <a:srgbClr val="000000"/>
                </a:solidFill>
                <a:effectLst/>
                <a:latin typeface="IBM Plex Sans Thai"/>
              </a:rPr>
              <a:t>autonomy)</a:t>
            </a:r>
          </a:p>
          <a:p>
            <a:pPr>
              <a:buFontTx/>
              <a:buChar char="-"/>
            </a:pPr>
            <a:r>
              <a:rPr lang="en-US" b="1" i="0" dirty="0">
                <a:solidFill>
                  <a:srgbClr val="000000"/>
                </a:solidFill>
                <a:effectLst/>
                <a:latin typeface="IBM Plex Sans Thai"/>
              </a:rPr>
              <a:t> </a:t>
            </a:r>
            <a:r>
              <a:rPr lang="th-TH" b="1" i="0" dirty="0">
                <a:solidFill>
                  <a:srgbClr val="000000"/>
                </a:solidFill>
                <a:effectLst/>
                <a:latin typeface="IBM Plex Sans Thai"/>
              </a:rPr>
              <a:t>ด้านการเมือง และด้านนโยบาย   </a:t>
            </a:r>
            <a:endParaRPr lang="th-TH" b="1" dirty="0"/>
          </a:p>
        </p:txBody>
      </p:sp>
    </p:spTree>
    <p:extLst>
      <p:ext uri="{BB962C8B-B14F-4D97-AF65-F5344CB8AC3E}">
        <p14:creationId xmlns:p14="http://schemas.microsoft.com/office/powerpoint/2010/main" val="3436512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AC174B6-2510-4F14-8FF7-5699A4062A43}"/>
              </a:ext>
            </a:extLst>
          </p:cNvPr>
          <p:cNvSpPr txBox="1"/>
          <p:nvPr/>
        </p:nvSpPr>
        <p:spPr>
          <a:xfrm>
            <a:off x="827584" y="1659285"/>
            <a:ext cx="763284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เครื่องมือที่ใช้ในการพัฒนา</a:t>
            </a:r>
            <a:r>
              <a:rPr lang="th-TH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AI-Powered CAI (</a:t>
            </a:r>
            <a:r>
              <a:rPr lang="th-TH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หรือ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Intelligent CAI / ICAI)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ในปี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2026 </a:t>
            </a: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ไม่ได้จำกัดอยู่แค่โปรแกรมเขียนโค้ดหรือการสร้างสไลด์แบบเดิม ๆ แล้ว</a:t>
            </a:r>
          </a:p>
          <a:p>
            <a:endParaRPr lang="th-TH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th-TH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th-TH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th-TH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th-TH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แต่จะถูกแบ่งออกตาม</a:t>
            </a:r>
            <a:r>
              <a:rPr lang="th-TH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h-TH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ฟังก์ชันการทำงานหลัก</a:t>
            </a:r>
            <a:r>
              <a:rPr lang="th-TH" sz="2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ของตัวระบบ เพื่อเปลี่ยนจากบทเรียนสำเร็จรูปตายตัว ให้กลายเป็นระบบที่สามารถโต้ตอบ ปรับตัว และสร้างเนื้อหาได้แบบเรียลไทม์ ดังนี้</a:t>
            </a:r>
            <a:endParaRPr lang="th-TH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6999FB-E7DD-4695-9948-A605574B531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CAI (Computer-Assisted Instruction)</a:t>
            </a:r>
            <a:r>
              <a:rPr lang="th-TH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ปี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2026</a:t>
            </a:r>
            <a:endParaRPr lang="th-TH" sz="2800" dirty="0"/>
          </a:p>
        </p:txBody>
      </p:sp>
      <p:pic>
        <p:nvPicPr>
          <p:cNvPr id="16386" name="Picture 2" descr="AI-Powered Virtual Assistants: Revolutionizing Human-Computer Interaction">
            <a:extLst>
              <a:ext uri="{FF2B5EF4-FFF2-40B4-BE49-F238E27FC236}">
                <a16:creationId xmlns:a16="http://schemas.microsoft.com/office/drawing/2014/main" id="{44C59D25-708F-4B3B-B19D-0618B7807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289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The Power of Conversational AI - Contact Centre Outsourcing Durban | Sales,  CX &amp; Tech Support">
            <a:extLst>
              <a:ext uri="{FF2B5EF4-FFF2-40B4-BE49-F238E27FC236}">
                <a16:creationId xmlns:a16="http://schemas.microsoft.com/office/drawing/2014/main" id="{A0D862F3-839F-4BF9-8835-729DA09F1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084" y="2628900"/>
            <a:ext cx="221179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AI Defect Detection Using Computer Vision:A Complete Guide 2026">
            <a:extLst>
              <a:ext uri="{FF2B5EF4-FFF2-40B4-BE49-F238E27FC236}">
                <a16:creationId xmlns:a16="http://schemas.microsoft.com/office/drawing/2014/main" id="{994FD62E-E1E9-4FBF-BABB-AFEF65B31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859" y="26289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810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9055-7FCA-42FA-8556-DB119EF1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12696"/>
            <a:ext cx="8733656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เครื่องมือที่ใช้ในการพัฒนา </a:t>
            </a:r>
            <a:r>
              <a:rPr lang="en-US" sz="3100" dirty="0"/>
              <a:t>AI-Powered CAI</a:t>
            </a:r>
            <a:br>
              <a:rPr lang="en-US" sz="3100" dirty="0"/>
            </a:br>
            <a:r>
              <a:rPr lang="en-US" sz="3100" dirty="0"/>
              <a:t> (</a:t>
            </a:r>
            <a:r>
              <a:rPr lang="th-TH" sz="3100" dirty="0"/>
              <a:t>หรือ </a:t>
            </a:r>
            <a:r>
              <a:rPr lang="en-US" sz="3100" dirty="0"/>
              <a:t>Intelligent CAI / ICAI) </a:t>
            </a:r>
            <a:r>
              <a:rPr lang="th-TH" sz="4000" dirty="0"/>
              <a:t>ในปี 2026 อาจจำแนกเป็นกลุ่มได้ดังนี้</a:t>
            </a:r>
            <a:endParaRPr lang="th-TH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00CD8-1985-41A5-B3F6-82422AF3F37F}"/>
              </a:ext>
            </a:extLst>
          </p:cNvPr>
          <p:cNvSpPr txBox="1"/>
          <p:nvPr/>
        </p:nvSpPr>
        <p:spPr>
          <a:xfrm>
            <a:off x="418418" y="1255696"/>
            <a:ext cx="83632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1. </a:t>
            </a: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กลุ่ม </a:t>
            </a:r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AI-Native Authoring Tools (</a:t>
            </a: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เครื่องมือสร้างบทเรียนสำเร็จรูปด้วย </a:t>
            </a:r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AI)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C056BD-82A5-4DC4-9226-7D39FA489BF0}"/>
              </a:ext>
            </a:extLst>
          </p:cNvPr>
          <p:cNvSpPr txBox="1"/>
          <p:nvPr/>
        </p:nvSpPr>
        <p:spPr>
          <a:xfrm>
            <a:off x="971600" y="2569285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B050"/>
                </a:solidFill>
              </a:rPr>
              <a:t>2. กลุ่ม </a:t>
            </a:r>
            <a:r>
              <a:rPr lang="en-US" b="1" dirty="0">
                <a:solidFill>
                  <a:srgbClr val="00B050"/>
                </a:solidFill>
              </a:rPr>
              <a:t>AI Video &amp; Avatar Generators (</a:t>
            </a:r>
            <a:r>
              <a:rPr lang="th-TH" b="1" dirty="0">
                <a:solidFill>
                  <a:srgbClr val="00B050"/>
                </a:solidFill>
              </a:rPr>
              <a:t>เครื่องมือสร้างผู้สอนเสมือนจริง)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36B444-3C2D-464B-A618-C5D087DEA9C5}"/>
              </a:ext>
            </a:extLst>
          </p:cNvPr>
          <p:cNvSpPr txBox="1"/>
          <p:nvPr/>
        </p:nvSpPr>
        <p:spPr>
          <a:xfrm>
            <a:off x="2483768" y="3709478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FF0000"/>
                </a:solidFill>
              </a:rPr>
              <a:t>3. กลุ่ม </a:t>
            </a:r>
            <a:r>
              <a:rPr lang="en-US" dirty="0">
                <a:solidFill>
                  <a:srgbClr val="FF0000"/>
                </a:solidFill>
              </a:rPr>
              <a:t>Traditional Authoring Tools with AI Enhancements (</a:t>
            </a:r>
            <a:r>
              <a:rPr lang="th-TH" dirty="0">
                <a:solidFill>
                  <a:srgbClr val="FF0000"/>
                </a:solidFill>
              </a:rPr>
              <a:t>โปรแกรมระดับมืออาชีพที่เพิ่มพลัง </a:t>
            </a:r>
            <a:r>
              <a:rPr lang="en-US" dirty="0">
                <a:solidFill>
                  <a:srgbClr val="FF0000"/>
                </a:solidFill>
              </a:rPr>
              <a:t>AI)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5E6366-249E-401F-864B-B138FA0677B5}"/>
              </a:ext>
            </a:extLst>
          </p:cNvPr>
          <p:cNvSpPr txBox="1"/>
          <p:nvPr/>
        </p:nvSpPr>
        <p:spPr>
          <a:xfrm>
            <a:off x="3995936" y="5354604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7030A0"/>
                </a:solidFill>
              </a:rPr>
              <a:t>4. กลุ่ม </a:t>
            </a:r>
            <a:r>
              <a:rPr lang="en-US" dirty="0">
                <a:solidFill>
                  <a:srgbClr val="7030A0"/>
                </a:solidFill>
              </a:rPr>
              <a:t>AI-Powered LMS / LXP (</a:t>
            </a:r>
            <a:r>
              <a:rPr lang="th-TH" dirty="0">
                <a:solidFill>
                  <a:srgbClr val="7030A0"/>
                </a:solidFill>
              </a:rPr>
              <a:t>ระบบบริหารจัดการและการปรับเนื้อหาอัจฉริยะ)</a:t>
            </a:r>
          </a:p>
        </p:txBody>
      </p:sp>
    </p:spTree>
    <p:extLst>
      <p:ext uri="{BB962C8B-B14F-4D97-AF65-F5344CB8AC3E}">
        <p14:creationId xmlns:p14="http://schemas.microsoft.com/office/powerpoint/2010/main" val="226745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5192" y="30057"/>
            <a:ext cx="8229600" cy="11430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/>
              <a:t>ประเภท </a:t>
            </a:r>
            <a:r>
              <a:rPr lang="en-US" dirty="0"/>
              <a:t>Digital Content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560124" y="1863988"/>
            <a:ext cx="813690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th-TH" dirty="0"/>
              <a:t>เสนอ</a:t>
            </a:r>
            <a:r>
              <a:rPr lang="th-TH" dirty="0" err="1"/>
              <a:t>ให้ดิจิทัล</a:t>
            </a:r>
            <a:r>
              <a:rPr lang="th-TH" dirty="0"/>
              <a:t>คอน</a:t>
            </a:r>
            <a:r>
              <a:rPr lang="th-TH" dirty="0" err="1"/>
              <a:t>เทนต์</a:t>
            </a:r>
            <a:r>
              <a:rPr lang="th-TH" dirty="0"/>
              <a:t>ประกอบด้วย </a:t>
            </a:r>
          </a:p>
          <a:p>
            <a:pPr fontAlgn="base"/>
            <a:r>
              <a:rPr lang="en-US" b="1" dirty="0">
                <a:solidFill>
                  <a:srgbClr val="FF0000"/>
                </a:solidFill>
              </a:rPr>
              <a:t>1.</a:t>
            </a:r>
            <a:r>
              <a:rPr lang="th-TH" b="1" dirty="0">
                <a:solidFill>
                  <a:srgbClr val="FF0000"/>
                </a:solidFill>
              </a:rPr>
              <a:t>การออกแบบเว็บ </a:t>
            </a:r>
            <a:r>
              <a:rPr lang="th-TH" sz="2000" b="1" dirty="0">
                <a:solidFill>
                  <a:srgbClr val="FF0000"/>
                </a:solidFill>
              </a:rPr>
              <a:t>(</a:t>
            </a:r>
            <a:r>
              <a:rPr lang="en-US" sz="2000" b="1" dirty="0">
                <a:solidFill>
                  <a:srgbClr val="FF0000"/>
                </a:solidFill>
              </a:rPr>
              <a:t>Web design) </a:t>
            </a:r>
          </a:p>
          <a:p>
            <a:pPr fontAlgn="base"/>
            <a:r>
              <a:rPr lang="en-US" sz="4400" b="1" dirty="0">
                <a:solidFill>
                  <a:srgbClr val="002060"/>
                </a:solidFill>
              </a:rPr>
              <a:t>2.</a:t>
            </a:r>
            <a:r>
              <a:rPr lang="th-TH" sz="4400" b="1" dirty="0">
                <a:solidFill>
                  <a:srgbClr val="002060"/>
                </a:solidFill>
              </a:rPr>
              <a:t>คอมพิวเตอร์ช่วยสอน (</a:t>
            </a:r>
            <a:r>
              <a:rPr lang="en-US" sz="3200" b="1" dirty="0">
                <a:solidFill>
                  <a:srgbClr val="002060"/>
                </a:solidFill>
              </a:rPr>
              <a:t>CAI)</a:t>
            </a:r>
          </a:p>
          <a:p>
            <a:pPr fontAlgn="base"/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3.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สื่ออิเล็กทรอนิกส์เพื่อการเรียนรู้ </a:t>
            </a:r>
            <a:r>
              <a:rPr lang="th-TH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e-Learning) </a:t>
            </a:r>
          </a:p>
          <a:p>
            <a:pPr fontAlgn="base"/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4.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แอนิ</a:t>
            </a:r>
            <a:r>
              <a:rPr lang="th-TH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เมชั่น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fontAlgn="base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5.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เนื้อหาต่างๆ บนโทรศัพท์มือถือ (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Mobile content)</a:t>
            </a:r>
          </a:p>
          <a:p>
            <a:pPr fontAlgn="base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6.</a:t>
            </a:r>
            <a:r>
              <a:rPr lang="th-TH" b="1" dirty="0">
                <a:solidFill>
                  <a:schemeClr val="accent6">
                    <a:lumMod val="75000"/>
                  </a:schemeClr>
                </a:solidFill>
              </a:rPr>
              <a:t>เกม 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fontAlgn="base"/>
            <a:endParaRPr lang="th-TH" sz="2000" dirty="0"/>
          </a:p>
        </p:txBody>
      </p:sp>
      <p:sp>
        <p:nvSpPr>
          <p:cNvPr id="2" name="Rectangle 1"/>
          <p:cNvSpPr/>
          <p:nvPr/>
        </p:nvSpPr>
        <p:spPr>
          <a:xfrm>
            <a:off x="395536" y="1196752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/>
              <a:t>โดยสำนักงานคณะกรรมการพัฒนาการเศรษฐกิจและสังคมแห่งชาติ </a:t>
            </a:r>
            <a:endParaRPr lang="th-TH" dirty="0"/>
          </a:p>
        </p:txBody>
      </p:sp>
      <p:pic>
        <p:nvPicPr>
          <p:cNvPr id="8" name="Picture 16" descr="Tech for Student Needs: Personalized Learning in 2026">
            <a:extLst>
              <a:ext uri="{FF2B5EF4-FFF2-40B4-BE49-F238E27FC236}">
                <a16:creationId xmlns:a16="http://schemas.microsoft.com/office/drawing/2014/main" id="{A22CB648-FD50-473C-BAD4-4C4B5DB3A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14" y="1702832"/>
            <a:ext cx="2644862" cy="229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Transformative Education: Harnessing the Full Potential of AI for Personalized  Learning, Adaptive Teaching, and Lifelong Skill Development - Technology  Innovators">
            <a:extLst>
              <a:ext uri="{FF2B5EF4-FFF2-40B4-BE49-F238E27FC236}">
                <a16:creationId xmlns:a16="http://schemas.microsoft.com/office/drawing/2014/main" id="{C980ED80-EBFB-4228-A5BA-952C47DDA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713" y="3903459"/>
            <a:ext cx="2619375" cy="291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What are Personalized Learning Paths?">
            <a:extLst>
              <a:ext uri="{FF2B5EF4-FFF2-40B4-BE49-F238E27FC236}">
                <a16:creationId xmlns:a16="http://schemas.microsoft.com/office/drawing/2014/main" id="{D15EF743-6666-4912-B195-56DD8E124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662" y="5157782"/>
            <a:ext cx="4168478" cy="170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0131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9055-7FCA-42FA-8556-DB119EF1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11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เครื่องมือที่ใช้ในการพัฒนา </a:t>
            </a:r>
            <a:r>
              <a:rPr lang="en-US" sz="3100" dirty="0"/>
              <a:t>AI-Powered CAI</a:t>
            </a:r>
            <a:br>
              <a:rPr lang="en-US" sz="3100" dirty="0"/>
            </a:br>
            <a:r>
              <a:rPr lang="en-US" sz="3100" dirty="0"/>
              <a:t> (</a:t>
            </a:r>
            <a:r>
              <a:rPr lang="th-TH" sz="3100" dirty="0"/>
              <a:t>หรือ </a:t>
            </a:r>
            <a:r>
              <a:rPr lang="en-US" sz="3100" dirty="0"/>
              <a:t>Intelligent CAI / ICAI) </a:t>
            </a:r>
            <a:r>
              <a:rPr lang="th-TH" dirty="0"/>
              <a:t>ในปี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00CD8-1985-41A5-B3F6-82422AF3F37F}"/>
              </a:ext>
            </a:extLst>
          </p:cNvPr>
          <p:cNvSpPr txBox="1"/>
          <p:nvPr/>
        </p:nvSpPr>
        <p:spPr>
          <a:xfrm>
            <a:off x="418418" y="1255696"/>
            <a:ext cx="836327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1. </a:t>
            </a: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กลุ่ม </a:t>
            </a:r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AI-Native Authoring Tools (</a:t>
            </a: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เครื่องมือสร้างบทเรียนสำเร็จรูปด้วย </a:t>
            </a:r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AI)</a:t>
            </a:r>
          </a:p>
          <a:p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- เป็นแพลตฟอร์มยุคใหม่ปี 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2026 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ที่ใช้ 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Generative AI 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ในการแปลงเอกสาร คู่มือ หรือไอเดียให้กลายเป็นบทเรียนคอมพิวเตอร์ช่วยสอน (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Courseware) 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ที่พร้อมใช้งานทันที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9791BE-40DC-40A3-A52F-9C7CE08358DA}"/>
              </a:ext>
            </a:extLst>
          </p:cNvPr>
          <p:cNvSpPr txBox="1"/>
          <p:nvPr/>
        </p:nvSpPr>
        <p:spPr>
          <a:xfrm>
            <a:off x="390364" y="5085184"/>
            <a:ext cx="802322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Leadde</a:t>
            </a:r>
            <a:r>
              <a:rPr lang="en-US" sz="28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: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แพลตฟอร์มยอดนิยมในปี 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2026 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สำหรับการเปลี่ยนเอกสาร (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PDF/Word) 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ให้กลายเป็นสื่อวิดีโออินเทอร์แอคทีฟ มีจุดเด่นด้านการสร้าง 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AI Avatars 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ที่สามารถพูดโต้ตอบและทำหน้าที่เป็นผู้สอนในบทเรียนได้ทันที</a:t>
            </a:r>
            <a:endParaRPr lang="en-US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17410" name="Picture 2" descr="AI-Native Architecture: Definition, Core Concepts, and Comparison with  Cloud Native">
            <a:extLst>
              <a:ext uri="{FF2B5EF4-FFF2-40B4-BE49-F238E27FC236}">
                <a16:creationId xmlns:a16="http://schemas.microsoft.com/office/drawing/2014/main" id="{58602699-3A94-433C-B395-ACA8D41E5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66" y="331779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ow AI-Native Tools Are Reshaping Work - YouTube">
            <a:extLst>
              <a:ext uri="{FF2B5EF4-FFF2-40B4-BE49-F238E27FC236}">
                <a16:creationId xmlns:a16="http://schemas.microsoft.com/office/drawing/2014/main" id="{69615C62-3BBA-4738-B9AE-E5F80C571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84" y="3284983"/>
            <a:ext cx="2847975" cy="163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ow an AI React Native Generator Can Build Your App's UI for You |  RapidNative">
            <a:extLst>
              <a:ext uri="{FF2B5EF4-FFF2-40B4-BE49-F238E27FC236}">
                <a16:creationId xmlns:a16="http://schemas.microsoft.com/office/drawing/2014/main" id="{727B6E4F-E662-4281-A3E2-FE221672C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659" y="3284983"/>
            <a:ext cx="2717179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829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A160A3-8AA9-48B8-86A7-1F1B3600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dirty="0"/>
              <a:t>เครื่องมือที่ใช้ในการพัฒนา </a:t>
            </a:r>
            <a:r>
              <a:rPr lang="en-US" dirty="0"/>
              <a:t>AI-Powered CAI </a:t>
            </a:r>
            <a:br>
              <a:rPr lang="en-US" dirty="0"/>
            </a:br>
            <a:r>
              <a:rPr lang="en-US" dirty="0"/>
              <a:t>(</a:t>
            </a:r>
            <a:r>
              <a:rPr lang="th-TH" dirty="0"/>
              <a:t>หรือ </a:t>
            </a:r>
            <a:r>
              <a:rPr lang="en-US" dirty="0"/>
              <a:t>Intelligent CAI / ICAI) </a:t>
            </a:r>
            <a:r>
              <a:rPr lang="th-TH" dirty="0"/>
              <a:t>ในปี 2026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BF60AF-DC51-4B86-912C-AF2814CE9063}"/>
              </a:ext>
            </a:extLst>
          </p:cNvPr>
          <p:cNvSpPr txBox="1"/>
          <p:nvPr/>
        </p:nvSpPr>
        <p:spPr>
          <a:xfrm>
            <a:off x="611560" y="2090172"/>
            <a:ext cx="807524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Mindsmith</a:t>
            </a:r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:</a:t>
            </a:r>
            <a:r>
              <a:rPr lang="en-US" sz="36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36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เน้น</a:t>
            </a:r>
            <a:r>
              <a:rPr lang="th-TH" sz="3600" dirty="0" err="1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การทำ</a:t>
            </a:r>
            <a:r>
              <a:rPr lang="th-TH" sz="36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Generative AI Text Drafting &amp; Smart </a:t>
            </a:r>
          </a:p>
          <a:p>
            <a:endParaRPr lang="en-US" sz="3600" b="1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Quizzes</a:t>
            </a:r>
            <a:r>
              <a:rPr lang="en-US" sz="36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36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เพียงแค่ป้อนหัวข้อหรือวัตถุประสงค์การเรียนรู้ </a:t>
            </a:r>
            <a:r>
              <a:rPr lang="en-US" sz="36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AI </a:t>
            </a:r>
            <a:r>
              <a:rPr lang="th-TH" sz="36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จะช่วยร่างเนื้อหา ออกแบบสคริปต์ และสร้างแบบทดสอบเชิงลึกที่มีการวิเคราะห์ระดับความเข้าใจของผู้เรียนให้อัตโนมัติ</a:t>
            </a:r>
            <a:endParaRPr lang="en-US" sz="36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8243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9055-7FCA-42FA-8556-DB119EF17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แนะนำการพัฒนา </a:t>
            </a:r>
            <a:r>
              <a:rPr lang="en-US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CAI </a:t>
            </a:r>
            <a:r>
              <a:rPr lang="th-TH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อย่างง่ายและฟรี</a:t>
            </a:r>
            <a:br>
              <a:rPr lang="th-TH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en-US" sz="4400" b="1" dirty="0" err="1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Mindsmith</a:t>
            </a:r>
            <a:endParaRPr lang="th-TH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53F53A94-8A30-4CBB-BC07-A53F7DE2BE68}"/>
              </a:ext>
            </a:extLst>
          </p:cNvPr>
          <p:cNvSpPr txBox="1">
            <a:spLocks/>
          </p:cNvSpPr>
          <p:nvPr/>
        </p:nvSpPr>
        <p:spPr>
          <a:xfrm>
            <a:off x="0" y="3789040"/>
            <a:ext cx="9144000" cy="65749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FF00"/>
                </a:solidFill>
              </a:rPr>
              <a:t>https://www.mindsmith.ai/</a:t>
            </a:r>
            <a:endParaRPr lang="th-TH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88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5FDC2F-9931-4ED1-A9C0-766AFE94B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5660225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9D4E2D97-5858-4AA4-8114-1C6369392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FDFB9B6-48BE-4A01-8A35-653034451CF6}"/>
              </a:ext>
            </a:extLst>
          </p:cNvPr>
          <p:cNvSpPr txBox="1">
            <a:spLocks/>
          </p:cNvSpPr>
          <p:nvPr/>
        </p:nvSpPr>
        <p:spPr>
          <a:xfrm>
            <a:off x="11980" y="188640"/>
            <a:ext cx="9144000" cy="657498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FF00"/>
                </a:solidFill>
              </a:rPr>
              <a:t>https://www.mindsmith.ai/</a:t>
            </a:r>
            <a:endParaRPr lang="th-TH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901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529B5A-1243-4F38-A748-96F4EFE5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32BB6F-DEAE-49D7-BBD0-253026338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8" y="30832"/>
            <a:ext cx="9144000" cy="484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1524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529B5A-1243-4F38-A748-96F4EFE5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7E9C08-14E5-46C9-A2F4-82FF6C75A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3578"/>
            <a:ext cx="9144000" cy="46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300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529B5A-1243-4F38-A748-96F4EFE5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89DC82-E2E7-4C16-BD7D-777ECD1F7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4" y="10864"/>
            <a:ext cx="9144000" cy="489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77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529B5A-1243-4F38-A748-96F4EFE5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978077-BF48-4DEA-AFC4-6435E8FAF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90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529B5A-1243-4F38-A748-96F4EFE5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DEC1CB-4E28-448F-AA71-6D78BFBE7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5" y="35991"/>
            <a:ext cx="9144000" cy="471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94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529B5A-1243-4F38-A748-96F4EFE5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60FCD7-4821-4965-9189-2BB9902C5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48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48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6380A-8BE2-4C98-A23C-A0252B26D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412776"/>
            <a:ext cx="8372477" cy="1143000"/>
          </a:xfrm>
          <a:solidFill>
            <a:srgbClr val="002060"/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Ai </a:t>
            </a:r>
            <a:r>
              <a:rPr lang="th-TH" dirty="0">
                <a:solidFill>
                  <a:srgbClr val="FFFF00"/>
                </a:solidFill>
              </a:rPr>
              <a:t>กับ </a:t>
            </a:r>
            <a:r>
              <a:rPr lang="en-US" dirty="0">
                <a:solidFill>
                  <a:srgbClr val="FFFF00"/>
                </a:solidFill>
              </a:rPr>
              <a:t>CAI </a:t>
            </a:r>
            <a:r>
              <a:rPr lang="th-TH" dirty="0">
                <a:solidFill>
                  <a:srgbClr val="FFFF00"/>
                </a:solidFill>
              </a:rPr>
              <a:t>ในปี 2026 </a:t>
            </a:r>
          </a:p>
        </p:txBody>
      </p:sp>
      <p:pic>
        <p:nvPicPr>
          <p:cNvPr id="5122" name="Picture 2" descr="Conversational Artificial Intelligence: AI technology for Enterprise -  Intetics">
            <a:extLst>
              <a:ext uri="{FF2B5EF4-FFF2-40B4-BE49-F238E27FC236}">
                <a16:creationId xmlns:a16="http://schemas.microsoft.com/office/drawing/2014/main" id="{C1B57880-9E4D-4FD8-AD2E-E5FCAF4B5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3210"/>
            <a:ext cx="2714625" cy="175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xhibitor / Supporter List – IEEE CAI 2025">
            <a:extLst>
              <a:ext uri="{FF2B5EF4-FFF2-40B4-BE49-F238E27FC236}">
                <a16:creationId xmlns:a16="http://schemas.microsoft.com/office/drawing/2014/main" id="{C31DD37A-AF24-4B47-809B-0F92FA5E5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555775"/>
            <a:ext cx="2867025" cy="1751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rom Manual Reports to Autonomous Intelligence - The Rise of AI Agents in  Financial Analysis">
            <a:extLst>
              <a:ext uri="{FF2B5EF4-FFF2-40B4-BE49-F238E27FC236}">
                <a16:creationId xmlns:a16="http://schemas.microsoft.com/office/drawing/2014/main" id="{09C1990C-6A77-45F9-A57A-E525F99C7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7" y="2555774"/>
            <a:ext cx="2857500" cy="175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046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529B5A-1243-4F38-A748-96F4EFE5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07E4B-0798-4FB0-8482-4E3BE4595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09"/>
            <a:ext cx="9144000" cy="494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49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3EC626-7BAB-475E-A59C-53B510B9D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3266"/>
            <a:ext cx="9144000" cy="533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78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D045-3A7C-45CE-B831-DE7817FE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F1D1EB-0FFA-4FCF-93C6-33765589F2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8762"/>
            <a:ext cx="9144000" cy="492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29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D045-3A7C-45CE-B831-DE7817FE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D37165-9977-4504-9D4A-8846E704D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7" y="0"/>
            <a:ext cx="9144000" cy="498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963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D045-3A7C-45CE-B831-DE7817FE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F6E2BC-C47A-4A75-89C0-1311C36E8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7746"/>
            <a:ext cx="9144000" cy="494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80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D045-3A7C-45CE-B831-DE7817FE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272768-356E-487C-8738-B0CC6CB86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606"/>
            <a:ext cx="9144000" cy="497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687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D045-3A7C-45CE-B831-DE7817FE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C6B2BE-5C6D-4148-B0ED-EB0DEE61A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742"/>
            <a:ext cx="9144000" cy="4929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466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D045-3A7C-45CE-B831-DE7817FE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CC7B40-1CA2-45D3-949A-D56655F95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9272"/>
            <a:ext cx="9144000" cy="511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854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FD045-3A7C-45CE-B831-DE7817FE0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928162-8CDB-4BDC-8DED-602CBE4E6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077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6BD41-9532-41BF-B60C-3DEE31E16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8441E6-C801-41F3-9B15-2DE87DED9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65" y="0"/>
            <a:ext cx="9144000" cy="487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592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1CBF6-36E7-4DBF-B82C-06AFCB834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0337"/>
            <a:ext cx="8229600" cy="1143000"/>
          </a:xfrm>
        </p:spPr>
        <p:txBody>
          <a:bodyPr/>
          <a:lstStyle/>
          <a:p>
            <a:r>
              <a:rPr lang="en-US" sz="3600" b="1" dirty="0"/>
              <a:t>Intelligent CAI (ICAI)</a:t>
            </a:r>
            <a:r>
              <a:rPr lang="en-US" sz="3600" dirty="0"/>
              <a:t> </a:t>
            </a:r>
            <a:r>
              <a:rPr lang="th-TH" dirty="0"/>
              <a:t>ในปี 2026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6963A-145A-4899-9410-EF8DE135C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592" y="1303362"/>
            <a:ext cx="8711407" cy="4525963"/>
          </a:xfrm>
        </p:spPr>
        <p:txBody>
          <a:bodyPr/>
          <a:lstStyle/>
          <a:p>
            <a:r>
              <a:rPr lang="th-TH" dirty="0"/>
              <a:t>การพัฒนา </a:t>
            </a:r>
            <a:r>
              <a:rPr lang="en-US" b="1" dirty="0"/>
              <a:t>AI-Powered CAI</a:t>
            </a:r>
            <a:r>
              <a:rPr lang="en-US" dirty="0"/>
              <a:t> </a:t>
            </a:r>
            <a:r>
              <a:rPr lang="th-TH" dirty="0"/>
              <a:t>หรือ</a:t>
            </a:r>
            <a:r>
              <a:rPr lang="th-TH" b="1" dirty="0">
                <a:solidFill>
                  <a:srgbClr val="7030A0"/>
                </a:solidFill>
              </a:rPr>
              <a:t>ที่ในเชิงวิชาการเรียกว่า </a:t>
            </a:r>
            <a:r>
              <a:rPr lang="en-US" b="1" dirty="0"/>
              <a:t>Intelligent CAI (ICAI)</a:t>
            </a:r>
            <a:r>
              <a:rPr lang="en-US" dirty="0"/>
              <a:t> </a:t>
            </a:r>
            <a:r>
              <a:rPr lang="th-TH" b="1" dirty="0">
                <a:solidFill>
                  <a:srgbClr val="00B050"/>
                </a:solidFill>
              </a:rPr>
              <a:t>ในปี 2026 </a:t>
            </a:r>
            <a:r>
              <a:rPr lang="th-TH" dirty="0"/>
              <a:t>ได้ก้าวข้ามระบบคอมพิวเตอร์</a:t>
            </a:r>
            <a:r>
              <a:rPr lang="th-TH" dirty="0">
                <a:solidFill>
                  <a:srgbClr val="FF0000"/>
                </a:solidFill>
              </a:rPr>
              <a:t>ช่วยสอนแบบเดิม</a:t>
            </a:r>
            <a:r>
              <a:rPr lang="th-TH" dirty="0"/>
              <a:t>ที่เดินเป็นเส้นตรง (</a:t>
            </a:r>
            <a:r>
              <a:rPr lang="en-US" dirty="0"/>
              <a:t>Linear)</a:t>
            </a:r>
          </a:p>
          <a:p>
            <a:r>
              <a:rPr lang="en-US" dirty="0"/>
              <a:t> </a:t>
            </a:r>
            <a:r>
              <a:rPr lang="th-TH" dirty="0"/>
              <a:t>ไปสู่ </a:t>
            </a:r>
            <a:r>
              <a:rPr lang="th-TH" b="1" dirty="0"/>
              <a:t>ระบบการเรียนรู้แบบปรับเหมาะอัตโนมัติ </a:t>
            </a:r>
            <a:r>
              <a:rPr lang="th-TH" sz="2400" b="1" dirty="0"/>
              <a:t>(</a:t>
            </a:r>
            <a:r>
              <a:rPr lang="en-US" sz="2400" b="1" dirty="0"/>
              <a:t>Adaptive &amp; Personalized Learning)</a:t>
            </a:r>
            <a:endParaRPr lang="th-TH" dirty="0"/>
          </a:p>
        </p:txBody>
      </p:sp>
      <p:pic>
        <p:nvPicPr>
          <p:cNvPr id="2050" name="Picture 2" descr="CAI LAB: AI &amp; Digital Intelligence Workshop Tickets, Saturday, February 28  • 2 PM - 4 PM | Eventbrite">
            <a:extLst>
              <a:ext uri="{FF2B5EF4-FFF2-40B4-BE49-F238E27FC236}">
                <a16:creationId xmlns:a16="http://schemas.microsoft.com/office/drawing/2014/main" id="{B5648835-E4D6-4D68-9371-A5A48490A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58468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ersonalized Learning Platforms Machine Learning And Adaptive Learning In  Artificial Intelligence EyeCity Africa">
            <a:extLst>
              <a:ext uri="{FF2B5EF4-FFF2-40B4-BE49-F238E27FC236}">
                <a16:creationId xmlns:a16="http://schemas.microsoft.com/office/drawing/2014/main" id="{16CAE15D-2A84-4C92-AAB1-6BA9D03A4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87" y="4058468"/>
            <a:ext cx="4677454" cy="261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I-Powered Personalized Learning for Special Needs">
            <a:extLst>
              <a:ext uri="{FF2B5EF4-FFF2-40B4-BE49-F238E27FC236}">
                <a16:creationId xmlns:a16="http://schemas.microsoft.com/office/drawing/2014/main" id="{A4817005-61A4-48E3-A502-8A9F39DE4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156" y="4140349"/>
            <a:ext cx="2453332" cy="253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582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76DBB-76AD-4A77-8E7D-20F58E708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B90FC-C26E-4382-B5EF-F02C3567E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61925C-1132-4645-A5F9-94D26301B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076"/>
            <a:ext cx="9144000" cy="493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451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821A-FCA6-46E3-9E7D-0ECC8CFB1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B604FD-3FFF-4007-AA7D-C2B02AC01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0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359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FD425E-5566-4B41-8390-EF352001D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5135"/>
            <a:ext cx="9144000" cy="502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5977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821A-FCA6-46E3-9E7D-0ECC8CFB1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B97E7F-7442-42B8-96F9-19FDF4886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5077"/>
            <a:ext cx="9144000" cy="474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99322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821A-FCA6-46E3-9E7D-0ECC8CFB1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2EDAFA-9E5F-46FB-A6B9-F91E1BF8D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1046"/>
            <a:ext cx="9144000" cy="495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794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821A-FCA6-46E3-9E7D-0ECC8CFB1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63738-424B-4A0B-A818-8811122BB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7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12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04C688-969E-4393-A136-6EFF99994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1779"/>
            <a:ext cx="9144000" cy="5114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510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AF7710-85EB-46B9-A293-32C866C47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8447"/>
            <a:ext cx="9144000" cy="496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5800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DBBFA8-5A01-4C17-A1BE-C27739CBB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0825"/>
            <a:ext cx="9144000" cy="491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289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4F43EA-E2B5-4528-B442-96B30082E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333"/>
            <a:ext cx="9144000" cy="49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36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99055-7FCA-42FA-8556-DB119EF17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CAI (Computer-Assisted Instruction)</a:t>
            </a:r>
            <a:r>
              <a:rPr lang="th-TH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ปี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2026</a:t>
            </a:r>
            <a:endParaRPr lang="th-TH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39FF62-D8C1-4990-9D4B-5311033BF605}"/>
              </a:ext>
            </a:extLst>
          </p:cNvPr>
          <p:cNvSpPr txBox="1"/>
          <p:nvPr/>
        </p:nvSpPr>
        <p:spPr>
          <a:xfrm>
            <a:off x="392062" y="1389062"/>
            <a:ext cx="8428410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ในปี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2026 </a:t>
            </a:r>
            <a:r>
              <a:rPr lang="th-TH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วงการการศึกษาได้ก้าวข้ามข้อจำกัดเดิม ๆ </a:t>
            </a:r>
            <a:r>
              <a:rPr lang="th-T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ของ</a:t>
            </a:r>
            <a:r>
              <a:rPr lang="th-TH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h-TH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คอมพิวเตอร์ช่วยสอน</a:t>
            </a:r>
            <a:r>
              <a:rPr lang="th-TH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หรือ 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CAI (Computer-Assisted Instruction)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ไปไกลมาก</a:t>
            </a:r>
          </a:p>
          <a:p>
            <a:endParaRPr lang="th-TH" sz="36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th-TH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th-TH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endParaRPr lang="th-TH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r>
              <a:rPr lang="th-TH" sz="3200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- 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หากจำภาพ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CAI 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ในยุคก่อนที่เป็นบทเรียนสำเร็จรูป คลิกไปตามลูกศร ทำแบบฝึกหัดปรนัย เลือกข้อ ก ข ค ง แล้วมีเสียงเอฟเฟก</a:t>
            </a:r>
            <a:r>
              <a:rPr lang="th-TH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ต์ต</a:t>
            </a:r>
            <a:r>
              <a:rPr lang="th-TH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อบว่าถูกหรือผิด... </a:t>
            </a:r>
            <a:endParaRPr lang="th-TH" sz="3200" dirty="0"/>
          </a:p>
        </p:txBody>
      </p:sp>
      <p:pic>
        <p:nvPicPr>
          <p:cNvPr id="3074" name="Picture 2" descr="Computer Assisted Instruction Labs - Santa Barbara City College">
            <a:extLst>
              <a:ext uri="{FF2B5EF4-FFF2-40B4-BE49-F238E27FC236}">
                <a16:creationId xmlns:a16="http://schemas.microsoft.com/office/drawing/2014/main" id="{1A7528C8-8242-4FAD-A4E6-3335F2F8E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08920"/>
            <a:ext cx="347238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AI คอมพิวเตอร์ช่วยสอน นวัตกรรมการศึกษา สื่อการเรียนการสอนทางคอมพิวเตอร์  บทเรียน CAI - Anantasook.Com">
            <a:extLst>
              <a:ext uri="{FF2B5EF4-FFF2-40B4-BE49-F238E27FC236}">
                <a16:creationId xmlns:a16="http://schemas.microsoft.com/office/drawing/2014/main" id="{2F26192A-94B3-4945-9F7D-5745D0DD5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528" y="2708920"/>
            <a:ext cx="261937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CCAI 2026|Okinawa, Japan">
            <a:extLst>
              <a:ext uri="{FF2B5EF4-FFF2-40B4-BE49-F238E27FC236}">
                <a16:creationId xmlns:a16="http://schemas.microsoft.com/office/drawing/2014/main" id="{3C24CD3B-AD7E-46FD-96BC-DB3896F43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2704914"/>
            <a:ext cx="261937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2959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E1BC2B-FFB9-4D87-BD59-51263B1C0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2038"/>
            <a:ext cx="9144000" cy="499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40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B47505-5A18-4C60-A03F-308DDE47C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1150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8D100-2B7A-4901-8875-A6796BD63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6084"/>
            <a:ext cx="8229600" cy="1143000"/>
          </a:xfrm>
        </p:spPr>
        <p:txBody>
          <a:bodyPr/>
          <a:lstStyle/>
          <a:p>
            <a:r>
              <a:rPr lang="th-TH" dirty="0"/>
              <a:t>ให้ นักศึกษา ทดลองใช้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176ABCF-B918-4930-9F26-B0A4362E3D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0364" y="908720"/>
            <a:ext cx="8507288" cy="892696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FFFF00"/>
                </a:solidFill>
              </a:rPr>
              <a:t>https://www.mindsmith.ai/</a:t>
            </a:r>
            <a:endParaRPr lang="th-TH" sz="32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6990B4-0BA2-4D7F-8C46-6DE1978E5249}"/>
              </a:ext>
            </a:extLst>
          </p:cNvPr>
          <p:cNvSpPr txBox="1"/>
          <p:nvPr/>
        </p:nvSpPr>
        <p:spPr>
          <a:xfrm>
            <a:off x="1403648" y="1838598"/>
            <a:ext cx="64807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ฟังอธิบายและทดลองทำตาม</a:t>
            </a:r>
          </a:p>
          <a:p>
            <a:r>
              <a:rPr lang="th-TH" dirty="0"/>
              <a:t>จากนั้น ให้ </a:t>
            </a:r>
            <a:r>
              <a:rPr lang="en-US" dirty="0" err="1"/>
              <a:t>DownLoad</a:t>
            </a:r>
            <a:r>
              <a:rPr lang="en-US" dirty="0"/>
              <a:t> </a:t>
            </a:r>
            <a:r>
              <a:rPr lang="th-TH" dirty="0"/>
              <a:t>ทั้งหมดไปไว้ใน </a:t>
            </a:r>
            <a:r>
              <a:rPr lang="en-US" dirty="0"/>
              <a:t>subdomain </a:t>
            </a:r>
            <a:r>
              <a:rPr lang="th-TH" dirty="0"/>
              <a:t>ในกลุ่มของตนเอง</a:t>
            </a:r>
          </a:p>
          <a:p>
            <a:r>
              <a:rPr lang="en-US" dirty="0"/>
              <a:t>g1.ajarnpij.com</a:t>
            </a:r>
          </a:p>
          <a:p>
            <a:r>
              <a:rPr lang="en-US" dirty="0"/>
              <a:t>g2.ajarnpij.com</a:t>
            </a:r>
          </a:p>
          <a:p>
            <a:r>
              <a:rPr lang="en-US" dirty="0"/>
              <a:t>g3.ajarnpij.com</a:t>
            </a:r>
            <a:endParaRPr lang="th-TH" dirty="0"/>
          </a:p>
          <a:p>
            <a:r>
              <a:rPr lang="th-TH" dirty="0"/>
              <a:t>ตามกลุ่มที่ นักศึกษาส่งไว้ใน </a:t>
            </a:r>
            <a:r>
              <a:rPr lang="en-US" dirty="0"/>
              <a:t>line </a:t>
            </a:r>
            <a:r>
              <a:rPr lang="th-TH" dirty="0"/>
              <a:t>กลุ่มเบื้อต้นส่งมา 3 กลุ่ม</a:t>
            </a:r>
          </a:p>
          <a:p>
            <a:r>
              <a:rPr lang="th-TH" dirty="0"/>
              <a:t>(รับ รหัส เพื่อทดลอง </a:t>
            </a:r>
            <a:r>
              <a:rPr lang="en-US" dirty="0"/>
              <a:t>Download </a:t>
            </a:r>
            <a:r>
              <a:rPr lang="en-US" dirty="0" err="1"/>
              <a:t>NewPackAge</a:t>
            </a:r>
            <a:endParaRPr lang="en-US" dirty="0"/>
          </a:p>
          <a:p>
            <a:r>
              <a:rPr lang="th-TH" dirty="0"/>
              <a:t>ตัวแทน กลุ่มส่ง </a:t>
            </a:r>
            <a:r>
              <a:rPr lang="en-US" dirty="0"/>
              <a:t>mail </a:t>
            </a:r>
            <a:r>
              <a:rPr lang="th-TH" dirty="0"/>
              <a:t>รับรหัสเพื่อเข้า </a:t>
            </a:r>
            <a:r>
              <a:rPr lang="en-US" dirty="0" err="1"/>
              <a:t>FileZila</a:t>
            </a:r>
            <a:r>
              <a:rPr lang="en-US" dirty="0"/>
              <a:t> </a:t>
            </a:r>
          </a:p>
          <a:p>
            <a:r>
              <a:rPr lang="en-US" dirty="0"/>
              <a:t>Mail </a:t>
            </a:r>
            <a:r>
              <a:rPr lang="th-TH" dirty="0"/>
              <a:t>มาที่ </a:t>
            </a:r>
            <a:r>
              <a:rPr lang="en-US" dirty="0">
                <a:hlinkClick r:id="rId2"/>
              </a:rPr>
              <a:t>watchihost50@gmail.com</a:t>
            </a:r>
            <a:r>
              <a:rPr lang="en-US" dirty="0"/>
              <a:t> </a:t>
            </a:r>
            <a:r>
              <a:rPr lang="th-TH" dirty="0"/>
              <a:t>หัวข้อรับรหัส</a:t>
            </a:r>
            <a:r>
              <a:rPr lang="en-US" dirty="0"/>
              <a:t> </a:t>
            </a:r>
            <a:r>
              <a:rPr lang="th-TH" dirty="0"/>
              <a:t>เข้าใช้ </a:t>
            </a:r>
            <a:r>
              <a:rPr lang="en-US" dirty="0"/>
              <a:t>subdomain </a:t>
            </a: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49718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F00632-1C6E-4EFF-BDC5-1BBB269B4BCA}"/>
              </a:ext>
            </a:extLst>
          </p:cNvPr>
          <p:cNvSpPr txBox="1"/>
          <p:nvPr/>
        </p:nvSpPr>
        <p:spPr>
          <a:xfrm>
            <a:off x="352698" y="908720"/>
            <a:ext cx="836327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rgbClr val="00B05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ในปี </a:t>
            </a:r>
            <a:r>
              <a:rPr lang="en-US" sz="2800" dirty="0">
                <a:solidFill>
                  <a:srgbClr val="00B05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2026 </a:t>
            </a:r>
            <a:r>
              <a:rPr lang="th-TH" sz="2800" dirty="0">
                <a:solidFill>
                  <a:srgbClr val="00B05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นี้ เทคโนโลยี </a:t>
            </a:r>
            <a:r>
              <a:rPr lang="en-US" sz="2800" b="1" dirty="0">
                <a:solidFill>
                  <a:srgbClr val="00B05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AI (Artificial Intelligence)</a:t>
            </a:r>
            <a:r>
              <a:rPr lang="en-US" sz="2800" dirty="0">
                <a:solidFill>
                  <a:srgbClr val="00B05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dirty="0">
                <a:solidFill>
                  <a:srgbClr val="7030A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ได้เข้ามาปฏิวัติและหลอมรวมเข้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ากับ 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CAI 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จนกลายเป็นระบบที่เรียกว่า </a:t>
            </a:r>
            <a:r>
              <a:rPr lang="en-US" sz="28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"Intelligent CAI" (ICAI)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หรือ </a:t>
            </a:r>
            <a:r>
              <a:rPr lang="en-US" sz="28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"AI-Guided Tutors</a:t>
            </a:r>
            <a:r>
              <a:rPr lang="en-US" sz="2800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"</a:t>
            </a:r>
            <a:r>
              <a:rPr lang="en-US" sz="2800" dirty="0">
                <a:solidFill>
                  <a:srgbClr val="FF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dirty="0">
                <a:solidFill>
                  <a:srgbClr val="FF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ที่มีความยืดหยุ่นและฉลาดขึ้นอย่างสิ้นเชิง</a:t>
            </a:r>
            <a:r>
              <a:rPr lang="th-TH" dirty="0">
                <a:solidFill>
                  <a:srgbClr val="FF00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จุดเปลี่ยนสำคัญของ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AI </a:t>
            </a: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กับ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CAI </a:t>
            </a: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ในปี </a:t>
            </a: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2026 </a:t>
            </a:r>
            <a:r>
              <a:rPr lang="th-TH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มีรายละเอียดดังนี้</a:t>
            </a:r>
            <a:endParaRPr lang="th-TH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45A38A1-6864-42F4-9B29-F7710F872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40" y="65677"/>
            <a:ext cx="8003232" cy="747241"/>
          </a:xfrm>
          <a:custGeom>
            <a:avLst/>
            <a:gdLst>
              <a:gd name="connsiteX0" fmla="*/ 0 w 8003232"/>
              <a:gd name="connsiteY0" fmla="*/ 0 h 747241"/>
              <a:gd name="connsiteX1" fmla="*/ 411595 w 8003232"/>
              <a:gd name="connsiteY1" fmla="*/ 0 h 747241"/>
              <a:gd name="connsiteX2" fmla="*/ 823190 w 8003232"/>
              <a:gd name="connsiteY2" fmla="*/ 0 h 747241"/>
              <a:gd name="connsiteX3" fmla="*/ 1394849 w 8003232"/>
              <a:gd name="connsiteY3" fmla="*/ 0 h 747241"/>
              <a:gd name="connsiteX4" fmla="*/ 2126573 w 8003232"/>
              <a:gd name="connsiteY4" fmla="*/ 0 h 747241"/>
              <a:gd name="connsiteX5" fmla="*/ 2618200 w 8003232"/>
              <a:gd name="connsiteY5" fmla="*/ 0 h 747241"/>
              <a:gd name="connsiteX6" fmla="*/ 3269892 w 8003232"/>
              <a:gd name="connsiteY6" fmla="*/ 0 h 747241"/>
              <a:gd name="connsiteX7" fmla="*/ 3761519 w 8003232"/>
              <a:gd name="connsiteY7" fmla="*/ 0 h 747241"/>
              <a:gd name="connsiteX8" fmla="*/ 4493243 w 8003232"/>
              <a:gd name="connsiteY8" fmla="*/ 0 h 747241"/>
              <a:gd name="connsiteX9" fmla="*/ 5224967 w 8003232"/>
              <a:gd name="connsiteY9" fmla="*/ 0 h 747241"/>
              <a:gd name="connsiteX10" fmla="*/ 5956691 w 8003232"/>
              <a:gd name="connsiteY10" fmla="*/ 0 h 747241"/>
              <a:gd name="connsiteX11" fmla="*/ 6608383 w 8003232"/>
              <a:gd name="connsiteY11" fmla="*/ 0 h 747241"/>
              <a:gd name="connsiteX12" fmla="*/ 7180042 w 8003232"/>
              <a:gd name="connsiteY12" fmla="*/ 0 h 747241"/>
              <a:gd name="connsiteX13" fmla="*/ 7511605 w 8003232"/>
              <a:gd name="connsiteY13" fmla="*/ 0 h 747241"/>
              <a:gd name="connsiteX14" fmla="*/ 8003232 w 8003232"/>
              <a:gd name="connsiteY14" fmla="*/ 0 h 747241"/>
              <a:gd name="connsiteX15" fmla="*/ 8003232 w 8003232"/>
              <a:gd name="connsiteY15" fmla="*/ 366148 h 747241"/>
              <a:gd name="connsiteX16" fmla="*/ 8003232 w 8003232"/>
              <a:gd name="connsiteY16" fmla="*/ 747241 h 747241"/>
              <a:gd name="connsiteX17" fmla="*/ 7591637 w 8003232"/>
              <a:gd name="connsiteY17" fmla="*/ 747241 h 747241"/>
              <a:gd name="connsiteX18" fmla="*/ 7019978 w 8003232"/>
              <a:gd name="connsiteY18" fmla="*/ 747241 h 747241"/>
              <a:gd name="connsiteX19" fmla="*/ 6288254 w 8003232"/>
              <a:gd name="connsiteY19" fmla="*/ 747241 h 747241"/>
              <a:gd name="connsiteX20" fmla="*/ 5796627 w 8003232"/>
              <a:gd name="connsiteY20" fmla="*/ 747241 h 747241"/>
              <a:gd name="connsiteX21" fmla="*/ 5304999 w 8003232"/>
              <a:gd name="connsiteY21" fmla="*/ 747241 h 747241"/>
              <a:gd name="connsiteX22" fmla="*/ 4733340 w 8003232"/>
              <a:gd name="connsiteY22" fmla="*/ 747241 h 747241"/>
              <a:gd name="connsiteX23" fmla="*/ 4401778 w 8003232"/>
              <a:gd name="connsiteY23" fmla="*/ 747241 h 747241"/>
              <a:gd name="connsiteX24" fmla="*/ 3910150 w 8003232"/>
              <a:gd name="connsiteY24" fmla="*/ 747241 h 747241"/>
              <a:gd name="connsiteX25" fmla="*/ 3578588 w 8003232"/>
              <a:gd name="connsiteY25" fmla="*/ 747241 h 747241"/>
              <a:gd name="connsiteX26" fmla="*/ 3086961 w 8003232"/>
              <a:gd name="connsiteY26" fmla="*/ 747241 h 747241"/>
              <a:gd name="connsiteX27" fmla="*/ 2755398 w 8003232"/>
              <a:gd name="connsiteY27" fmla="*/ 747241 h 747241"/>
              <a:gd name="connsiteX28" fmla="*/ 2423836 w 8003232"/>
              <a:gd name="connsiteY28" fmla="*/ 747241 h 747241"/>
              <a:gd name="connsiteX29" fmla="*/ 2092274 w 8003232"/>
              <a:gd name="connsiteY29" fmla="*/ 747241 h 747241"/>
              <a:gd name="connsiteX30" fmla="*/ 1360549 w 8003232"/>
              <a:gd name="connsiteY30" fmla="*/ 747241 h 747241"/>
              <a:gd name="connsiteX31" fmla="*/ 1028987 w 8003232"/>
              <a:gd name="connsiteY31" fmla="*/ 747241 h 747241"/>
              <a:gd name="connsiteX32" fmla="*/ 0 w 8003232"/>
              <a:gd name="connsiteY32" fmla="*/ 747241 h 747241"/>
              <a:gd name="connsiteX33" fmla="*/ 0 w 8003232"/>
              <a:gd name="connsiteY33" fmla="*/ 358676 h 747241"/>
              <a:gd name="connsiteX34" fmla="*/ 0 w 8003232"/>
              <a:gd name="connsiteY34" fmla="*/ 0 h 747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003232" h="747241" fill="none" extrusionOk="0">
                <a:moveTo>
                  <a:pt x="0" y="0"/>
                </a:moveTo>
                <a:cubicBezTo>
                  <a:pt x="193135" y="-24974"/>
                  <a:pt x="238600" y="41518"/>
                  <a:pt x="411595" y="0"/>
                </a:cubicBezTo>
                <a:cubicBezTo>
                  <a:pt x="584590" y="-41518"/>
                  <a:pt x="645070" y="11594"/>
                  <a:pt x="823190" y="0"/>
                </a:cubicBezTo>
                <a:cubicBezTo>
                  <a:pt x="1001311" y="-11594"/>
                  <a:pt x="1159695" y="24048"/>
                  <a:pt x="1394849" y="0"/>
                </a:cubicBezTo>
                <a:cubicBezTo>
                  <a:pt x="1630003" y="-24048"/>
                  <a:pt x="1965392" y="27480"/>
                  <a:pt x="2126573" y="0"/>
                </a:cubicBezTo>
                <a:cubicBezTo>
                  <a:pt x="2287754" y="-27480"/>
                  <a:pt x="2490592" y="51389"/>
                  <a:pt x="2618200" y="0"/>
                </a:cubicBezTo>
                <a:cubicBezTo>
                  <a:pt x="2745808" y="-51389"/>
                  <a:pt x="2968606" y="17916"/>
                  <a:pt x="3269892" y="0"/>
                </a:cubicBezTo>
                <a:cubicBezTo>
                  <a:pt x="3571178" y="-17916"/>
                  <a:pt x="3599127" y="24274"/>
                  <a:pt x="3761519" y="0"/>
                </a:cubicBezTo>
                <a:cubicBezTo>
                  <a:pt x="3923911" y="-24274"/>
                  <a:pt x="4338411" y="73133"/>
                  <a:pt x="4493243" y="0"/>
                </a:cubicBezTo>
                <a:cubicBezTo>
                  <a:pt x="4648075" y="-73133"/>
                  <a:pt x="4993988" y="33973"/>
                  <a:pt x="5224967" y="0"/>
                </a:cubicBezTo>
                <a:cubicBezTo>
                  <a:pt x="5455946" y="-33973"/>
                  <a:pt x="5713041" y="60848"/>
                  <a:pt x="5956691" y="0"/>
                </a:cubicBezTo>
                <a:cubicBezTo>
                  <a:pt x="6200341" y="-60848"/>
                  <a:pt x="6431648" y="28733"/>
                  <a:pt x="6608383" y="0"/>
                </a:cubicBezTo>
                <a:cubicBezTo>
                  <a:pt x="6785118" y="-28733"/>
                  <a:pt x="6962377" y="18125"/>
                  <a:pt x="7180042" y="0"/>
                </a:cubicBezTo>
                <a:cubicBezTo>
                  <a:pt x="7397707" y="-18125"/>
                  <a:pt x="7413277" y="6085"/>
                  <a:pt x="7511605" y="0"/>
                </a:cubicBezTo>
                <a:cubicBezTo>
                  <a:pt x="7609933" y="-6085"/>
                  <a:pt x="7764974" y="50354"/>
                  <a:pt x="8003232" y="0"/>
                </a:cubicBezTo>
                <a:cubicBezTo>
                  <a:pt x="8010863" y="94156"/>
                  <a:pt x="7968060" y="185041"/>
                  <a:pt x="8003232" y="366148"/>
                </a:cubicBezTo>
                <a:cubicBezTo>
                  <a:pt x="8038404" y="547255"/>
                  <a:pt x="7968247" y="559815"/>
                  <a:pt x="8003232" y="747241"/>
                </a:cubicBezTo>
                <a:cubicBezTo>
                  <a:pt x="7798224" y="790475"/>
                  <a:pt x="7795226" y="716992"/>
                  <a:pt x="7591637" y="747241"/>
                </a:cubicBezTo>
                <a:cubicBezTo>
                  <a:pt x="7388049" y="777490"/>
                  <a:pt x="7293090" y="700244"/>
                  <a:pt x="7019978" y="747241"/>
                </a:cubicBezTo>
                <a:cubicBezTo>
                  <a:pt x="6746866" y="794238"/>
                  <a:pt x="6623117" y="734216"/>
                  <a:pt x="6288254" y="747241"/>
                </a:cubicBezTo>
                <a:cubicBezTo>
                  <a:pt x="5953391" y="760266"/>
                  <a:pt x="6041464" y="704282"/>
                  <a:pt x="5796627" y="747241"/>
                </a:cubicBezTo>
                <a:cubicBezTo>
                  <a:pt x="5551790" y="790200"/>
                  <a:pt x="5540206" y="738500"/>
                  <a:pt x="5304999" y="747241"/>
                </a:cubicBezTo>
                <a:cubicBezTo>
                  <a:pt x="5069792" y="755982"/>
                  <a:pt x="4860217" y="699562"/>
                  <a:pt x="4733340" y="747241"/>
                </a:cubicBezTo>
                <a:cubicBezTo>
                  <a:pt x="4606463" y="794920"/>
                  <a:pt x="4518360" y="725729"/>
                  <a:pt x="4401778" y="747241"/>
                </a:cubicBezTo>
                <a:cubicBezTo>
                  <a:pt x="4285196" y="768753"/>
                  <a:pt x="4025492" y="694175"/>
                  <a:pt x="3910150" y="747241"/>
                </a:cubicBezTo>
                <a:cubicBezTo>
                  <a:pt x="3794808" y="800307"/>
                  <a:pt x="3739070" y="722031"/>
                  <a:pt x="3578588" y="747241"/>
                </a:cubicBezTo>
                <a:cubicBezTo>
                  <a:pt x="3418106" y="772451"/>
                  <a:pt x="3227938" y="725914"/>
                  <a:pt x="3086961" y="747241"/>
                </a:cubicBezTo>
                <a:cubicBezTo>
                  <a:pt x="2945984" y="768568"/>
                  <a:pt x="2830024" y="727702"/>
                  <a:pt x="2755398" y="747241"/>
                </a:cubicBezTo>
                <a:cubicBezTo>
                  <a:pt x="2680772" y="766780"/>
                  <a:pt x="2575805" y="709192"/>
                  <a:pt x="2423836" y="747241"/>
                </a:cubicBezTo>
                <a:cubicBezTo>
                  <a:pt x="2271867" y="785290"/>
                  <a:pt x="2205410" y="737834"/>
                  <a:pt x="2092274" y="747241"/>
                </a:cubicBezTo>
                <a:cubicBezTo>
                  <a:pt x="1979138" y="756648"/>
                  <a:pt x="1709662" y="673877"/>
                  <a:pt x="1360549" y="747241"/>
                </a:cubicBezTo>
                <a:cubicBezTo>
                  <a:pt x="1011437" y="820605"/>
                  <a:pt x="1098499" y="729636"/>
                  <a:pt x="1028987" y="747241"/>
                </a:cubicBezTo>
                <a:cubicBezTo>
                  <a:pt x="959475" y="764846"/>
                  <a:pt x="348131" y="648749"/>
                  <a:pt x="0" y="747241"/>
                </a:cubicBezTo>
                <a:cubicBezTo>
                  <a:pt x="-16584" y="554742"/>
                  <a:pt x="37695" y="518546"/>
                  <a:pt x="0" y="358676"/>
                </a:cubicBezTo>
                <a:cubicBezTo>
                  <a:pt x="-37695" y="198806"/>
                  <a:pt x="3507" y="78820"/>
                  <a:pt x="0" y="0"/>
                </a:cubicBezTo>
                <a:close/>
              </a:path>
              <a:path w="8003232" h="747241" stroke="0" extrusionOk="0">
                <a:moveTo>
                  <a:pt x="0" y="0"/>
                </a:moveTo>
                <a:cubicBezTo>
                  <a:pt x="144817" y="-39735"/>
                  <a:pt x="261059" y="38156"/>
                  <a:pt x="331562" y="0"/>
                </a:cubicBezTo>
                <a:cubicBezTo>
                  <a:pt x="402065" y="-38156"/>
                  <a:pt x="746818" y="20023"/>
                  <a:pt x="1063287" y="0"/>
                </a:cubicBezTo>
                <a:cubicBezTo>
                  <a:pt x="1379756" y="-20023"/>
                  <a:pt x="1488503" y="84160"/>
                  <a:pt x="1795011" y="0"/>
                </a:cubicBezTo>
                <a:cubicBezTo>
                  <a:pt x="2101519" y="-84160"/>
                  <a:pt x="2159435" y="20193"/>
                  <a:pt x="2446702" y="0"/>
                </a:cubicBezTo>
                <a:cubicBezTo>
                  <a:pt x="2733969" y="-20193"/>
                  <a:pt x="2631701" y="26876"/>
                  <a:pt x="2778265" y="0"/>
                </a:cubicBezTo>
                <a:cubicBezTo>
                  <a:pt x="2924829" y="-26876"/>
                  <a:pt x="3105033" y="55852"/>
                  <a:pt x="3349924" y="0"/>
                </a:cubicBezTo>
                <a:cubicBezTo>
                  <a:pt x="3594815" y="-55852"/>
                  <a:pt x="3738468" y="47405"/>
                  <a:pt x="4081648" y="0"/>
                </a:cubicBezTo>
                <a:cubicBezTo>
                  <a:pt x="4424828" y="-47405"/>
                  <a:pt x="4455768" y="78258"/>
                  <a:pt x="4813372" y="0"/>
                </a:cubicBezTo>
                <a:cubicBezTo>
                  <a:pt x="5170976" y="-78258"/>
                  <a:pt x="4992816" y="28825"/>
                  <a:pt x="5144935" y="0"/>
                </a:cubicBezTo>
                <a:cubicBezTo>
                  <a:pt x="5297054" y="-28825"/>
                  <a:pt x="5458866" y="46237"/>
                  <a:pt x="5556530" y="0"/>
                </a:cubicBezTo>
                <a:cubicBezTo>
                  <a:pt x="5654195" y="-46237"/>
                  <a:pt x="6113483" y="65035"/>
                  <a:pt x="6288254" y="0"/>
                </a:cubicBezTo>
                <a:cubicBezTo>
                  <a:pt x="6463025" y="-65035"/>
                  <a:pt x="6598458" y="6853"/>
                  <a:pt x="6779881" y="0"/>
                </a:cubicBezTo>
                <a:cubicBezTo>
                  <a:pt x="6961304" y="-6853"/>
                  <a:pt x="7151637" y="54734"/>
                  <a:pt x="7431573" y="0"/>
                </a:cubicBezTo>
                <a:cubicBezTo>
                  <a:pt x="7711509" y="-54734"/>
                  <a:pt x="7771975" y="58737"/>
                  <a:pt x="8003232" y="0"/>
                </a:cubicBezTo>
                <a:cubicBezTo>
                  <a:pt x="8039046" y="142802"/>
                  <a:pt x="7976807" y="287046"/>
                  <a:pt x="8003232" y="373621"/>
                </a:cubicBezTo>
                <a:cubicBezTo>
                  <a:pt x="8029657" y="460196"/>
                  <a:pt x="7970089" y="598885"/>
                  <a:pt x="8003232" y="747241"/>
                </a:cubicBezTo>
                <a:cubicBezTo>
                  <a:pt x="7846635" y="770362"/>
                  <a:pt x="7685005" y="709347"/>
                  <a:pt x="7591637" y="747241"/>
                </a:cubicBezTo>
                <a:cubicBezTo>
                  <a:pt x="7498270" y="785135"/>
                  <a:pt x="7129912" y="700172"/>
                  <a:pt x="6859913" y="747241"/>
                </a:cubicBezTo>
                <a:cubicBezTo>
                  <a:pt x="6589914" y="794310"/>
                  <a:pt x="6663102" y="746990"/>
                  <a:pt x="6528351" y="747241"/>
                </a:cubicBezTo>
                <a:cubicBezTo>
                  <a:pt x="6393600" y="747492"/>
                  <a:pt x="6029922" y="677288"/>
                  <a:pt x="5796627" y="747241"/>
                </a:cubicBezTo>
                <a:cubicBezTo>
                  <a:pt x="5563332" y="817194"/>
                  <a:pt x="5426533" y="682817"/>
                  <a:pt x="5144935" y="747241"/>
                </a:cubicBezTo>
                <a:cubicBezTo>
                  <a:pt x="4863337" y="811665"/>
                  <a:pt x="4838043" y="717973"/>
                  <a:pt x="4733340" y="747241"/>
                </a:cubicBezTo>
                <a:cubicBezTo>
                  <a:pt x="4628638" y="776509"/>
                  <a:pt x="4324877" y="732453"/>
                  <a:pt x="4161681" y="747241"/>
                </a:cubicBezTo>
                <a:cubicBezTo>
                  <a:pt x="3998485" y="762029"/>
                  <a:pt x="3939968" y="725921"/>
                  <a:pt x="3830118" y="747241"/>
                </a:cubicBezTo>
                <a:cubicBezTo>
                  <a:pt x="3720268" y="768561"/>
                  <a:pt x="3608649" y="733072"/>
                  <a:pt x="3498556" y="747241"/>
                </a:cubicBezTo>
                <a:cubicBezTo>
                  <a:pt x="3388463" y="761410"/>
                  <a:pt x="3318830" y="732338"/>
                  <a:pt x="3166993" y="747241"/>
                </a:cubicBezTo>
                <a:cubicBezTo>
                  <a:pt x="3015156" y="762144"/>
                  <a:pt x="2670111" y="696821"/>
                  <a:pt x="2435269" y="747241"/>
                </a:cubicBezTo>
                <a:cubicBezTo>
                  <a:pt x="2200427" y="797661"/>
                  <a:pt x="2253554" y="735843"/>
                  <a:pt x="2103707" y="747241"/>
                </a:cubicBezTo>
                <a:cubicBezTo>
                  <a:pt x="1953860" y="758639"/>
                  <a:pt x="1903039" y="720734"/>
                  <a:pt x="1772144" y="747241"/>
                </a:cubicBezTo>
                <a:cubicBezTo>
                  <a:pt x="1641249" y="773748"/>
                  <a:pt x="1476942" y="682416"/>
                  <a:pt x="1200485" y="747241"/>
                </a:cubicBezTo>
                <a:cubicBezTo>
                  <a:pt x="924028" y="812066"/>
                  <a:pt x="891869" y="741423"/>
                  <a:pt x="628825" y="747241"/>
                </a:cubicBezTo>
                <a:cubicBezTo>
                  <a:pt x="365781" y="753059"/>
                  <a:pt x="202128" y="730888"/>
                  <a:pt x="0" y="747241"/>
                </a:cubicBezTo>
                <a:cubicBezTo>
                  <a:pt x="-14733" y="565479"/>
                  <a:pt x="1685" y="455751"/>
                  <a:pt x="0" y="373621"/>
                </a:cubicBezTo>
                <a:cubicBezTo>
                  <a:pt x="-1685" y="291491"/>
                  <a:pt x="10369" y="152729"/>
                  <a:pt x="0" y="0"/>
                </a:cubicBezTo>
                <a:close/>
              </a:path>
            </a:pathLst>
          </a:custGeom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3438592488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CAI (Computer-Assisted Instruction)</a:t>
            </a:r>
            <a:r>
              <a:rPr lang="th-TH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th-TH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ปี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2026</a:t>
            </a:r>
            <a:endParaRPr lang="th-TH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36BB9-F1BA-459D-87A3-90C553D9E0DF}"/>
              </a:ext>
            </a:extLst>
          </p:cNvPr>
          <p:cNvSpPr txBox="1"/>
          <p:nvPr/>
        </p:nvSpPr>
        <p:spPr>
          <a:xfrm>
            <a:off x="190376" y="4293096"/>
            <a:ext cx="8763247" cy="2471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1.จาก "เส้นทางตายตัว (</a:t>
            </a:r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Static)" </a:t>
            </a: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สู่ "ส่วนบุคคล </a:t>
            </a:r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100%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 (Hyper-Personalized)“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CAI </a:t>
            </a:r>
            <a:r>
              <a:rPr lang="th-TH" sz="32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ดั้งเดิม:</a:t>
            </a:r>
            <a:r>
              <a:rPr lang="th-TH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 นักเรียนทุกคนไม่ว่าจะเรียนเก่งหรือเรียนช้า จะต้องเดินไปตาม</a:t>
            </a:r>
            <a:r>
              <a:rPr lang="th-TH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เนื้</a:t>
            </a:r>
            <a:r>
              <a:rPr lang="th-TH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อหาตามลำดับโมดูลที่ผู้พัฒนาโปรแกรมเขียนดักไว้เหมือน ๆ กัน </a:t>
            </a:r>
            <a:r>
              <a:rPr lang="th-TH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(</a:t>
            </a:r>
            <a:r>
              <a:rPr lang="en-US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Linear Progression)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146" name="Picture 2" descr="รู้ใจลูกค้าแบบขั้นสุดด้วยกลยุทธ์ Hyper-personalization | dataxet:infoquest">
            <a:extLst>
              <a:ext uri="{FF2B5EF4-FFF2-40B4-BE49-F238E27FC236}">
                <a16:creationId xmlns:a16="http://schemas.microsoft.com/office/drawing/2014/main" id="{1E2E6D60-229C-4BDB-9E63-97D528C57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1" y="2634632"/>
            <a:ext cx="2961543" cy="165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7,970 Hyper Personalization Royalty-Free Images, Stock Photos &amp; Pictures |  Shutterstock">
            <a:extLst>
              <a:ext uri="{FF2B5EF4-FFF2-40B4-BE49-F238E27FC236}">
                <a16:creationId xmlns:a16="http://schemas.microsoft.com/office/drawing/2014/main" id="{D42EAB4F-D2A6-4438-9A5A-0E4F05FC9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84" y="2634632"/>
            <a:ext cx="2466144" cy="1729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yper-personalized marketing-Reach the Right Customers |">
            <a:extLst>
              <a:ext uri="{FF2B5EF4-FFF2-40B4-BE49-F238E27FC236}">
                <a16:creationId xmlns:a16="http://schemas.microsoft.com/office/drawing/2014/main" id="{F365CA8C-0348-4901-AB3D-51795522C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34632"/>
            <a:ext cx="3343588" cy="1674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562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586B3C-DB17-40FB-948C-46CE703256ED}"/>
              </a:ext>
            </a:extLst>
          </p:cNvPr>
          <p:cNvSpPr txBox="1"/>
          <p:nvPr/>
        </p:nvSpPr>
        <p:spPr>
          <a:xfrm>
            <a:off x="490339" y="1285977"/>
            <a:ext cx="8229600" cy="5647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AI </a:t>
            </a: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ในปี </a:t>
            </a:r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2026: AI </a:t>
            </a: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ทำหน้าที่เป็น </a:t>
            </a:r>
            <a:r>
              <a:rPr lang="en-US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Dynamic Adaptive Learning </a:t>
            </a:r>
            <a:endParaRPr lang="en-US" sz="3600" b="1" dirty="0">
              <a:latin typeface="Angsana New" panose="02020603050405020304" pitchFamily="18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3600" b="1" dirty="0">
                <a:latin typeface="Angsana New" panose="02020603050405020304" pitchFamily="18" charset="-34"/>
                <a:cs typeface="Cordia New" panose="020B0304020202020204" pitchFamily="34" charset="-34"/>
              </a:rPr>
              <a:t>    </a:t>
            </a:r>
            <a:r>
              <a:rPr lang="en-US" sz="2400" dirty="0"/>
              <a:t>: </a:t>
            </a:r>
            <a:r>
              <a:rPr lang="th-TH" sz="3200" dirty="0"/>
              <a:t> </a:t>
            </a:r>
            <a:r>
              <a:rPr lang="th-TH" sz="3200" b="1" dirty="0"/>
              <a:t>เทคโนโลยีทางการศึกษา</a:t>
            </a:r>
            <a:r>
              <a:rPr lang="th-TH" sz="3200" dirty="0"/>
              <a:t>และ</a:t>
            </a:r>
            <a:r>
              <a:rPr lang="th-TH" sz="3200" b="1" dirty="0">
                <a:solidFill>
                  <a:srgbClr val="002060"/>
                </a:solidFill>
              </a:rPr>
              <a:t>การฝึกอบรม</a:t>
            </a:r>
            <a:r>
              <a:rPr lang="th-TH" sz="3200" dirty="0"/>
              <a:t>ที่</a:t>
            </a:r>
            <a:r>
              <a:rPr lang="th-TH" sz="3200" b="1" dirty="0">
                <a:solidFill>
                  <a:schemeClr val="accent6">
                    <a:lumMod val="75000"/>
                  </a:schemeClr>
                </a:solidFill>
              </a:rPr>
              <a:t>ปรับเปลี่ยนเนื้อหา จังหวะ</a:t>
            </a:r>
            <a:r>
              <a:rPr lang="th-TH" sz="3200" dirty="0"/>
              <a:t> และ</a:t>
            </a:r>
            <a:r>
              <a:rPr lang="th-TH" sz="3200" b="1" dirty="0">
                <a:solidFill>
                  <a:schemeClr val="accent5"/>
                </a:solidFill>
              </a:rPr>
              <a:t>วิธีการสอนให้เข้ากับผู้เรียน</a:t>
            </a:r>
            <a:r>
              <a:rPr lang="th-TH" sz="3200" dirty="0"/>
              <a:t>แต่ละคน</a:t>
            </a:r>
            <a:r>
              <a:rPr lang="th-TH" sz="3200" b="1" dirty="0">
                <a:solidFill>
                  <a:srgbClr val="7030A0"/>
                </a:solidFill>
              </a:rPr>
              <a:t>แบบเรียลไทม์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th-TH" sz="3200" dirty="0"/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th-TH" sz="3200" dirty="0"/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th-TH" sz="3200" dirty="0"/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th-TH" sz="3200" dirty="0"/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th-TH" sz="3200" dirty="0"/>
              <a:t>ระบบจะวิเคราะห์ทักษะและพฤติกรรมเพื่อลดจุดอ่อน เพิ่มความเข้าใจ และมอบประสบการณ์ ที่   "รู้ใจ"   ผู้เรียนมากที่สุด</a:t>
            </a:r>
            <a:r>
              <a:rPr lang="th-TH" sz="2400" dirty="0"/>
              <a:t> </a:t>
            </a:r>
            <a:r>
              <a:rPr lang="th-TH" sz="3600" b="1" dirty="0">
                <a:latin typeface="Angsana New" panose="02020603050405020304" pitchFamily="18" charset="-34"/>
                <a:cs typeface="Cordia New" panose="020B0304020202020204" pitchFamily="34" charset="-34"/>
              </a:rPr>
              <a:t>ทั้งนี้ </a:t>
            </a: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จะวิเคราะห์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C70369-BA7C-47D5-8696-A85F770E0440}"/>
              </a:ext>
            </a:extLst>
          </p:cNvPr>
          <p:cNvSpPr txBox="1">
            <a:spLocks/>
          </p:cNvSpPr>
          <p:nvPr/>
        </p:nvSpPr>
        <p:spPr>
          <a:xfrm>
            <a:off x="611560" y="142977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423237 w 8229600"/>
              <a:gd name="connsiteY1" fmla="*/ 0 h 1143000"/>
              <a:gd name="connsiteX2" fmla="*/ 1175657 w 8229600"/>
              <a:gd name="connsiteY2" fmla="*/ 0 h 1143000"/>
              <a:gd name="connsiteX3" fmla="*/ 1928078 w 8229600"/>
              <a:gd name="connsiteY3" fmla="*/ 0 h 1143000"/>
              <a:gd name="connsiteX4" fmla="*/ 2680498 w 8229600"/>
              <a:gd name="connsiteY4" fmla="*/ 0 h 1143000"/>
              <a:gd name="connsiteX5" fmla="*/ 3350623 w 8229600"/>
              <a:gd name="connsiteY5" fmla="*/ 0 h 1143000"/>
              <a:gd name="connsiteX6" fmla="*/ 3938451 w 8229600"/>
              <a:gd name="connsiteY6" fmla="*/ 0 h 1143000"/>
              <a:gd name="connsiteX7" fmla="*/ 4279392 w 8229600"/>
              <a:gd name="connsiteY7" fmla="*/ 0 h 1143000"/>
              <a:gd name="connsiteX8" fmla="*/ 4702629 w 8229600"/>
              <a:gd name="connsiteY8" fmla="*/ 0 h 1143000"/>
              <a:gd name="connsiteX9" fmla="*/ 5125865 w 8229600"/>
              <a:gd name="connsiteY9" fmla="*/ 0 h 1143000"/>
              <a:gd name="connsiteX10" fmla="*/ 5713694 w 8229600"/>
              <a:gd name="connsiteY10" fmla="*/ 0 h 1143000"/>
              <a:gd name="connsiteX11" fmla="*/ 6136930 w 8229600"/>
              <a:gd name="connsiteY11" fmla="*/ 0 h 1143000"/>
              <a:gd name="connsiteX12" fmla="*/ 6724759 w 8229600"/>
              <a:gd name="connsiteY12" fmla="*/ 0 h 1143000"/>
              <a:gd name="connsiteX13" fmla="*/ 7394883 w 8229600"/>
              <a:gd name="connsiteY13" fmla="*/ 0 h 1143000"/>
              <a:gd name="connsiteX14" fmla="*/ 8229600 w 8229600"/>
              <a:gd name="connsiteY14" fmla="*/ 0 h 1143000"/>
              <a:gd name="connsiteX15" fmla="*/ 8229600 w 8229600"/>
              <a:gd name="connsiteY15" fmla="*/ 571500 h 1143000"/>
              <a:gd name="connsiteX16" fmla="*/ 8229600 w 8229600"/>
              <a:gd name="connsiteY16" fmla="*/ 1143000 h 1143000"/>
              <a:gd name="connsiteX17" fmla="*/ 7724067 w 8229600"/>
              <a:gd name="connsiteY17" fmla="*/ 1143000 h 1143000"/>
              <a:gd name="connsiteX18" fmla="*/ 7383127 w 8229600"/>
              <a:gd name="connsiteY18" fmla="*/ 1143000 h 1143000"/>
              <a:gd name="connsiteX19" fmla="*/ 6713002 w 8229600"/>
              <a:gd name="connsiteY19" fmla="*/ 1143000 h 1143000"/>
              <a:gd name="connsiteX20" fmla="*/ 5960582 w 8229600"/>
              <a:gd name="connsiteY20" fmla="*/ 1143000 h 1143000"/>
              <a:gd name="connsiteX21" fmla="*/ 5455049 w 8229600"/>
              <a:gd name="connsiteY21" fmla="*/ 1143000 h 1143000"/>
              <a:gd name="connsiteX22" fmla="*/ 4784925 w 8229600"/>
              <a:gd name="connsiteY22" fmla="*/ 1143000 h 1143000"/>
              <a:gd name="connsiteX23" fmla="*/ 4197096 w 8229600"/>
              <a:gd name="connsiteY23" fmla="*/ 1143000 h 1143000"/>
              <a:gd name="connsiteX24" fmla="*/ 3444675 w 8229600"/>
              <a:gd name="connsiteY24" fmla="*/ 1143000 h 1143000"/>
              <a:gd name="connsiteX25" fmla="*/ 3021439 w 8229600"/>
              <a:gd name="connsiteY25" fmla="*/ 1143000 h 1143000"/>
              <a:gd name="connsiteX26" fmla="*/ 2598202 w 8229600"/>
              <a:gd name="connsiteY26" fmla="*/ 1143000 h 1143000"/>
              <a:gd name="connsiteX27" fmla="*/ 2257262 w 8229600"/>
              <a:gd name="connsiteY27" fmla="*/ 1143000 h 1143000"/>
              <a:gd name="connsiteX28" fmla="*/ 1751729 w 8229600"/>
              <a:gd name="connsiteY28" fmla="*/ 1143000 h 1143000"/>
              <a:gd name="connsiteX29" fmla="*/ 1328493 w 8229600"/>
              <a:gd name="connsiteY29" fmla="*/ 1143000 h 1143000"/>
              <a:gd name="connsiteX30" fmla="*/ 740664 w 8229600"/>
              <a:gd name="connsiteY30" fmla="*/ 1143000 h 1143000"/>
              <a:gd name="connsiteX31" fmla="*/ 0 w 8229600"/>
              <a:gd name="connsiteY31" fmla="*/ 1143000 h 1143000"/>
              <a:gd name="connsiteX32" fmla="*/ 0 w 8229600"/>
              <a:gd name="connsiteY32" fmla="*/ 560070 h 1143000"/>
              <a:gd name="connsiteX33" fmla="*/ 0 w 8229600"/>
              <a:gd name="connsiteY3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229600" h="1143000" fill="none" extrusionOk="0">
                <a:moveTo>
                  <a:pt x="0" y="0"/>
                </a:moveTo>
                <a:cubicBezTo>
                  <a:pt x="117420" y="-20864"/>
                  <a:pt x="281103" y="26252"/>
                  <a:pt x="423237" y="0"/>
                </a:cubicBezTo>
                <a:cubicBezTo>
                  <a:pt x="565371" y="-26252"/>
                  <a:pt x="1023517" y="55428"/>
                  <a:pt x="1175657" y="0"/>
                </a:cubicBezTo>
                <a:cubicBezTo>
                  <a:pt x="1327797" y="-55428"/>
                  <a:pt x="1579356" y="42917"/>
                  <a:pt x="1928078" y="0"/>
                </a:cubicBezTo>
                <a:cubicBezTo>
                  <a:pt x="2276800" y="-42917"/>
                  <a:pt x="2410958" y="6483"/>
                  <a:pt x="2680498" y="0"/>
                </a:cubicBezTo>
                <a:cubicBezTo>
                  <a:pt x="2950038" y="-6483"/>
                  <a:pt x="3083146" y="27258"/>
                  <a:pt x="3350623" y="0"/>
                </a:cubicBezTo>
                <a:cubicBezTo>
                  <a:pt x="3618101" y="-27258"/>
                  <a:pt x="3646657" y="18765"/>
                  <a:pt x="3938451" y="0"/>
                </a:cubicBezTo>
                <a:cubicBezTo>
                  <a:pt x="4230245" y="-18765"/>
                  <a:pt x="4155693" y="22316"/>
                  <a:pt x="4279392" y="0"/>
                </a:cubicBezTo>
                <a:cubicBezTo>
                  <a:pt x="4403091" y="-22316"/>
                  <a:pt x="4600525" y="7082"/>
                  <a:pt x="4702629" y="0"/>
                </a:cubicBezTo>
                <a:cubicBezTo>
                  <a:pt x="4804733" y="-7082"/>
                  <a:pt x="4978275" y="34235"/>
                  <a:pt x="5125865" y="0"/>
                </a:cubicBezTo>
                <a:cubicBezTo>
                  <a:pt x="5273455" y="-34235"/>
                  <a:pt x="5449095" y="5818"/>
                  <a:pt x="5713694" y="0"/>
                </a:cubicBezTo>
                <a:cubicBezTo>
                  <a:pt x="5978293" y="-5818"/>
                  <a:pt x="5950878" y="44303"/>
                  <a:pt x="6136930" y="0"/>
                </a:cubicBezTo>
                <a:cubicBezTo>
                  <a:pt x="6322982" y="-44303"/>
                  <a:pt x="6439905" y="34021"/>
                  <a:pt x="6724759" y="0"/>
                </a:cubicBezTo>
                <a:cubicBezTo>
                  <a:pt x="7009613" y="-34021"/>
                  <a:pt x="7256816" y="77651"/>
                  <a:pt x="7394883" y="0"/>
                </a:cubicBezTo>
                <a:cubicBezTo>
                  <a:pt x="7532950" y="-77651"/>
                  <a:pt x="7950352" y="90759"/>
                  <a:pt x="8229600" y="0"/>
                </a:cubicBezTo>
                <a:cubicBezTo>
                  <a:pt x="8232145" y="164971"/>
                  <a:pt x="8211673" y="364112"/>
                  <a:pt x="8229600" y="571500"/>
                </a:cubicBezTo>
                <a:cubicBezTo>
                  <a:pt x="8247527" y="778888"/>
                  <a:pt x="8180662" y="1023389"/>
                  <a:pt x="8229600" y="1143000"/>
                </a:cubicBezTo>
                <a:cubicBezTo>
                  <a:pt x="8118521" y="1177990"/>
                  <a:pt x="7830827" y="1103644"/>
                  <a:pt x="7724067" y="1143000"/>
                </a:cubicBezTo>
                <a:cubicBezTo>
                  <a:pt x="7617307" y="1182356"/>
                  <a:pt x="7536038" y="1140868"/>
                  <a:pt x="7383127" y="1143000"/>
                </a:cubicBezTo>
                <a:cubicBezTo>
                  <a:pt x="7230216" y="1145132"/>
                  <a:pt x="6863636" y="1069758"/>
                  <a:pt x="6713002" y="1143000"/>
                </a:cubicBezTo>
                <a:cubicBezTo>
                  <a:pt x="6562369" y="1216242"/>
                  <a:pt x="6226028" y="1102119"/>
                  <a:pt x="5960582" y="1143000"/>
                </a:cubicBezTo>
                <a:cubicBezTo>
                  <a:pt x="5695136" y="1183881"/>
                  <a:pt x="5614041" y="1141808"/>
                  <a:pt x="5455049" y="1143000"/>
                </a:cubicBezTo>
                <a:cubicBezTo>
                  <a:pt x="5296057" y="1144192"/>
                  <a:pt x="4985441" y="1106497"/>
                  <a:pt x="4784925" y="1143000"/>
                </a:cubicBezTo>
                <a:cubicBezTo>
                  <a:pt x="4584409" y="1179503"/>
                  <a:pt x="4317496" y="1085126"/>
                  <a:pt x="4197096" y="1143000"/>
                </a:cubicBezTo>
                <a:cubicBezTo>
                  <a:pt x="4076696" y="1200874"/>
                  <a:pt x="3695519" y="1090018"/>
                  <a:pt x="3444675" y="1143000"/>
                </a:cubicBezTo>
                <a:cubicBezTo>
                  <a:pt x="3193831" y="1195982"/>
                  <a:pt x="3135511" y="1136607"/>
                  <a:pt x="3021439" y="1143000"/>
                </a:cubicBezTo>
                <a:cubicBezTo>
                  <a:pt x="2907367" y="1149393"/>
                  <a:pt x="2807507" y="1101425"/>
                  <a:pt x="2598202" y="1143000"/>
                </a:cubicBezTo>
                <a:cubicBezTo>
                  <a:pt x="2388897" y="1184575"/>
                  <a:pt x="2413419" y="1109195"/>
                  <a:pt x="2257262" y="1143000"/>
                </a:cubicBezTo>
                <a:cubicBezTo>
                  <a:pt x="2101105" y="1176805"/>
                  <a:pt x="1858179" y="1102415"/>
                  <a:pt x="1751729" y="1143000"/>
                </a:cubicBezTo>
                <a:cubicBezTo>
                  <a:pt x="1645279" y="1183585"/>
                  <a:pt x="1515248" y="1100452"/>
                  <a:pt x="1328493" y="1143000"/>
                </a:cubicBezTo>
                <a:cubicBezTo>
                  <a:pt x="1141738" y="1185548"/>
                  <a:pt x="960946" y="1092014"/>
                  <a:pt x="740664" y="1143000"/>
                </a:cubicBezTo>
                <a:cubicBezTo>
                  <a:pt x="520382" y="1193986"/>
                  <a:pt x="307387" y="1093423"/>
                  <a:pt x="0" y="1143000"/>
                </a:cubicBezTo>
                <a:cubicBezTo>
                  <a:pt x="-8825" y="895847"/>
                  <a:pt x="46370" y="843785"/>
                  <a:pt x="0" y="560070"/>
                </a:cubicBezTo>
                <a:cubicBezTo>
                  <a:pt x="-46370" y="276355"/>
                  <a:pt x="16486" y="197857"/>
                  <a:pt x="0" y="0"/>
                </a:cubicBezTo>
                <a:close/>
              </a:path>
              <a:path w="8229600" h="1143000" stroke="0" extrusionOk="0">
                <a:moveTo>
                  <a:pt x="0" y="0"/>
                </a:moveTo>
                <a:cubicBezTo>
                  <a:pt x="158800" y="-40780"/>
                  <a:pt x="289848" y="39747"/>
                  <a:pt x="505533" y="0"/>
                </a:cubicBezTo>
                <a:cubicBezTo>
                  <a:pt x="721218" y="-39747"/>
                  <a:pt x="942533" y="16400"/>
                  <a:pt x="1093361" y="0"/>
                </a:cubicBezTo>
                <a:cubicBezTo>
                  <a:pt x="1244189" y="-16400"/>
                  <a:pt x="1686870" y="81211"/>
                  <a:pt x="1845782" y="0"/>
                </a:cubicBezTo>
                <a:cubicBezTo>
                  <a:pt x="2004694" y="-81211"/>
                  <a:pt x="2122295" y="45945"/>
                  <a:pt x="2351314" y="0"/>
                </a:cubicBezTo>
                <a:cubicBezTo>
                  <a:pt x="2580333" y="-45945"/>
                  <a:pt x="2729210" y="31075"/>
                  <a:pt x="2856847" y="0"/>
                </a:cubicBezTo>
                <a:cubicBezTo>
                  <a:pt x="2984484" y="-31075"/>
                  <a:pt x="3200525" y="25768"/>
                  <a:pt x="3444675" y="0"/>
                </a:cubicBezTo>
                <a:cubicBezTo>
                  <a:pt x="3688825" y="-25768"/>
                  <a:pt x="3742165" y="3718"/>
                  <a:pt x="3950208" y="0"/>
                </a:cubicBezTo>
                <a:cubicBezTo>
                  <a:pt x="4158251" y="-3718"/>
                  <a:pt x="4170246" y="29161"/>
                  <a:pt x="4291149" y="0"/>
                </a:cubicBezTo>
                <a:cubicBezTo>
                  <a:pt x="4412052" y="-29161"/>
                  <a:pt x="4636208" y="51446"/>
                  <a:pt x="4961273" y="0"/>
                </a:cubicBezTo>
                <a:cubicBezTo>
                  <a:pt x="5286338" y="-51446"/>
                  <a:pt x="5159119" y="9761"/>
                  <a:pt x="5302214" y="0"/>
                </a:cubicBezTo>
                <a:cubicBezTo>
                  <a:pt x="5445309" y="-9761"/>
                  <a:pt x="5649859" y="32312"/>
                  <a:pt x="5890042" y="0"/>
                </a:cubicBezTo>
                <a:cubicBezTo>
                  <a:pt x="6130225" y="-32312"/>
                  <a:pt x="6175732" y="16457"/>
                  <a:pt x="6313279" y="0"/>
                </a:cubicBezTo>
                <a:cubicBezTo>
                  <a:pt x="6450826" y="-16457"/>
                  <a:pt x="6636914" y="18652"/>
                  <a:pt x="6818811" y="0"/>
                </a:cubicBezTo>
                <a:cubicBezTo>
                  <a:pt x="7000708" y="-18652"/>
                  <a:pt x="7113423" y="2397"/>
                  <a:pt x="7242048" y="0"/>
                </a:cubicBezTo>
                <a:cubicBezTo>
                  <a:pt x="7370673" y="-2397"/>
                  <a:pt x="7795441" y="48631"/>
                  <a:pt x="8229600" y="0"/>
                </a:cubicBezTo>
                <a:cubicBezTo>
                  <a:pt x="8248516" y="185016"/>
                  <a:pt x="8194517" y="382474"/>
                  <a:pt x="8229600" y="571500"/>
                </a:cubicBezTo>
                <a:cubicBezTo>
                  <a:pt x="8264683" y="760526"/>
                  <a:pt x="8196563" y="914671"/>
                  <a:pt x="8229600" y="1143000"/>
                </a:cubicBezTo>
                <a:cubicBezTo>
                  <a:pt x="8070337" y="1176257"/>
                  <a:pt x="7938842" y="1112696"/>
                  <a:pt x="7806363" y="1143000"/>
                </a:cubicBezTo>
                <a:cubicBezTo>
                  <a:pt x="7673884" y="1173304"/>
                  <a:pt x="7290788" y="1064755"/>
                  <a:pt x="7053943" y="1143000"/>
                </a:cubicBezTo>
                <a:cubicBezTo>
                  <a:pt x="6817098" y="1221245"/>
                  <a:pt x="6635958" y="1059718"/>
                  <a:pt x="6301522" y="1143000"/>
                </a:cubicBezTo>
                <a:cubicBezTo>
                  <a:pt x="5967086" y="1226282"/>
                  <a:pt x="5949824" y="1099807"/>
                  <a:pt x="5795990" y="1143000"/>
                </a:cubicBezTo>
                <a:cubicBezTo>
                  <a:pt x="5642156" y="1186193"/>
                  <a:pt x="5538793" y="1125838"/>
                  <a:pt x="5455049" y="1143000"/>
                </a:cubicBezTo>
                <a:cubicBezTo>
                  <a:pt x="5371305" y="1160162"/>
                  <a:pt x="5020014" y="1121136"/>
                  <a:pt x="4784925" y="1143000"/>
                </a:cubicBezTo>
                <a:cubicBezTo>
                  <a:pt x="4549836" y="1164864"/>
                  <a:pt x="4380827" y="1137805"/>
                  <a:pt x="4197096" y="1143000"/>
                </a:cubicBezTo>
                <a:cubicBezTo>
                  <a:pt x="4013365" y="1148195"/>
                  <a:pt x="3767525" y="1121433"/>
                  <a:pt x="3609267" y="1143000"/>
                </a:cubicBezTo>
                <a:cubicBezTo>
                  <a:pt x="3451009" y="1164567"/>
                  <a:pt x="3349460" y="1106670"/>
                  <a:pt x="3186031" y="1143000"/>
                </a:cubicBezTo>
                <a:cubicBezTo>
                  <a:pt x="3022602" y="1179330"/>
                  <a:pt x="2631831" y="1089650"/>
                  <a:pt x="2433610" y="1143000"/>
                </a:cubicBezTo>
                <a:cubicBezTo>
                  <a:pt x="2235389" y="1196350"/>
                  <a:pt x="1941340" y="1062135"/>
                  <a:pt x="1681190" y="1143000"/>
                </a:cubicBezTo>
                <a:cubicBezTo>
                  <a:pt x="1421040" y="1223865"/>
                  <a:pt x="1240535" y="1093330"/>
                  <a:pt x="1011065" y="1143000"/>
                </a:cubicBezTo>
                <a:cubicBezTo>
                  <a:pt x="781596" y="1192670"/>
                  <a:pt x="303656" y="1042663"/>
                  <a:pt x="0" y="1143000"/>
                </a:cubicBezTo>
                <a:cubicBezTo>
                  <a:pt x="-69817" y="940848"/>
                  <a:pt x="51623" y="700938"/>
                  <a:pt x="0" y="560070"/>
                </a:cubicBezTo>
                <a:cubicBezTo>
                  <a:pt x="-51623" y="419202"/>
                  <a:pt x="37461" y="147558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685341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CAI (Computer-Assisted Instruction)</a:t>
            </a:r>
            <a:r>
              <a:rPr lang="th-TH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ปี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2026</a:t>
            </a:r>
            <a:endParaRPr lang="th-TH" sz="2800" dirty="0"/>
          </a:p>
        </p:txBody>
      </p:sp>
      <p:pic>
        <p:nvPicPr>
          <p:cNvPr id="7170" name="Picture 2" descr="Adaptive Learning through Diffusion: A Cutting-Edge Paradigm - Analytics  Vidhya">
            <a:extLst>
              <a:ext uri="{FF2B5EF4-FFF2-40B4-BE49-F238E27FC236}">
                <a16:creationId xmlns:a16="http://schemas.microsoft.com/office/drawing/2014/main" id="{168515D6-2286-4714-9EF9-FED3F69C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5" y="3509962"/>
            <a:ext cx="284797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nimations for Adaptive Learning to Revolutionise Education">
            <a:extLst>
              <a:ext uri="{FF2B5EF4-FFF2-40B4-BE49-F238E27FC236}">
                <a16:creationId xmlns:a16="http://schemas.microsoft.com/office/drawing/2014/main" id="{5F5AA8F3-234F-44BA-A5A0-0DAE7D571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051" y="3429000"/>
            <a:ext cx="2590800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ow is AI Used to Support Professional Training and Development?">
            <a:extLst>
              <a:ext uri="{FF2B5EF4-FFF2-40B4-BE49-F238E27FC236}">
                <a16:creationId xmlns:a16="http://schemas.microsoft.com/office/drawing/2014/main" id="{6893B392-956B-422C-829B-7E6A06750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174" y="345757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70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2586B3C-DB17-40FB-948C-46CE703256ED}"/>
              </a:ext>
            </a:extLst>
          </p:cNvPr>
          <p:cNvSpPr txBox="1"/>
          <p:nvPr/>
        </p:nvSpPr>
        <p:spPr>
          <a:xfrm>
            <a:off x="490339" y="1285977"/>
            <a:ext cx="8229600" cy="5515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th-TH" sz="3200" b="1" dirty="0">
                <a:latin typeface="Angsana New" panose="02020603050405020304" pitchFamily="18" charset="-34"/>
                <a:cs typeface="Cordia New" panose="020B0304020202020204" pitchFamily="34" charset="-34"/>
              </a:rPr>
              <a:t>ทั้งนี้ </a:t>
            </a:r>
            <a:r>
              <a:rPr lang="th-TH" sz="32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จะวิเคราะห์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th-TH" sz="44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-</a:t>
            </a: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ความเร็ว ความเข้าใจ พฤติกรรมการคลิก 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และจุดที่ผู้เรียนหยุดคิดในแบบเรียลไทม์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th-TH" dirty="0">
              <a:latin typeface="Angsana New" panose="02020603050405020304" pitchFamily="18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th-TH" dirty="0">
              <a:latin typeface="Angsana New" panose="02020603050405020304" pitchFamily="18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th-TH" sz="28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th-TH" sz="3600" b="1" dirty="0"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- </a:t>
            </a:r>
            <a:r>
              <a:rPr lang="th-TH" sz="36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หากผู้เรียนไม่เข้าใจ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ในหัวข้อ 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A 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ตัว </a:t>
            </a:r>
            <a:r>
              <a:rPr lang="en-US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AI </a:t>
            </a: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จะไม่แค่บอกว่า "ผิด" แล้วให้ทำใหม่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th-TH" sz="280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แต่จะปรับเปลี่ยนวิธีการอธิบายเนื้อหาถัดไปให้ง่ายขึ้น หรือดึงตัวอย่างการเปรียบเทียบที่เหมาะกับความสนใจของผู้เรียนคนนั้นขึ้นมาแทน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C70369-BA7C-47D5-8696-A85F770E0440}"/>
              </a:ext>
            </a:extLst>
          </p:cNvPr>
          <p:cNvSpPr txBox="1">
            <a:spLocks/>
          </p:cNvSpPr>
          <p:nvPr/>
        </p:nvSpPr>
        <p:spPr>
          <a:xfrm>
            <a:off x="611560" y="142977"/>
            <a:ext cx="8229600" cy="1143000"/>
          </a:xfrm>
          <a:custGeom>
            <a:avLst/>
            <a:gdLst>
              <a:gd name="connsiteX0" fmla="*/ 0 w 8229600"/>
              <a:gd name="connsiteY0" fmla="*/ 0 h 1143000"/>
              <a:gd name="connsiteX1" fmla="*/ 423237 w 8229600"/>
              <a:gd name="connsiteY1" fmla="*/ 0 h 1143000"/>
              <a:gd name="connsiteX2" fmla="*/ 1175657 w 8229600"/>
              <a:gd name="connsiteY2" fmla="*/ 0 h 1143000"/>
              <a:gd name="connsiteX3" fmla="*/ 1928078 w 8229600"/>
              <a:gd name="connsiteY3" fmla="*/ 0 h 1143000"/>
              <a:gd name="connsiteX4" fmla="*/ 2680498 w 8229600"/>
              <a:gd name="connsiteY4" fmla="*/ 0 h 1143000"/>
              <a:gd name="connsiteX5" fmla="*/ 3350623 w 8229600"/>
              <a:gd name="connsiteY5" fmla="*/ 0 h 1143000"/>
              <a:gd name="connsiteX6" fmla="*/ 3938451 w 8229600"/>
              <a:gd name="connsiteY6" fmla="*/ 0 h 1143000"/>
              <a:gd name="connsiteX7" fmla="*/ 4279392 w 8229600"/>
              <a:gd name="connsiteY7" fmla="*/ 0 h 1143000"/>
              <a:gd name="connsiteX8" fmla="*/ 4702629 w 8229600"/>
              <a:gd name="connsiteY8" fmla="*/ 0 h 1143000"/>
              <a:gd name="connsiteX9" fmla="*/ 5125865 w 8229600"/>
              <a:gd name="connsiteY9" fmla="*/ 0 h 1143000"/>
              <a:gd name="connsiteX10" fmla="*/ 5713694 w 8229600"/>
              <a:gd name="connsiteY10" fmla="*/ 0 h 1143000"/>
              <a:gd name="connsiteX11" fmla="*/ 6136930 w 8229600"/>
              <a:gd name="connsiteY11" fmla="*/ 0 h 1143000"/>
              <a:gd name="connsiteX12" fmla="*/ 6724759 w 8229600"/>
              <a:gd name="connsiteY12" fmla="*/ 0 h 1143000"/>
              <a:gd name="connsiteX13" fmla="*/ 7394883 w 8229600"/>
              <a:gd name="connsiteY13" fmla="*/ 0 h 1143000"/>
              <a:gd name="connsiteX14" fmla="*/ 8229600 w 8229600"/>
              <a:gd name="connsiteY14" fmla="*/ 0 h 1143000"/>
              <a:gd name="connsiteX15" fmla="*/ 8229600 w 8229600"/>
              <a:gd name="connsiteY15" fmla="*/ 571500 h 1143000"/>
              <a:gd name="connsiteX16" fmla="*/ 8229600 w 8229600"/>
              <a:gd name="connsiteY16" fmla="*/ 1143000 h 1143000"/>
              <a:gd name="connsiteX17" fmla="*/ 7724067 w 8229600"/>
              <a:gd name="connsiteY17" fmla="*/ 1143000 h 1143000"/>
              <a:gd name="connsiteX18" fmla="*/ 7383127 w 8229600"/>
              <a:gd name="connsiteY18" fmla="*/ 1143000 h 1143000"/>
              <a:gd name="connsiteX19" fmla="*/ 6713002 w 8229600"/>
              <a:gd name="connsiteY19" fmla="*/ 1143000 h 1143000"/>
              <a:gd name="connsiteX20" fmla="*/ 5960582 w 8229600"/>
              <a:gd name="connsiteY20" fmla="*/ 1143000 h 1143000"/>
              <a:gd name="connsiteX21" fmla="*/ 5455049 w 8229600"/>
              <a:gd name="connsiteY21" fmla="*/ 1143000 h 1143000"/>
              <a:gd name="connsiteX22" fmla="*/ 4784925 w 8229600"/>
              <a:gd name="connsiteY22" fmla="*/ 1143000 h 1143000"/>
              <a:gd name="connsiteX23" fmla="*/ 4197096 w 8229600"/>
              <a:gd name="connsiteY23" fmla="*/ 1143000 h 1143000"/>
              <a:gd name="connsiteX24" fmla="*/ 3444675 w 8229600"/>
              <a:gd name="connsiteY24" fmla="*/ 1143000 h 1143000"/>
              <a:gd name="connsiteX25" fmla="*/ 3021439 w 8229600"/>
              <a:gd name="connsiteY25" fmla="*/ 1143000 h 1143000"/>
              <a:gd name="connsiteX26" fmla="*/ 2598202 w 8229600"/>
              <a:gd name="connsiteY26" fmla="*/ 1143000 h 1143000"/>
              <a:gd name="connsiteX27" fmla="*/ 2257262 w 8229600"/>
              <a:gd name="connsiteY27" fmla="*/ 1143000 h 1143000"/>
              <a:gd name="connsiteX28" fmla="*/ 1751729 w 8229600"/>
              <a:gd name="connsiteY28" fmla="*/ 1143000 h 1143000"/>
              <a:gd name="connsiteX29" fmla="*/ 1328493 w 8229600"/>
              <a:gd name="connsiteY29" fmla="*/ 1143000 h 1143000"/>
              <a:gd name="connsiteX30" fmla="*/ 740664 w 8229600"/>
              <a:gd name="connsiteY30" fmla="*/ 1143000 h 1143000"/>
              <a:gd name="connsiteX31" fmla="*/ 0 w 8229600"/>
              <a:gd name="connsiteY31" fmla="*/ 1143000 h 1143000"/>
              <a:gd name="connsiteX32" fmla="*/ 0 w 8229600"/>
              <a:gd name="connsiteY32" fmla="*/ 560070 h 1143000"/>
              <a:gd name="connsiteX33" fmla="*/ 0 w 8229600"/>
              <a:gd name="connsiteY3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229600" h="1143000" fill="none" extrusionOk="0">
                <a:moveTo>
                  <a:pt x="0" y="0"/>
                </a:moveTo>
                <a:cubicBezTo>
                  <a:pt x="117420" y="-20864"/>
                  <a:pt x="281103" y="26252"/>
                  <a:pt x="423237" y="0"/>
                </a:cubicBezTo>
                <a:cubicBezTo>
                  <a:pt x="565371" y="-26252"/>
                  <a:pt x="1023517" y="55428"/>
                  <a:pt x="1175657" y="0"/>
                </a:cubicBezTo>
                <a:cubicBezTo>
                  <a:pt x="1327797" y="-55428"/>
                  <a:pt x="1579356" y="42917"/>
                  <a:pt x="1928078" y="0"/>
                </a:cubicBezTo>
                <a:cubicBezTo>
                  <a:pt x="2276800" y="-42917"/>
                  <a:pt x="2410958" y="6483"/>
                  <a:pt x="2680498" y="0"/>
                </a:cubicBezTo>
                <a:cubicBezTo>
                  <a:pt x="2950038" y="-6483"/>
                  <a:pt x="3083146" y="27258"/>
                  <a:pt x="3350623" y="0"/>
                </a:cubicBezTo>
                <a:cubicBezTo>
                  <a:pt x="3618101" y="-27258"/>
                  <a:pt x="3646657" y="18765"/>
                  <a:pt x="3938451" y="0"/>
                </a:cubicBezTo>
                <a:cubicBezTo>
                  <a:pt x="4230245" y="-18765"/>
                  <a:pt x="4155693" y="22316"/>
                  <a:pt x="4279392" y="0"/>
                </a:cubicBezTo>
                <a:cubicBezTo>
                  <a:pt x="4403091" y="-22316"/>
                  <a:pt x="4600525" y="7082"/>
                  <a:pt x="4702629" y="0"/>
                </a:cubicBezTo>
                <a:cubicBezTo>
                  <a:pt x="4804733" y="-7082"/>
                  <a:pt x="4978275" y="34235"/>
                  <a:pt x="5125865" y="0"/>
                </a:cubicBezTo>
                <a:cubicBezTo>
                  <a:pt x="5273455" y="-34235"/>
                  <a:pt x="5449095" y="5818"/>
                  <a:pt x="5713694" y="0"/>
                </a:cubicBezTo>
                <a:cubicBezTo>
                  <a:pt x="5978293" y="-5818"/>
                  <a:pt x="5950878" y="44303"/>
                  <a:pt x="6136930" y="0"/>
                </a:cubicBezTo>
                <a:cubicBezTo>
                  <a:pt x="6322982" y="-44303"/>
                  <a:pt x="6439905" y="34021"/>
                  <a:pt x="6724759" y="0"/>
                </a:cubicBezTo>
                <a:cubicBezTo>
                  <a:pt x="7009613" y="-34021"/>
                  <a:pt x="7256816" y="77651"/>
                  <a:pt x="7394883" y="0"/>
                </a:cubicBezTo>
                <a:cubicBezTo>
                  <a:pt x="7532950" y="-77651"/>
                  <a:pt x="7950352" y="90759"/>
                  <a:pt x="8229600" y="0"/>
                </a:cubicBezTo>
                <a:cubicBezTo>
                  <a:pt x="8232145" y="164971"/>
                  <a:pt x="8211673" y="364112"/>
                  <a:pt x="8229600" y="571500"/>
                </a:cubicBezTo>
                <a:cubicBezTo>
                  <a:pt x="8247527" y="778888"/>
                  <a:pt x="8180662" y="1023389"/>
                  <a:pt x="8229600" y="1143000"/>
                </a:cubicBezTo>
                <a:cubicBezTo>
                  <a:pt x="8118521" y="1177990"/>
                  <a:pt x="7830827" y="1103644"/>
                  <a:pt x="7724067" y="1143000"/>
                </a:cubicBezTo>
                <a:cubicBezTo>
                  <a:pt x="7617307" y="1182356"/>
                  <a:pt x="7536038" y="1140868"/>
                  <a:pt x="7383127" y="1143000"/>
                </a:cubicBezTo>
                <a:cubicBezTo>
                  <a:pt x="7230216" y="1145132"/>
                  <a:pt x="6863636" y="1069758"/>
                  <a:pt x="6713002" y="1143000"/>
                </a:cubicBezTo>
                <a:cubicBezTo>
                  <a:pt x="6562369" y="1216242"/>
                  <a:pt x="6226028" y="1102119"/>
                  <a:pt x="5960582" y="1143000"/>
                </a:cubicBezTo>
                <a:cubicBezTo>
                  <a:pt x="5695136" y="1183881"/>
                  <a:pt x="5614041" y="1141808"/>
                  <a:pt x="5455049" y="1143000"/>
                </a:cubicBezTo>
                <a:cubicBezTo>
                  <a:pt x="5296057" y="1144192"/>
                  <a:pt x="4985441" y="1106497"/>
                  <a:pt x="4784925" y="1143000"/>
                </a:cubicBezTo>
                <a:cubicBezTo>
                  <a:pt x="4584409" y="1179503"/>
                  <a:pt x="4317496" y="1085126"/>
                  <a:pt x="4197096" y="1143000"/>
                </a:cubicBezTo>
                <a:cubicBezTo>
                  <a:pt x="4076696" y="1200874"/>
                  <a:pt x="3695519" y="1090018"/>
                  <a:pt x="3444675" y="1143000"/>
                </a:cubicBezTo>
                <a:cubicBezTo>
                  <a:pt x="3193831" y="1195982"/>
                  <a:pt x="3135511" y="1136607"/>
                  <a:pt x="3021439" y="1143000"/>
                </a:cubicBezTo>
                <a:cubicBezTo>
                  <a:pt x="2907367" y="1149393"/>
                  <a:pt x="2807507" y="1101425"/>
                  <a:pt x="2598202" y="1143000"/>
                </a:cubicBezTo>
                <a:cubicBezTo>
                  <a:pt x="2388897" y="1184575"/>
                  <a:pt x="2413419" y="1109195"/>
                  <a:pt x="2257262" y="1143000"/>
                </a:cubicBezTo>
                <a:cubicBezTo>
                  <a:pt x="2101105" y="1176805"/>
                  <a:pt x="1858179" y="1102415"/>
                  <a:pt x="1751729" y="1143000"/>
                </a:cubicBezTo>
                <a:cubicBezTo>
                  <a:pt x="1645279" y="1183585"/>
                  <a:pt x="1515248" y="1100452"/>
                  <a:pt x="1328493" y="1143000"/>
                </a:cubicBezTo>
                <a:cubicBezTo>
                  <a:pt x="1141738" y="1185548"/>
                  <a:pt x="960946" y="1092014"/>
                  <a:pt x="740664" y="1143000"/>
                </a:cubicBezTo>
                <a:cubicBezTo>
                  <a:pt x="520382" y="1193986"/>
                  <a:pt x="307387" y="1093423"/>
                  <a:pt x="0" y="1143000"/>
                </a:cubicBezTo>
                <a:cubicBezTo>
                  <a:pt x="-8825" y="895847"/>
                  <a:pt x="46370" y="843785"/>
                  <a:pt x="0" y="560070"/>
                </a:cubicBezTo>
                <a:cubicBezTo>
                  <a:pt x="-46370" y="276355"/>
                  <a:pt x="16486" y="197857"/>
                  <a:pt x="0" y="0"/>
                </a:cubicBezTo>
                <a:close/>
              </a:path>
              <a:path w="8229600" h="1143000" stroke="0" extrusionOk="0">
                <a:moveTo>
                  <a:pt x="0" y="0"/>
                </a:moveTo>
                <a:cubicBezTo>
                  <a:pt x="158800" y="-40780"/>
                  <a:pt x="289848" y="39747"/>
                  <a:pt x="505533" y="0"/>
                </a:cubicBezTo>
                <a:cubicBezTo>
                  <a:pt x="721218" y="-39747"/>
                  <a:pt x="942533" y="16400"/>
                  <a:pt x="1093361" y="0"/>
                </a:cubicBezTo>
                <a:cubicBezTo>
                  <a:pt x="1244189" y="-16400"/>
                  <a:pt x="1686870" y="81211"/>
                  <a:pt x="1845782" y="0"/>
                </a:cubicBezTo>
                <a:cubicBezTo>
                  <a:pt x="2004694" y="-81211"/>
                  <a:pt x="2122295" y="45945"/>
                  <a:pt x="2351314" y="0"/>
                </a:cubicBezTo>
                <a:cubicBezTo>
                  <a:pt x="2580333" y="-45945"/>
                  <a:pt x="2729210" y="31075"/>
                  <a:pt x="2856847" y="0"/>
                </a:cubicBezTo>
                <a:cubicBezTo>
                  <a:pt x="2984484" y="-31075"/>
                  <a:pt x="3200525" y="25768"/>
                  <a:pt x="3444675" y="0"/>
                </a:cubicBezTo>
                <a:cubicBezTo>
                  <a:pt x="3688825" y="-25768"/>
                  <a:pt x="3742165" y="3718"/>
                  <a:pt x="3950208" y="0"/>
                </a:cubicBezTo>
                <a:cubicBezTo>
                  <a:pt x="4158251" y="-3718"/>
                  <a:pt x="4170246" y="29161"/>
                  <a:pt x="4291149" y="0"/>
                </a:cubicBezTo>
                <a:cubicBezTo>
                  <a:pt x="4412052" y="-29161"/>
                  <a:pt x="4636208" y="51446"/>
                  <a:pt x="4961273" y="0"/>
                </a:cubicBezTo>
                <a:cubicBezTo>
                  <a:pt x="5286338" y="-51446"/>
                  <a:pt x="5159119" y="9761"/>
                  <a:pt x="5302214" y="0"/>
                </a:cubicBezTo>
                <a:cubicBezTo>
                  <a:pt x="5445309" y="-9761"/>
                  <a:pt x="5649859" y="32312"/>
                  <a:pt x="5890042" y="0"/>
                </a:cubicBezTo>
                <a:cubicBezTo>
                  <a:pt x="6130225" y="-32312"/>
                  <a:pt x="6175732" y="16457"/>
                  <a:pt x="6313279" y="0"/>
                </a:cubicBezTo>
                <a:cubicBezTo>
                  <a:pt x="6450826" y="-16457"/>
                  <a:pt x="6636914" y="18652"/>
                  <a:pt x="6818811" y="0"/>
                </a:cubicBezTo>
                <a:cubicBezTo>
                  <a:pt x="7000708" y="-18652"/>
                  <a:pt x="7113423" y="2397"/>
                  <a:pt x="7242048" y="0"/>
                </a:cubicBezTo>
                <a:cubicBezTo>
                  <a:pt x="7370673" y="-2397"/>
                  <a:pt x="7795441" y="48631"/>
                  <a:pt x="8229600" y="0"/>
                </a:cubicBezTo>
                <a:cubicBezTo>
                  <a:pt x="8248516" y="185016"/>
                  <a:pt x="8194517" y="382474"/>
                  <a:pt x="8229600" y="571500"/>
                </a:cubicBezTo>
                <a:cubicBezTo>
                  <a:pt x="8264683" y="760526"/>
                  <a:pt x="8196563" y="914671"/>
                  <a:pt x="8229600" y="1143000"/>
                </a:cubicBezTo>
                <a:cubicBezTo>
                  <a:pt x="8070337" y="1176257"/>
                  <a:pt x="7938842" y="1112696"/>
                  <a:pt x="7806363" y="1143000"/>
                </a:cubicBezTo>
                <a:cubicBezTo>
                  <a:pt x="7673884" y="1173304"/>
                  <a:pt x="7290788" y="1064755"/>
                  <a:pt x="7053943" y="1143000"/>
                </a:cubicBezTo>
                <a:cubicBezTo>
                  <a:pt x="6817098" y="1221245"/>
                  <a:pt x="6635958" y="1059718"/>
                  <a:pt x="6301522" y="1143000"/>
                </a:cubicBezTo>
                <a:cubicBezTo>
                  <a:pt x="5967086" y="1226282"/>
                  <a:pt x="5949824" y="1099807"/>
                  <a:pt x="5795990" y="1143000"/>
                </a:cubicBezTo>
                <a:cubicBezTo>
                  <a:pt x="5642156" y="1186193"/>
                  <a:pt x="5538793" y="1125838"/>
                  <a:pt x="5455049" y="1143000"/>
                </a:cubicBezTo>
                <a:cubicBezTo>
                  <a:pt x="5371305" y="1160162"/>
                  <a:pt x="5020014" y="1121136"/>
                  <a:pt x="4784925" y="1143000"/>
                </a:cubicBezTo>
                <a:cubicBezTo>
                  <a:pt x="4549836" y="1164864"/>
                  <a:pt x="4380827" y="1137805"/>
                  <a:pt x="4197096" y="1143000"/>
                </a:cubicBezTo>
                <a:cubicBezTo>
                  <a:pt x="4013365" y="1148195"/>
                  <a:pt x="3767525" y="1121433"/>
                  <a:pt x="3609267" y="1143000"/>
                </a:cubicBezTo>
                <a:cubicBezTo>
                  <a:pt x="3451009" y="1164567"/>
                  <a:pt x="3349460" y="1106670"/>
                  <a:pt x="3186031" y="1143000"/>
                </a:cubicBezTo>
                <a:cubicBezTo>
                  <a:pt x="3022602" y="1179330"/>
                  <a:pt x="2631831" y="1089650"/>
                  <a:pt x="2433610" y="1143000"/>
                </a:cubicBezTo>
                <a:cubicBezTo>
                  <a:pt x="2235389" y="1196350"/>
                  <a:pt x="1941340" y="1062135"/>
                  <a:pt x="1681190" y="1143000"/>
                </a:cubicBezTo>
                <a:cubicBezTo>
                  <a:pt x="1421040" y="1223865"/>
                  <a:pt x="1240535" y="1093330"/>
                  <a:pt x="1011065" y="1143000"/>
                </a:cubicBezTo>
                <a:cubicBezTo>
                  <a:pt x="781596" y="1192670"/>
                  <a:pt x="303656" y="1042663"/>
                  <a:pt x="0" y="1143000"/>
                </a:cubicBezTo>
                <a:cubicBezTo>
                  <a:pt x="-69817" y="940848"/>
                  <a:pt x="51623" y="700938"/>
                  <a:pt x="0" y="560070"/>
                </a:cubicBezTo>
                <a:cubicBezTo>
                  <a:pt x="-51623" y="419202"/>
                  <a:pt x="37461" y="147558"/>
                  <a:pt x="0" y="0"/>
                </a:cubicBezTo>
                <a:close/>
              </a:path>
            </a:pathLst>
          </a:custGeom>
          <a:ln>
            <a:solidFill>
              <a:schemeClr val="accent6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226853412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CAI (Computer-Assisted Instruction)</a:t>
            </a:r>
            <a:r>
              <a:rPr lang="th-TH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ปี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2026</a:t>
            </a:r>
            <a:endParaRPr lang="th-TH" sz="2800" dirty="0"/>
          </a:p>
        </p:txBody>
      </p:sp>
      <p:pic>
        <p:nvPicPr>
          <p:cNvPr id="8194" name="Picture 2" descr="Tips for creative adaptive learning systems">
            <a:extLst>
              <a:ext uri="{FF2B5EF4-FFF2-40B4-BE49-F238E27FC236}">
                <a16:creationId xmlns:a16="http://schemas.microsoft.com/office/drawing/2014/main" id="{AA78CD51-C4E2-4127-9F15-10D755696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996952"/>
            <a:ext cx="25431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Adaptive learning: Video, Causes, &amp; Meaning | Osmosis">
            <a:extLst>
              <a:ext uri="{FF2B5EF4-FFF2-40B4-BE49-F238E27FC236}">
                <a16:creationId xmlns:a16="http://schemas.microsoft.com/office/drawing/2014/main" id="{3E5B7572-CB55-4484-96D1-D04DFA4F5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95" y="3187452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Adaptive Learning for Neurodivergent Students - DEV Community">
            <a:extLst>
              <a:ext uri="{FF2B5EF4-FFF2-40B4-BE49-F238E27FC236}">
                <a16:creationId xmlns:a16="http://schemas.microsoft.com/office/drawing/2014/main" id="{B91E3B7B-2F6E-49D1-86AD-2B7F01636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40" y="3081002"/>
            <a:ext cx="1622600" cy="16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334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132CD87-455E-49AD-824A-93AC45A921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CAI (Computer-Assisted Instruction)</a:t>
            </a:r>
            <a:r>
              <a:rPr lang="th-TH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ปี </a:t>
            </a: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2026</a:t>
            </a:r>
            <a:endParaRPr lang="th-TH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4D92D1-9B94-4278-A368-45F24A7A10B0}"/>
              </a:ext>
            </a:extLst>
          </p:cNvPr>
          <p:cNvSpPr txBox="1"/>
          <p:nvPr/>
        </p:nvSpPr>
        <p:spPr>
          <a:xfrm>
            <a:off x="305780" y="936595"/>
            <a:ext cx="8946740" cy="75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2. </a:t>
            </a:r>
            <a:r>
              <a:rPr lang="th-TH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การเปลี่ยนผ่านเทคโนโลยี: เปรียบเทียบความสามารถ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651664-54A1-4608-8EBE-6EB895D4C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530930"/>
              </p:ext>
            </p:extLst>
          </p:nvPr>
        </p:nvGraphicFramePr>
        <p:xfrm>
          <a:off x="229753" y="1687571"/>
          <a:ext cx="8684493" cy="5066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6711">
                  <a:extLst>
                    <a:ext uri="{9D8B030D-6E8A-4147-A177-3AD203B41FA5}">
                      <a16:colId xmlns:a16="http://schemas.microsoft.com/office/drawing/2014/main" val="2922610342"/>
                    </a:ext>
                  </a:extLst>
                </a:gridCol>
                <a:gridCol w="2684147">
                  <a:extLst>
                    <a:ext uri="{9D8B030D-6E8A-4147-A177-3AD203B41FA5}">
                      <a16:colId xmlns:a16="http://schemas.microsoft.com/office/drawing/2014/main" val="2023949814"/>
                    </a:ext>
                  </a:extLst>
                </a:gridCol>
                <a:gridCol w="4273635">
                  <a:extLst>
                    <a:ext uri="{9D8B030D-6E8A-4147-A177-3AD203B41FA5}">
                      <a16:colId xmlns:a16="http://schemas.microsoft.com/office/drawing/2014/main" val="338167608"/>
                    </a:ext>
                  </a:extLst>
                </a:gridCol>
              </a:tblGrid>
              <a:tr h="508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effectLst/>
                        </a:rPr>
                        <a:t>ฟังก์ชัน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CAI </a:t>
                      </a:r>
                      <a:r>
                        <a:rPr lang="th-TH" sz="2400">
                          <a:effectLst/>
                        </a:rPr>
                        <a:t>รูปแบบเดิม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AI-Powered CAI (</a:t>
                      </a:r>
                      <a:r>
                        <a:rPr lang="th-TH" sz="2400">
                          <a:effectLst/>
                        </a:rPr>
                        <a:t>ปี </a:t>
                      </a:r>
                      <a:r>
                        <a:rPr lang="en-US" sz="2400">
                          <a:effectLst/>
                        </a:rPr>
                        <a:t>2026)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31290225"/>
                  </a:ext>
                </a:extLst>
              </a:tr>
              <a:tr h="12431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effectLst/>
                        </a:rPr>
                        <a:t>การตอบโต้</a:t>
                      </a:r>
                      <a:r>
                        <a:rPr lang="en-US" sz="2400">
                          <a:effectLst/>
                        </a:rPr>
                        <a:t> (Interaction)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effectLst/>
                        </a:rPr>
                        <a:t>คลิกเลือกช้อยส์</a:t>
                      </a:r>
                      <a:r>
                        <a:rPr lang="en-US" sz="2400">
                          <a:effectLst/>
                        </a:rPr>
                        <a:t>, </a:t>
                      </a:r>
                      <a:r>
                        <a:rPr lang="th-TH" sz="2400">
                          <a:effectLst/>
                        </a:rPr>
                        <a:t>พิมพ์คำศัพท์สั้น ๆ ให้ตรงคีย์เวิร์ด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Generative AI &amp; Natural Language </a:t>
                      </a:r>
                      <a:r>
                        <a:rPr lang="th-TH" sz="2400" dirty="0">
                          <a:effectLst/>
                        </a:rPr>
                        <a:t>ถาม-ตอบด้วยภาษาพูดหรือแชตพิมพ์ยาว ๆ ได้เหมือนคุยกับติวเตอร์ส่วนตัว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8892367"/>
                  </a:ext>
                </a:extLst>
              </a:tr>
              <a:tr h="1657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solidFill>
                            <a:schemeClr val="bg1"/>
                          </a:solidFill>
                          <a:effectLst/>
                        </a:rPr>
                        <a:t>การสร้างเนื้อหา</a:t>
                      </a:r>
                      <a:r>
                        <a:rPr lang="en-US" sz="2400">
                          <a:solidFill>
                            <a:schemeClr val="bg1"/>
                          </a:solidFill>
                          <a:effectLst/>
                        </a:rPr>
                        <a:t> (Content)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solidFill>
                            <a:schemeClr val="bg1"/>
                          </a:solidFill>
                          <a:effectLst/>
                        </a:rPr>
                        <a:t>สื่อมัลติมีเดีย (ข้อความ ภาพ เสียง วิดีโอ) ที่ถูกล็อกตายตัวไว้ในระบบ</a:t>
                      </a:r>
                      <a:endParaRPr lang="en-US" sz="24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Real-time Generative Media </a:t>
                      </a: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</a:rPr>
                        <a:t>สร้างโจทย์ใหม่ที่ไม่ซ้ำเดิม สร้างภาพประกอบ หรือเขียนจำลองสถานการณ์ (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Scenario) </a:t>
                      </a:r>
                      <a:r>
                        <a:rPr lang="th-TH" sz="2400" dirty="0">
                          <a:solidFill>
                            <a:schemeClr val="bg1"/>
                          </a:solidFill>
                          <a:effectLst/>
                        </a:rPr>
                        <a:t>ขึ้นมาใหม่ตามระดับของผู้เรียน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711534"/>
                  </a:ext>
                </a:extLst>
              </a:tr>
              <a:tr h="1657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</a:rPr>
                        <a:t>การประเมินผล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(Assessment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h-TH" sz="2400">
                          <a:solidFill>
                            <a:schemeClr val="tx1"/>
                          </a:solidFill>
                          <a:effectLst/>
                        </a:rPr>
                        <a:t>ตรวจคะแนนจากแบบทดสอบท้ายบท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effectLst/>
                        </a:rPr>
                        <a:t> (Quiz)</a:t>
                      </a:r>
                      <a:endParaRPr lang="en-US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Formative Assessment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</a:rPr>
                        <a:t>วิเคราะห์ลึกถึงระดับความมั่นใจ และตรวจจับความเข้าใจคลาดเคลื่อน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 (Misconception) </a:t>
                      </a:r>
                      <a:r>
                        <a:rPr lang="th-TH" sz="2400" dirty="0">
                          <a:solidFill>
                            <a:schemeClr val="tx1"/>
                          </a:solidFill>
                          <a:effectLst/>
                        </a:rPr>
                        <a:t>ได้ทันทีจากวิธีเขียนอธิบายตอบ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461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4309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</TotalTime>
  <Words>1636</Words>
  <Application>Microsoft Office PowerPoint</Application>
  <PresentationFormat>On-screen Show (4:3)</PresentationFormat>
  <Paragraphs>145</Paragraphs>
  <Slides>52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Angsana New</vt:lpstr>
      <vt:lpstr>Arial</vt:lpstr>
      <vt:lpstr>Calibri</vt:lpstr>
      <vt:lpstr>IBM Plex Sans Thai</vt:lpstr>
      <vt:lpstr>Symbol</vt:lpstr>
      <vt:lpstr>Office Theme</vt:lpstr>
      <vt:lpstr>PowerPoint Presentation</vt:lpstr>
      <vt:lpstr>ประเภท Digital Content</vt:lpstr>
      <vt:lpstr>Ai กับ CAI ในปี 2026 </vt:lpstr>
      <vt:lpstr>Intelligent CAI (ICAI) ในปี 2026 </vt:lpstr>
      <vt:lpstr>CAI (Computer-Assisted Instruction) ปี 2026</vt:lpstr>
      <vt:lpstr>CAI (Computer-Assisted Instruction) ปี 2026</vt:lpstr>
      <vt:lpstr>PowerPoint Presentation</vt:lpstr>
      <vt:lpstr>PowerPoint Presentation</vt:lpstr>
      <vt:lpstr>CAI (Computer-Assisted Instruction) ปี 2026</vt:lpstr>
      <vt:lpstr>CAI (Computer-Assisted Instruction) ปี 2026</vt:lpstr>
      <vt:lpstr>CAI (Computer-Assisted Instruction) ปี 2026</vt:lpstr>
      <vt:lpstr>CAI (Computer-Assisted Instruction) ปี 2026</vt:lpstr>
      <vt:lpstr>CAI (Computer-Assisted Instruction) ปี 2026</vt:lpstr>
      <vt:lpstr>CAI (Computer-Assisted Instruction) ปี 2026</vt:lpstr>
      <vt:lpstr>CAI (Computer-Assisted Instruction) ปี 2026</vt:lpstr>
      <vt:lpstr>  ช่องว่างทางดิจิทัล (Digital Divide) </vt:lpstr>
      <vt:lpstr>  ช่องว่างทางดิจิทัล (Digital Divide) </vt:lpstr>
      <vt:lpstr>CAI (Computer-Assisted Instruction) ปี 2026</vt:lpstr>
      <vt:lpstr>เครื่องมือที่ใช้ในการพัฒนา AI-Powered CAI  (หรือ Intelligent CAI / ICAI) ในปี 2026 อาจจำแนกเป็นกลุ่มได้ดังนี้</vt:lpstr>
      <vt:lpstr>เครื่องมือที่ใช้ในการพัฒนา AI-Powered CAI  (หรือ Intelligent CAI / ICAI) ในปี 2026</vt:lpstr>
      <vt:lpstr>เครื่องมือที่ใช้ในการพัฒนา AI-Powered CAI  (หรือ Intelligent CAI / ICAI) ในปี 2026</vt:lpstr>
      <vt:lpstr>แนะนำการพัฒนา CAI อย่างง่ายและฟรี Mindsmith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ให้ นักศึกษา ทดลองใช้</vt:lpstr>
    </vt:vector>
  </TitlesOfParts>
  <Company>www.easyosteam.com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KKD Windows7 V.11_x64</dc:creator>
  <cp:lastModifiedBy>Computer</cp:lastModifiedBy>
  <cp:revision>432</cp:revision>
  <dcterms:created xsi:type="dcterms:W3CDTF">2021-08-23T12:03:38Z</dcterms:created>
  <dcterms:modified xsi:type="dcterms:W3CDTF">2026-05-29T07:56:03Z</dcterms:modified>
</cp:coreProperties>
</file>