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06" r:id="rId2"/>
    <p:sldId id="449" r:id="rId3"/>
    <p:sldId id="490" r:id="rId4"/>
    <p:sldId id="503" r:id="rId5"/>
    <p:sldId id="492" r:id="rId6"/>
    <p:sldId id="563" r:id="rId7"/>
    <p:sldId id="564" r:id="rId8"/>
    <p:sldId id="505" r:id="rId9"/>
    <p:sldId id="506" r:id="rId10"/>
    <p:sldId id="507" r:id="rId11"/>
    <p:sldId id="508" r:id="rId12"/>
    <p:sldId id="509" r:id="rId13"/>
    <p:sldId id="510" r:id="rId14"/>
    <p:sldId id="586" r:id="rId15"/>
    <p:sldId id="587" r:id="rId16"/>
    <p:sldId id="537" r:id="rId17"/>
    <p:sldId id="538" r:id="rId18"/>
    <p:sldId id="539" r:id="rId19"/>
    <p:sldId id="545" r:id="rId20"/>
    <p:sldId id="546" r:id="rId21"/>
    <p:sldId id="547" r:id="rId22"/>
    <p:sldId id="548" r:id="rId23"/>
    <p:sldId id="549" r:id="rId24"/>
    <p:sldId id="550" r:id="rId25"/>
    <p:sldId id="540" r:id="rId26"/>
    <p:sldId id="541" r:id="rId27"/>
    <p:sldId id="542" r:id="rId28"/>
    <p:sldId id="543" r:id="rId29"/>
    <p:sldId id="544" r:id="rId30"/>
    <p:sldId id="551" r:id="rId31"/>
    <p:sldId id="552" r:id="rId32"/>
    <p:sldId id="553" r:id="rId33"/>
    <p:sldId id="588" r:id="rId34"/>
    <p:sldId id="589" r:id="rId35"/>
    <p:sldId id="590" r:id="rId36"/>
    <p:sldId id="591" r:id="rId37"/>
    <p:sldId id="592" r:id="rId38"/>
    <p:sldId id="593" r:id="rId39"/>
    <p:sldId id="594" r:id="rId40"/>
    <p:sldId id="578" r:id="rId41"/>
    <p:sldId id="579" r:id="rId42"/>
    <p:sldId id="580" r:id="rId43"/>
    <p:sldId id="581" r:id="rId44"/>
    <p:sldId id="582" r:id="rId45"/>
    <p:sldId id="585" r:id="rId46"/>
    <p:sldId id="584" r:id="rId47"/>
    <p:sldId id="583" r:id="rId48"/>
    <p:sldId id="573" r:id="rId49"/>
    <p:sldId id="574" r:id="rId50"/>
    <p:sldId id="575" r:id="rId51"/>
    <p:sldId id="576" r:id="rId52"/>
    <p:sldId id="577" r:id="rId53"/>
    <p:sldId id="504" r:id="rId54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>
      <p:cViewPr varScale="1">
        <p:scale>
          <a:sx n="72" d="100"/>
          <a:sy n="72" d="100"/>
        </p:scale>
        <p:origin x="13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4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0FABE-5E75-4AE8-B894-9EDBA88DA41B}" type="datetimeFigureOut">
              <a:rPr lang="th-TH" smtClean="0"/>
              <a:t>05/06/69</a:t>
            </a:fld>
            <a:endParaRPr lang="th-TH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4F38D-308A-463F-9BFA-045CE1AB926D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83703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8E8C9-9F14-4EA4-9D35-1D41C931E258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7957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8E8C9-9F14-4EA4-9D35-1D41C931E258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182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F260-42B3-46B4-853B-57490007FFE0}" type="datetime1">
              <a:rPr lang="th-TH" smtClean="0"/>
              <a:t>05/06/69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2270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1152-FE1A-4473-875D-D106B17027F9}" type="datetime1">
              <a:rPr lang="th-TH" smtClean="0"/>
              <a:t>05/06/69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0322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2D328-80E3-408B-B711-C7D29F389B40}" type="datetime1">
              <a:rPr lang="th-TH" smtClean="0"/>
              <a:t>05/06/69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6740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B2B8-AC90-4E1D-8803-483140257157}" type="datetime1">
              <a:rPr lang="th-TH" smtClean="0"/>
              <a:t>05/06/69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699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2C45B-4C63-451B-9AF7-BF33A9A1BE30}" type="datetime1">
              <a:rPr lang="th-TH" smtClean="0"/>
              <a:t>05/06/69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9159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9855-5EE0-4420-98B4-DD612E09BBC7}" type="datetime1">
              <a:rPr lang="th-TH" smtClean="0"/>
              <a:t>05/06/69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4656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1507A-88A7-4932-B20A-559306E71440}" type="datetime1">
              <a:rPr lang="th-TH" smtClean="0"/>
              <a:t>05/06/69</a:t>
            </a:fld>
            <a:endParaRPr lang="th-T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7451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778B-19D9-4E0E-94B2-9950D758DA72}" type="datetime1">
              <a:rPr lang="th-TH" smtClean="0"/>
              <a:t>05/06/69</a:t>
            </a:fld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4869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5B5E-73FF-41B7-81CD-38F1AAEE2871}" type="datetime1">
              <a:rPr lang="th-TH" smtClean="0"/>
              <a:t>05/06/69</a:t>
            </a:fld>
            <a:endParaRPr lang="th-T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3973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9B27-C9D2-45CB-AFB2-225A4C06B20E}" type="datetime1">
              <a:rPr lang="th-TH" smtClean="0"/>
              <a:t>05/06/69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6652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05833-F475-4BC3-9CFA-B1A4F39301BE}" type="datetime1">
              <a:rPr lang="th-TH" smtClean="0"/>
              <a:t>05/06/69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049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D326A-B647-47D6-8301-3566E3C54821}" type="datetime1">
              <a:rPr lang="th-TH" smtClean="0"/>
              <a:t>05/06/69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33FFD-7BEB-4D90-A986-A94CCA9BFE3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3256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ผู้ผลิต ดิจิทัลคอนเทนต์ (Digital Content) แถวหน้า  ฝันที่ไม่ไกลเกินเอื้อมของ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sp>
        <p:nvSpPr>
          <p:cNvPr id="6" name="AutoShape 4" descr="ผู้ผลิต ดิจิทัลคอนเทนต์ (Digital Content) แถวหน้า  ฝันที่ไม่ไกลเกินเอื้อมของไทย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sp>
        <p:nvSpPr>
          <p:cNvPr id="7" name="AutoShape 6" descr="Five Copyright Issues and Solutions on Digital Content - Advisory Excellence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sp>
        <p:nvSpPr>
          <p:cNvPr id="8" name="AutoShape 8" descr="312,143 Digital Content Images, Stock Photos &amp; Vectors | Shutterstock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pic>
        <p:nvPicPr>
          <p:cNvPr id="4098" name="Picture 2" descr="การเรียนรู้ด้วยคอมพิวเตอร์ช่วยสอน : CAI - mediathailand : education">
            <a:extLst>
              <a:ext uri="{FF2B5EF4-FFF2-40B4-BE49-F238E27FC236}">
                <a16:creationId xmlns:a16="http://schemas.microsoft.com/office/drawing/2014/main" id="{822CB79C-AA77-4AA7-9BED-D2B634C0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175818"/>
            <a:ext cx="24288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hat is Adaptive Learning? – Pathbuilder">
            <a:extLst>
              <a:ext uri="{FF2B5EF4-FFF2-40B4-BE49-F238E27FC236}">
                <a16:creationId xmlns:a16="http://schemas.microsoft.com/office/drawing/2014/main" id="{62E7083F-0AE3-46EC-9197-ACFE71EBC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656" y="0"/>
            <a:ext cx="2466975" cy="194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dapting to Every Learner with Adaptive and Personalized Learning -  Branding, Design, Development, and Marketing in Los Angeles | Ripe Media">
            <a:extLst>
              <a:ext uri="{FF2B5EF4-FFF2-40B4-BE49-F238E27FC236}">
                <a16:creationId xmlns:a16="http://schemas.microsoft.com/office/drawing/2014/main" id="{D05F8B05-8AC0-4A95-9D62-EC210B5C1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" y="1927502"/>
            <a:ext cx="2304231" cy="167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hat are Personalized Learning Paths?">
            <a:extLst>
              <a:ext uri="{FF2B5EF4-FFF2-40B4-BE49-F238E27FC236}">
                <a16:creationId xmlns:a16="http://schemas.microsoft.com/office/drawing/2014/main" id="{C4D55DB2-CA7A-48BB-A004-A3EBD25C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31" y="0"/>
            <a:ext cx="4168478" cy="170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ransformative Education: Harnessing the Full Potential of AI for Personalized  Learning, Adaptive Teaching, and Lifelong Skill Development - Technology  Innovators">
            <a:extLst>
              <a:ext uri="{FF2B5EF4-FFF2-40B4-BE49-F238E27FC236}">
                <a16:creationId xmlns:a16="http://schemas.microsoft.com/office/drawing/2014/main" id="{A893CCF8-6FF5-43AE-BB59-4929A8638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3518229"/>
            <a:ext cx="2270411" cy="32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The Role of AI in Personalized Learning - UPPCS MAGAZINE">
            <a:extLst>
              <a:ext uri="{FF2B5EF4-FFF2-40B4-BE49-F238E27FC236}">
                <a16:creationId xmlns:a16="http://schemas.microsoft.com/office/drawing/2014/main" id="{7944CBB8-D4A2-49F1-ACFA-A284B8908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74" y="3862132"/>
            <a:ext cx="4025090" cy="292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Tech for Student Needs: Personalized Learning in 2026">
            <a:extLst>
              <a:ext uri="{FF2B5EF4-FFF2-40B4-BE49-F238E27FC236}">
                <a16:creationId xmlns:a16="http://schemas.microsoft.com/office/drawing/2014/main" id="{51F36A0D-1B09-47E8-A75E-5B4284B16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85" y="1707790"/>
            <a:ext cx="2619375" cy="229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EB1B658B-1057-4104-AB19-42FEBB144E34}"/>
              </a:ext>
            </a:extLst>
          </p:cNvPr>
          <p:cNvSpPr/>
          <p:nvPr/>
        </p:nvSpPr>
        <p:spPr>
          <a:xfrm>
            <a:off x="6523796" y="3789040"/>
            <a:ext cx="2584708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ITB2303</a:t>
            </a:r>
            <a:endParaRPr lang="th-TH" sz="3600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4B5442-87F0-4E25-BCB4-A6EE893E4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1</a:t>
            </a:fld>
            <a:endParaRPr lang="th-TH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E44498D-B337-48A3-8308-02DFE217C767}"/>
              </a:ext>
            </a:extLst>
          </p:cNvPr>
          <p:cNvSpPr txBox="1">
            <a:spLocks/>
          </p:cNvSpPr>
          <p:nvPr/>
        </p:nvSpPr>
        <p:spPr>
          <a:xfrm>
            <a:off x="314166" y="1653007"/>
            <a:ext cx="8229600" cy="1143000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b="1" dirty="0">
                <a:solidFill>
                  <a:srgbClr val="FFFF00"/>
                </a:solidFill>
              </a:rPr>
              <a:t>การเขียน </a:t>
            </a:r>
            <a:r>
              <a:rPr lang="en-US" b="1" dirty="0">
                <a:solidFill>
                  <a:srgbClr val="FFFF00"/>
                </a:solidFill>
              </a:rPr>
              <a:t>Prompt </a:t>
            </a:r>
            <a:r>
              <a:rPr lang="th-TH" b="1" dirty="0">
                <a:solidFill>
                  <a:srgbClr val="FFFF00"/>
                </a:solidFill>
              </a:rPr>
              <a:t>ให้ </a:t>
            </a:r>
            <a:r>
              <a:rPr lang="en-US" b="1" dirty="0">
                <a:solidFill>
                  <a:srgbClr val="FFFF00"/>
                </a:solidFill>
              </a:rPr>
              <a:t>AI </a:t>
            </a:r>
            <a:endParaRPr lang="th-TH" b="1" dirty="0">
              <a:solidFill>
                <a:srgbClr val="FFFF00"/>
              </a:solidFill>
            </a:endParaRPr>
          </a:p>
        </p:txBody>
      </p:sp>
      <p:pic>
        <p:nvPicPr>
          <p:cNvPr id="19" name="Picture 10" descr="Transformative Education: Harnessing the Full Potential of AI for Personalized  Learning, Adaptive Teaching, and Lifelong Skill Development - Technology  Innovators">
            <a:extLst>
              <a:ext uri="{FF2B5EF4-FFF2-40B4-BE49-F238E27FC236}">
                <a16:creationId xmlns:a16="http://schemas.microsoft.com/office/drawing/2014/main" id="{0D1F4F2C-9D97-4556-9FF6-A7A472C4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713" y="3645025"/>
            <a:ext cx="2619375" cy="317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999B9B2-3E27-4EC9-9CB4-21B6BC439E0B}"/>
              </a:ext>
            </a:extLst>
          </p:cNvPr>
          <p:cNvSpPr txBox="1">
            <a:spLocks/>
          </p:cNvSpPr>
          <p:nvPr/>
        </p:nvSpPr>
        <p:spPr>
          <a:xfrm>
            <a:off x="149518" y="2741207"/>
            <a:ext cx="8733656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dirty="0">
                <a:solidFill>
                  <a:srgbClr val="FFFF00"/>
                </a:solidFill>
              </a:rPr>
              <a:t>เครื่องมือที่ใช้ในการพัฒนา </a:t>
            </a:r>
            <a:r>
              <a:rPr lang="en-US" sz="3100" dirty="0">
                <a:solidFill>
                  <a:srgbClr val="FFFF00"/>
                </a:solidFill>
              </a:rPr>
              <a:t>AI-Powered CAI</a:t>
            </a:r>
            <a:br>
              <a:rPr lang="en-US" sz="3100" dirty="0">
                <a:solidFill>
                  <a:srgbClr val="FFFF00"/>
                </a:solidFill>
              </a:rPr>
            </a:br>
            <a:r>
              <a:rPr lang="en-US" sz="3100" dirty="0">
                <a:solidFill>
                  <a:srgbClr val="FFFF00"/>
                </a:solidFill>
              </a:rPr>
              <a:t> (</a:t>
            </a:r>
            <a:r>
              <a:rPr lang="th-TH" sz="3100" dirty="0">
                <a:solidFill>
                  <a:srgbClr val="FFFF00"/>
                </a:solidFill>
              </a:rPr>
              <a:t>หรือ </a:t>
            </a:r>
            <a:r>
              <a:rPr lang="en-US" sz="3100" dirty="0">
                <a:solidFill>
                  <a:srgbClr val="FFFF00"/>
                </a:solidFill>
              </a:rPr>
              <a:t>Intelligent CAI / ICAI) </a:t>
            </a:r>
            <a:r>
              <a:rPr lang="th-TH" sz="4000" dirty="0">
                <a:solidFill>
                  <a:srgbClr val="FFFF00"/>
                </a:solidFill>
              </a:rPr>
              <a:t>ในปี 2026 </a:t>
            </a:r>
            <a:endParaRPr lang="th-T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28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977B2-CBAD-4361-9461-C17AB08D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r>
              <a:rPr lang="th-TH" sz="3200" b="1" dirty="0">
                <a:solidFill>
                  <a:srgbClr val="00B050"/>
                </a:solidFill>
              </a:rPr>
              <a:t>2. กลุ่ม </a:t>
            </a:r>
            <a:r>
              <a:rPr lang="en-US" sz="3200" b="1" dirty="0">
                <a:solidFill>
                  <a:srgbClr val="00B050"/>
                </a:solidFill>
              </a:rPr>
              <a:t>AI Video &amp; Avatar Generators </a:t>
            </a:r>
            <a:br>
              <a:rPr lang="en-US" sz="3200" b="1" dirty="0">
                <a:solidFill>
                  <a:srgbClr val="00B050"/>
                </a:solidFill>
              </a:rPr>
            </a:br>
            <a:r>
              <a:rPr lang="en-US" sz="3200" b="1" dirty="0">
                <a:solidFill>
                  <a:srgbClr val="00B050"/>
                </a:solidFill>
              </a:rPr>
              <a:t>(</a:t>
            </a:r>
            <a:r>
              <a:rPr lang="th-TH" sz="3200" b="1" dirty="0">
                <a:solidFill>
                  <a:srgbClr val="00B050"/>
                </a:solidFill>
              </a:rPr>
              <a:t>เครื่องมือสร้างผู้สอนเสมือนจริง</a:t>
            </a:r>
            <a:r>
              <a:rPr lang="th-TH" b="1" dirty="0">
                <a:solidFill>
                  <a:srgbClr val="00B050"/>
                </a:solidFill>
              </a:rPr>
              <a:t>)</a:t>
            </a:r>
            <a:endParaRPr lang="th-TH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63D3-B149-4AB8-9375-6AEBFCD6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10</a:t>
            </a:fld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490BF-9D4C-408B-B4CE-F3BC80524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4" y="1844824"/>
            <a:ext cx="9144000" cy="3995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AE124D-5E02-4A18-B7A0-67501A02116C}"/>
              </a:ext>
            </a:extLst>
          </p:cNvPr>
          <p:cNvSpPr txBox="1"/>
          <p:nvPr/>
        </p:nvSpPr>
        <p:spPr>
          <a:xfrm>
            <a:off x="3563888" y="4293096"/>
            <a:ext cx="489654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b="0" i="0" dirty="0">
                <a:effectLst/>
                <a:latin typeface="Mulish"/>
              </a:rPr>
              <a:t>เยาชนชายหญิงสวดพาหุงแล้วแสดงใบหน้าปิติ</a:t>
            </a:r>
            <a:endParaRPr lang="th-T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6A4E8-B515-4800-975D-D5ACFC895D1B}"/>
              </a:ext>
            </a:extLst>
          </p:cNvPr>
          <p:cNvSpPr txBox="1"/>
          <p:nvPr/>
        </p:nvSpPr>
        <p:spPr>
          <a:xfrm>
            <a:off x="457200" y="5763582"/>
            <a:ext cx="649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https://app.heygen.com/video-agent</a:t>
            </a:r>
          </a:p>
        </p:txBody>
      </p:sp>
    </p:spTree>
    <p:extLst>
      <p:ext uri="{BB962C8B-B14F-4D97-AF65-F5344CB8AC3E}">
        <p14:creationId xmlns:p14="http://schemas.microsoft.com/office/powerpoint/2010/main" val="3680663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977B2-CBAD-4361-9461-C17AB08D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36525"/>
            <a:ext cx="8229600" cy="1143000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th-TH" sz="3200" b="1" dirty="0">
                <a:solidFill>
                  <a:srgbClr val="FFFF00"/>
                </a:solidFill>
              </a:rPr>
              <a:t>2. กลุ่ม </a:t>
            </a:r>
            <a:r>
              <a:rPr lang="en-US" sz="3200" b="1" dirty="0">
                <a:solidFill>
                  <a:srgbClr val="FFFF00"/>
                </a:solidFill>
              </a:rPr>
              <a:t>AI Video &amp; Avatar Generators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(</a:t>
            </a:r>
            <a:r>
              <a:rPr lang="th-TH" sz="3200" b="1" dirty="0">
                <a:solidFill>
                  <a:srgbClr val="FFFF00"/>
                </a:solidFill>
              </a:rPr>
              <a:t>เครื่องมือสร้างผู้สอนเสมือนจริง</a:t>
            </a:r>
            <a:r>
              <a:rPr lang="th-TH" b="1" dirty="0">
                <a:solidFill>
                  <a:srgbClr val="FFFF00"/>
                </a:solidFill>
              </a:rPr>
              <a:t>)</a:t>
            </a:r>
            <a:endParaRPr lang="th-TH" sz="3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63D3-B149-4AB8-9375-6AEBFCD6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11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AC93B-6141-46C0-B11F-75D93D3C54BC}"/>
              </a:ext>
            </a:extLst>
          </p:cNvPr>
          <p:cNvSpPr txBox="1"/>
          <p:nvPr/>
        </p:nvSpPr>
        <p:spPr>
          <a:xfrm>
            <a:off x="467544" y="1333945"/>
            <a:ext cx="640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i="0" dirty="0">
                <a:solidFill>
                  <a:srgbClr val="7030A0"/>
                </a:solidFill>
                <a:effectLst/>
                <a:latin typeface="Mulish"/>
              </a:rPr>
              <a:t>เยาชนชายหญิงสวดพาหุงแล้วแสดงใบหน้าปิติ</a:t>
            </a:r>
            <a:endParaRPr lang="th-TH" sz="3200" b="1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CD8F4-BE90-449E-9CD7-E66BEC34E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4418"/>
            <a:ext cx="9144000" cy="48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94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977B2-CBAD-4361-9461-C17AB08D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316416" cy="1483147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th-TH" sz="3200" b="1" dirty="0">
                <a:solidFill>
                  <a:srgbClr val="FFFF00"/>
                </a:solidFill>
              </a:rPr>
              <a:t>2. กลุ่ม </a:t>
            </a:r>
            <a:r>
              <a:rPr lang="en-US" sz="3200" b="1" dirty="0">
                <a:solidFill>
                  <a:srgbClr val="FFFF00"/>
                </a:solidFill>
              </a:rPr>
              <a:t>AI Video &amp; Avatar Generators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(</a:t>
            </a:r>
            <a:r>
              <a:rPr lang="th-TH" sz="3200" b="1" dirty="0">
                <a:solidFill>
                  <a:srgbClr val="FFFF00"/>
                </a:solidFill>
              </a:rPr>
              <a:t>เครื่องมือสร้างผู้สอนเสมือนจริง</a:t>
            </a:r>
            <a:r>
              <a:rPr lang="th-TH" b="1" dirty="0">
                <a:solidFill>
                  <a:srgbClr val="FFFF00"/>
                </a:solidFill>
              </a:rPr>
              <a:t>)</a:t>
            </a:r>
            <a:endParaRPr lang="th-TH" sz="3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63D3-B149-4AB8-9375-6AEBFCD6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12</a:t>
            </a:fld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DAECC-CC1F-4786-AA9E-7DABFBB10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06" y="1863211"/>
            <a:ext cx="8316416" cy="4675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C0C7A-5EA8-4C3F-839E-6B052F41A379}"/>
              </a:ext>
            </a:extLst>
          </p:cNvPr>
          <p:cNvSpPr txBox="1"/>
          <p:nvPr/>
        </p:nvSpPr>
        <p:spPr>
          <a:xfrm>
            <a:off x="6990661" y="2961695"/>
            <a:ext cx="125867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h-TH" dirty="0"/>
              <a:t>มีค่าใช้จ่าย</a:t>
            </a:r>
          </a:p>
        </p:txBody>
      </p:sp>
    </p:spTree>
    <p:extLst>
      <p:ext uri="{BB962C8B-B14F-4D97-AF65-F5344CB8AC3E}">
        <p14:creationId xmlns:p14="http://schemas.microsoft.com/office/powerpoint/2010/main" val="3705095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D5395-E1E7-472A-BFFC-F72F9599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" y="664861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/>
              <a:t>https://app.heygen.com/videos/dece73c5a62749a78438b09f7a2e194b</a:t>
            </a:r>
            <a:endParaRPr lang="th-TH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80F10-EF8B-4650-9684-3A342B7D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13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ACFFB9-6651-4B47-95A1-0AAA085F38FE}"/>
              </a:ext>
            </a:extLst>
          </p:cNvPr>
          <p:cNvSpPr txBox="1"/>
          <p:nvPr/>
        </p:nvSpPr>
        <p:spPr>
          <a:xfrm>
            <a:off x="2267744" y="384770"/>
            <a:ext cx="4536504" cy="5239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FF00"/>
                </a:solidFill>
              </a:rPr>
              <a:t>สามารถคัดลอก </a:t>
            </a:r>
            <a:r>
              <a:rPr lang="en-US" dirty="0">
                <a:solidFill>
                  <a:srgbClr val="FFFF00"/>
                </a:solidFill>
              </a:rPr>
              <a:t>link </a:t>
            </a:r>
            <a:r>
              <a:rPr lang="th-TH" dirty="0">
                <a:solidFill>
                  <a:srgbClr val="FFFF00"/>
                </a:solidFill>
              </a:rPr>
              <a:t>ไปวางฝังตัวได้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3C5E90-B870-4FF7-ABA1-B50E5BC81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" y="1844824"/>
            <a:ext cx="8579296" cy="4273677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FF43677-6070-42D2-AA69-6F2416110208}"/>
              </a:ext>
            </a:extLst>
          </p:cNvPr>
          <p:cNvSpPr/>
          <p:nvPr/>
        </p:nvSpPr>
        <p:spPr>
          <a:xfrm rot="2335875">
            <a:off x="7502065" y="1689352"/>
            <a:ext cx="1008112" cy="52250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5746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2107-3A5B-4D79-AD84-A909CC5F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988840"/>
            <a:ext cx="8229600" cy="316835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u="none" strike="noStrike" dirty="0">
                <a:effectLst/>
                <a:latin typeface="Arial" panose="020B0604020202020204" pitchFamily="34" charset="0"/>
              </a:rPr>
              <a:t>Kling AI</a:t>
            </a:r>
            <a:r>
              <a:rPr lang="en-US" dirty="0"/>
              <a:t> </a:t>
            </a:r>
            <a:r>
              <a:rPr lang="th-TH" dirty="0"/>
              <a:t>เป็น</a:t>
            </a:r>
            <a:br>
              <a:rPr lang="th-TH" dirty="0"/>
            </a:br>
            <a:r>
              <a:rPr lang="th-TH" dirty="0"/>
              <a:t>- </a:t>
            </a:r>
            <a:r>
              <a:rPr lang="th-TH" sz="3600" dirty="0"/>
              <a:t>โมเดลปัญญาประดิษฐ์ (</a:t>
            </a:r>
            <a:r>
              <a:rPr lang="en-US" sz="3600" dirty="0"/>
              <a:t>AI) </a:t>
            </a:r>
            <a:r>
              <a:rPr lang="th-TH" sz="3600" dirty="0"/>
              <a:t>ขั้นสูงที่พัฒนาโดยบริษัท </a:t>
            </a:r>
            <a:r>
              <a:rPr lang="en-US" sz="3600" dirty="0" err="1"/>
              <a:t>Kuaishou</a:t>
            </a:r>
            <a:r>
              <a:rPr lang="en-US" sz="3600" dirty="0"/>
              <a:t> </a:t>
            </a:r>
            <a:r>
              <a:rPr lang="th-TH" sz="3600" dirty="0"/>
              <a:t>จากประเทศจีน มีความสามารถหลักในการ</a:t>
            </a:r>
            <a:r>
              <a:rPr lang="th-TH" sz="3600" b="1" u="none" strike="noStrike" dirty="0">
                <a:effectLst/>
                <a:latin typeface="Arial" panose="020B0604020202020204" pitchFamily="34" charset="0"/>
              </a:rPr>
              <a:t>สร้างวิดีโอคุณภาพสูง </a:t>
            </a:r>
            <a:br>
              <a:rPr lang="th-TH" sz="3600" b="1" u="none" strike="noStrike" dirty="0">
                <a:effectLst/>
                <a:latin typeface="Arial" panose="020B0604020202020204" pitchFamily="34" charset="0"/>
              </a:rPr>
            </a:br>
            <a:r>
              <a:rPr lang="th-TH" sz="2200" b="1" u="none" strike="noStrike" dirty="0">
                <a:effectLst/>
                <a:latin typeface="Arial" panose="020B0604020202020204" pitchFamily="34" charset="0"/>
              </a:rPr>
              <a:t>(</a:t>
            </a:r>
            <a:r>
              <a:rPr lang="en-US" sz="2200" b="1" u="none" strike="noStrike" dirty="0">
                <a:effectLst/>
                <a:latin typeface="Arial" panose="020B0604020202020204" pitchFamily="34" charset="0"/>
              </a:rPr>
              <a:t>AI Video Generator)</a:t>
            </a:r>
            <a:r>
              <a:rPr lang="en-US" sz="2200" dirty="0"/>
              <a:t> </a:t>
            </a:r>
            <a:r>
              <a:rPr lang="th-TH" sz="3600" dirty="0"/>
              <a:t>จากข้อความหรือรูปภาพ โดยโดดเด่นในเรื่องการจำลองระบบฟิสิกส์ที่แม่นยำและการเคลื่อนไหวที่สมจริง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80766-F27A-48F8-80BA-26FA0348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14</a:t>
            </a:fld>
            <a:endParaRPr lang="th-TH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9E16FA-4C01-4051-9B5B-606EC3645822}"/>
              </a:ext>
            </a:extLst>
          </p:cNvPr>
          <p:cNvSpPr txBox="1">
            <a:spLocks/>
          </p:cNvSpPr>
          <p:nvPr/>
        </p:nvSpPr>
        <p:spPr>
          <a:xfrm>
            <a:off x="323528" y="136525"/>
            <a:ext cx="8229600" cy="1143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rgbClr val="FFFF00"/>
                </a:solidFill>
              </a:rPr>
              <a:t>2. กลุ่ม </a:t>
            </a:r>
            <a:r>
              <a:rPr lang="en-US" sz="3200" b="1" dirty="0">
                <a:solidFill>
                  <a:srgbClr val="FFFF00"/>
                </a:solidFill>
              </a:rPr>
              <a:t>AI Video &amp; Avatar Generators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(</a:t>
            </a:r>
            <a:r>
              <a:rPr lang="th-TH" sz="3200" b="1" dirty="0">
                <a:solidFill>
                  <a:srgbClr val="FFFF00"/>
                </a:solidFill>
              </a:rPr>
              <a:t>เครื่องมือสร้างผู้สอนเสมือนจริง</a:t>
            </a:r>
            <a:r>
              <a:rPr lang="th-TH" b="1" dirty="0">
                <a:solidFill>
                  <a:srgbClr val="FFFF00"/>
                </a:solidFill>
              </a:rPr>
              <a:t>) </a:t>
            </a:r>
            <a:r>
              <a:rPr lang="en-US" sz="3200" b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Kling 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endParaRPr lang="th-TH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90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2107-3A5B-4D79-AD84-A909CC5F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492896"/>
            <a:ext cx="8229600" cy="3168352"/>
          </a:xfrm>
        </p:spPr>
        <p:txBody>
          <a:bodyPr>
            <a:normAutofit fontScale="90000"/>
          </a:bodyPr>
          <a:lstStyle/>
          <a:p>
            <a:pPr algn="l"/>
            <a:r>
              <a:rPr lang="th-TH" sz="3600" dirty="0"/>
              <a:t>ฟีเจอร์เด่นของ </a:t>
            </a:r>
            <a:r>
              <a:rPr lang="en-US" sz="3600" dirty="0"/>
              <a:t>Kling AI</a:t>
            </a:r>
            <a:br>
              <a:rPr lang="en-US" sz="3600" dirty="0"/>
            </a:br>
            <a:r>
              <a:rPr lang="en-US" sz="3600" dirty="0"/>
              <a:t>- Text-to-Video: </a:t>
            </a:r>
            <a:r>
              <a:rPr lang="th-TH" sz="3600" dirty="0"/>
              <a:t>เปลี่ยนข้อความอธิบาย (</a:t>
            </a:r>
            <a:r>
              <a:rPr lang="en-US" sz="3600" dirty="0"/>
              <a:t>Prompt) </a:t>
            </a:r>
            <a:r>
              <a:rPr lang="th-TH" sz="3600" dirty="0"/>
              <a:t>ให้กลายเป็นภาพเคลื่อนไหวเชิงภาพยนตร์</a:t>
            </a:r>
            <a:br>
              <a:rPr lang="en-US" sz="3600" dirty="0"/>
            </a:br>
            <a:r>
              <a:rPr lang="en-US" sz="3600" dirty="0"/>
              <a:t>- Image-to-Video: </a:t>
            </a:r>
            <a:r>
              <a:rPr lang="th-TH" sz="3600" dirty="0"/>
              <a:t>เปลี่ยนภาพนิ่งให้กลายเป็นวิดีโอที่มีชีวิตชีวา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- Physics Simulation: </a:t>
            </a:r>
            <a:r>
              <a:rPr lang="th-TH" sz="3600" dirty="0"/>
              <a:t>จำลองการเคลื่อนไหวของวัตถุ เสื้อผ้า และสิ่งแวดล้อมได้อย่างถูกต้องตามหลักฟิสิกส์</a:t>
            </a:r>
            <a:br>
              <a:rPr lang="en-US" sz="3600" dirty="0"/>
            </a:br>
            <a:r>
              <a:rPr lang="en-US" sz="3600" dirty="0"/>
              <a:t>- Multi-Platform: </a:t>
            </a:r>
            <a:r>
              <a:rPr lang="th-TH" sz="3600" dirty="0"/>
              <a:t>รองรับการใช้งานทั้งบนเว็บไซต์และแอปพลิเคชันมือถือ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80766-F27A-48F8-80BA-26FA0348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15</a:t>
            </a:fld>
            <a:endParaRPr lang="th-TH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9E16FA-4C01-4051-9B5B-606EC3645822}"/>
              </a:ext>
            </a:extLst>
          </p:cNvPr>
          <p:cNvSpPr txBox="1">
            <a:spLocks/>
          </p:cNvSpPr>
          <p:nvPr/>
        </p:nvSpPr>
        <p:spPr>
          <a:xfrm>
            <a:off x="323528" y="136525"/>
            <a:ext cx="8229600" cy="1143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rgbClr val="FFFF00"/>
                </a:solidFill>
              </a:rPr>
              <a:t>2. กลุ่ม </a:t>
            </a:r>
            <a:r>
              <a:rPr lang="en-US" sz="3200" b="1" dirty="0">
                <a:solidFill>
                  <a:srgbClr val="FFFF00"/>
                </a:solidFill>
              </a:rPr>
              <a:t>AI Video &amp; Avatar Generators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(</a:t>
            </a:r>
            <a:r>
              <a:rPr lang="th-TH" sz="3200" b="1" dirty="0">
                <a:solidFill>
                  <a:srgbClr val="FFFF00"/>
                </a:solidFill>
              </a:rPr>
              <a:t>เครื่องมือสร้างผู้สอนเสมือนจริง</a:t>
            </a:r>
            <a:r>
              <a:rPr lang="th-TH" b="1" dirty="0">
                <a:solidFill>
                  <a:srgbClr val="FFFF00"/>
                </a:solidFill>
              </a:rPr>
              <a:t>) </a:t>
            </a:r>
            <a:r>
              <a:rPr lang="en-US" sz="3200" b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Kling 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endParaRPr lang="th-TH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987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16</a:t>
            </a:fld>
            <a:endParaRPr lang="th-T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7AA7D6-EBFF-41EA-8C62-C2B1A27B7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DF69D9-F86D-4767-8E63-2E75DF671254}"/>
              </a:ext>
            </a:extLst>
          </p:cNvPr>
          <p:cNvSpPr txBox="1"/>
          <p:nvPr/>
        </p:nvSpPr>
        <p:spPr>
          <a:xfrm>
            <a:off x="2195736" y="239675"/>
            <a:ext cx="4536504" cy="5239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FFFF00"/>
                </a:solidFill>
              </a:rPr>
              <a:t>แนะนำ  </a:t>
            </a:r>
            <a:r>
              <a:rPr lang="en-US" dirty="0">
                <a:solidFill>
                  <a:srgbClr val="FFFF00"/>
                </a:solidFill>
              </a:rPr>
              <a:t>Kling</a:t>
            </a:r>
            <a:endParaRPr lang="th-T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37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17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05520-C5A4-43C3-97DE-4C241E603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29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18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4C41E0-1079-48F0-BA0F-401AC930B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10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19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5C95DC-42AF-40D2-9450-5A4A52456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43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192" y="30057"/>
            <a:ext cx="8229600" cy="11430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/>
              <a:t>ประเภท </a:t>
            </a:r>
            <a:r>
              <a:rPr lang="en-US" dirty="0"/>
              <a:t>Digital Content</a:t>
            </a:r>
            <a:endParaRPr lang="th-TH" dirty="0"/>
          </a:p>
        </p:txBody>
      </p:sp>
      <p:pic>
        <p:nvPicPr>
          <p:cNvPr id="8" name="Picture 16" descr="Tech for Student Needs: Personalized Learning in 2026">
            <a:extLst>
              <a:ext uri="{FF2B5EF4-FFF2-40B4-BE49-F238E27FC236}">
                <a16:creationId xmlns:a16="http://schemas.microsoft.com/office/drawing/2014/main" id="{A22CB648-FD50-473C-BAD4-4C4B5DB3A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24" y="3602065"/>
            <a:ext cx="2644862" cy="32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Transformative Education: Harnessing the Full Potential of AI for Personalized  Learning, Adaptive Teaching, and Lifelong Skill Development - Technology  Innovators">
            <a:extLst>
              <a:ext uri="{FF2B5EF4-FFF2-40B4-BE49-F238E27FC236}">
                <a16:creationId xmlns:a16="http://schemas.microsoft.com/office/drawing/2014/main" id="{C980ED80-EBFB-4228-A5BA-952C47DDA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713" y="3645025"/>
            <a:ext cx="2619375" cy="317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What are Personalized Learning Paths?">
            <a:extLst>
              <a:ext uri="{FF2B5EF4-FFF2-40B4-BE49-F238E27FC236}">
                <a16:creationId xmlns:a16="http://schemas.microsoft.com/office/drawing/2014/main" id="{D15EF743-6666-4912-B195-56DD8E124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862" y="3645024"/>
            <a:ext cx="3670278" cy="322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9F3C46-FCED-4FD5-8733-1587CE8E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2</a:t>
            </a:fld>
            <a:endParaRPr lang="th-TH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AB2FFF8-8CFF-43E7-8429-C842A6C3D772}"/>
              </a:ext>
            </a:extLst>
          </p:cNvPr>
          <p:cNvSpPr txBox="1">
            <a:spLocks/>
          </p:cNvSpPr>
          <p:nvPr/>
        </p:nvSpPr>
        <p:spPr>
          <a:xfrm>
            <a:off x="232432" y="1759175"/>
            <a:ext cx="8733656" cy="1143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dirty="0">
                <a:solidFill>
                  <a:srgbClr val="FFFF00"/>
                </a:solidFill>
              </a:rPr>
              <a:t>เครื่องมือที่ใช้ในการพัฒนา </a:t>
            </a:r>
            <a:r>
              <a:rPr lang="en-US" sz="3100" dirty="0">
                <a:solidFill>
                  <a:srgbClr val="FFFF00"/>
                </a:solidFill>
              </a:rPr>
              <a:t>AI-Powered CAI</a:t>
            </a:r>
            <a:br>
              <a:rPr lang="en-US" sz="3100" dirty="0">
                <a:solidFill>
                  <a:srgbClr val="FFFF00"/>
                </a:solidFill>
              </a:rPr>
            </a:br>
            <a:r>
              <a:rPr lang="en-US" sz="3100" dirty="0">
                <a:solidFill>
                  <a:srgbClr val="FFFF00"/>
                </a:solidFill>
              </a:rPr>
              <a:t> (</a:t>
            </a:r>
            <a:r>
              <a:rPr lang="th-TH" sz="3100" dirty="0">
                <a:solidFill>
                  <a:srgbClr val="FFFF00"/>
                </a:solidFill>
              </a:rPr>
              <a:t>หรือ </a:t>
            </a:r>
            <a:r>
              <a:rPr lang="en-US" sz="3100" dirty="0">
                <a:solidFill>
                  <a:srgbClr val="FFFF00"/>
                </a:solidFill>
              </a:rPr>
              <a:t>Intelligent CAI / ICAI) </a:t>
            </a:r>
            <a:r>
              <a:rPr lang="th-TH" sz="4000" dirty="0">
                <a:solidFill>
                  <a:srgbClr val="FFFF00"/>
                </a:solidFill>
              </a:rPr>
              <a:t>ในปี 2026 อาจจำแนกเป็นกลุ่มได้ดังนี้</a:t>
            </a:r>
            <a:endParaRPr lang="th-T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13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20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42905-98E5-4E3F-95E9-9BCA478D4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2" y="0"/>
            <a:ext cx="9144000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17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21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AAF2F2-3A91-4673-8813-AD862E941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79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22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7346BF-4C92-4F00-80E1-357E5DF2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95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23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179412-0252-49C8-A812-773923E15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67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24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B46CC9-BD3C-41BF-9091-F4D48AE26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38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25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ED487-586E-4E72-AEE2-F4A50DDFF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369" y="0"/>
            <a:ext cx="9144000" cy="6858000"/>
          </a:xfrm>
          <a:prstGeom prst="rect">
            <a:avLst/>
          </a:prstGeom>
        </p:spPr>
      </p:pic>
      <p:pic>
        <p:nvPicPr>
          <p:cNvPr id="2" name="kling_20260604_作品____________3381_0">
            <a:hlinkClick r:id="" action="ppaction://media"/>
            <a:extLst>
              <a:ext uri="{FF2B5EF4-FFF2-40B4-BE49-F238E27FC236}">
                <a16:creationId xmlns:a16="http://schemas.microsoft.com/office/drawing/2014/main" id="{61E0A99C-A299-49D7-A577-85BBA5E533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3928" y="2569550"/>
            <a:ext cx="4392488" cy="273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4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26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5A85D5-F995-4825-9E71-C70BF65ED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9392"/>
            <a:ext cx="9144000" cy="7056784"/>
          </a:xfrm>
          <a:prstGeom prst="rect">
            <a:avLst/>
          </a:prstGeom>
        </p:spPr>
      </p:pic>
      <p:pic>
        <p:nvPicPr>
          <p:cNvPr id="5" name="kling_20260604_作品____________3381_0">
            <a:hlinkClick r:id="" action="ppaction://media"/>
            <a:extLst>
              <a:ext uri="{FF2B5EF4-FFF2-40B4-BE49-F238E27FC236}">
                <a16:creationId xmlns:a16="http://schemas.microsoft.com/office/drawing/2014/main" id="{7C7E8C16-8174-4AD4-BC49-0A3AF0BC31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1920" y="2564904"/>
            <a:ext cx="4608512" cy="273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1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27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04B8B8-9357-45DD-9344-C72CDAFC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80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28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794FF-E961-40B1-B4E2-FEBCF1CFA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78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29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75B4A-34CC-44F3-8FAB-D0DE99E91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2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73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9055-7FCA-42FA-8556-DB119EF17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2696"/>
            <a:ext cx="8733656" cy="1143000"/>
          </a:xfrm>
        </p:spPr>
        <p:txBody>
          <a:bodyPr>
            <a:normAutofit fontScale="90000"/>
          </a:bodyPr>
          <a:lstStyle/>
          <a:p>
            <a:r>
              <a:rPr lang="th-TH" dirty="0"/>
              <a:t>เครื่องมือที่ใช้ในการพัฒนา </a:t>
            </a:r>
            <a:r>
              <a:rPr lang="en-US" sz="3100" dirty="0"/>
              <a:t>AI-Powered CAI</a:t>
            </a:r>
            <a:br>
              <a:rPr lang="en-US" sz="3100" dirty="0"/>
            </a:br>
            <a:r>
              <a:rPr lang="en-US" sz="3100" dirty="0"/>
              <a:t> (</a:t>
            </a:r>
            <a:r>
              <a:rPr lang="th-TH" sz="3100" dirty="0"/>
              <a:t>หรือ </a:t>
            </a:r>
            <a:r>
              <a:rPr lang="en-US" sz="3100" dirty="0"/>
              <a:t>Intelligent CAI / ICAI) </a:t>
            </a:r>
            <a:r>
              <a:rPr lang="th-TH" sz="4000" dirty="0"/>
              <a:t>ในปี 2026 อาจจำแนกเป็นกลุ่มได้ดังนี้</a:t>
            </a:r>
            <a:endParaRPr lang="th-T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00CD8-1985-41A5-B3F6-82422AF3F37F}"/>
              </a:ext>
            </a:extLst>
          </p:cNvPr>
          <p:cNvSpPr txBox="1"/>
          <p:nvPr/>
        </p:nvSpPr>
        <p:spPr>
          <a:xfrm>
            <a:off x="418418" y="1255696"/>
            <a:ext cx="83632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1. </a:t>
            </a:r>
            <a:r>
              <a:rPr lang="th-TH" sz="36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กลุ่ม </a:t>
            </a:r>
            <a:r>
              <a:rPr lang="en-US" sz="36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AI-Native Authoring Tools (</a:t>
            </a:r>
            <a:r>
              <a:rPr lang="th-TH" sz="36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เครื่องมือสร้างบทเรียนสำเร็จรูปด้วย </a:t>
            </a:r>
            <a:r>
              <a:rPr lang="en-US" sz="36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AI)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056BD-82A5-4DC4-9226-7D39FA489BF0}"/>
              </a:ext>
            </a:extLst>
          </p:cNvPr>
          <p:cNvSpPr txBox="1"/>
          <p:nvPr/>
        </p:nvSpPr>
        <p:spPr>
          <a:xfrm>
            <a:off x="3048000" y="2169050"/>
            <a:ext cx="4572000" cy="1384995"/>
          </a:xfrm>
          <a:custGeom>
            <a:avLst/>
            <a:gdLst>
              <a:gd name="connsiteX0" fmla="*/ 0 w 4572000"/>
              <a:gd name="connsiteY0" fmla="*/ 0 h 1384995"/>
              <a:gd name="connsiteX1" fmla="*/ 662940 w 4572000"/>
              <a:gd name="connsiteY1" fmla="*/ 0 h 1384995"/>
              <a:gd name="connsiteX2" fmla="*/ 1097280 w 4572000"/>
              <a:gd name="connsiteY2" fmla="*/ 0 h 1384995"/>
              <a:gd name="connsiteX3" fmla="*/ 1623060 w 4572000"/>
              <a:gd name="connsiteY3" fmla="*/ 0 h 1384995"/>
              <a:gd name="connsiteX4" fmla="*/ 2148840 w 4572000"/>
              <a:gd name="connsiteY4" fmla="*/ 0 h 1384995"/>
              <a:gd name="connsiteX5" fmla="*/ 2583180 w 4572000"/>
              <a:gd name="connsiteY5" fmla="*/ 0 h 1384995"/>
              <a:gd name="connsiteX6" fmla="*/ 3200400 w 4572000"/>
              <a:gd name="connsiteY6" fmla="*/ 0 h 1384995"/>
              <a:gd name="connsiteX7" fmla="*/ 3771900 w 4572000"/>
              <a:gd name="connsiteY7" fmla="*/ 0 h 1384995"/>
              <a:gd name="connsiteX8" fmla="*/ 4572000 w 4572000"/>
              <a:gd name="connsiteY8" fmla="*/ 0 h 1384995"/>
              <a:gd name="connsiteX9" fmla="*/ 4572000 w 4572000"/>
              <a:gd name="connsiteY9" fmla="*/ 420115 h 1384995"/>
              <a:gd name="connsiteX10" fmla="*/ 4572000 w 4572000"/>
              <a:gd name="connsiteY10" fmla="*/ 867930 h 1384995"/>
              <a:gd name="connsiteX11" fmla="*/ 4572000 w 4572000"/>
              <a:gd name="connsiteY11" fmla="*/ 1384995 h 1384995"/>
              <a:gd name="connsiteX12" fmla="*/ 3954780 w 4572000"/>
              <a:gd name="connsiteY12" fmla="*/ 1384995 h 1384995"/>
              <a:gd name="connsiteX13" fmla="*/ 3520440 w 4572000"/>
              <a:gd name="connsiteY13" fmla="*/ 1384995 h 1384995"/>
              <a:gd name="connsiteX14" fmla="*/ 3040380 w 4572000"/>
              <a:gd name="connsiteY14" fmla="*/ 1384995 h 1384995"/>
              <a:gd name="connsiteX15" fmla="*/ 2514600 w 4572000"/>
              <a:gd name="connsiteY15" fmla="*/ 1384995 h 1384995"/>
              <a:gd name="connsiteX16" fmla="*/ 2034540 w 4572000"/>
              <a:gd name="connsiteY16" fmla="*/ 1384995 h 1384995"/>
              <a:gd name="connsiteX17" fmla="*/ 1508760 w 4572000"/>
              <a:gd name="connsiteY17" fmla="*/ 1384995 h 1384995"/>
              <a:gd name="connsiteX18" fmla="*/ 1028700 w 4572000"/>
              <a:gd name="connsiteY18" fmla="*/ 1384995 h 1384995"/>
              <a:gd name="connsiteX19" fmla="*/ 502920 w 4572000"/>
              <a:gd name="connsiteY19" fmla="*/ 1384995 h 1384995"/>
              <a:gd name="connsiteX20" fmla="*/ 0 w 4572000"/>
              <a:gd name="connsiteY20" fmla="*/ 1384995 h 1384995"/>
              <a:gd name="connsiteX21" fmla="*/ 0 w 4572000"/>
              <a:gd name="connsiteY21" fmla="*/ 923330 h 1384995"/>
              <a:gd name="connsiteX22" fmla="*/ 0 w 4572000"/>
              <a:gd name="connsiteY22" fmla="*/ 447815 h 1384995"/>
              <a:gd name="connsiteX23" fmla="*/ 0 w 4572000"/>
              <a:gd name="connsiteY23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72000" h="1384995" extrusionOk="0">
                <a:moveTo>
                  <a:pt x="0" y="0"/>
                </a:moveTo>
                <a:cubicBezTo>
                  <a:pt x="321919" y="-25038"/>
                  <a:pt x="364780" y="28331"/>
                  <a:pt x="662940" y="0"/>
                </a:cubicBezTo>
                <a:cubicBezTo>
                  <a:pt x="961100" y="-28331"/>
                  <a:pt x="925494" y="45086"/>
                  <a:pt x="1097280" y="0"/>
                </a:cubicBezTo>
                <a:cubicBezTo>
                  <a:pt x="1269066" y="-45086"/>
                  <a:pt x="1436461" y="15391"/>
                  <a:pt x="1623060" y="0"/>
                </a:cubicBezTo>
                <a:cubicBezTo>
                  <a:pt x="1809659" y="-15391"/>
                  <a:pt x="1994165" y="24924"/>
                  <a:pt x="2148840" y="0"/>
                </a:cubicBezTo>
                <a:cubicBezTo>
                  <a:pt x="2303515" y="-24924"/>
                  <a:pt x="2445701" y="2501"/>
                  <a:pt x="2583180" y="0"/>
                </a:cubicBezTo>
                <a:cubicBezTo>
                  <a:pt x="2720659" y="-2501"/>
                  <a:pt x="3034000" y="19975"/>
                  <a:pt x="3200400" y="0"/>
                </a:cubicBezTo>
                <a:cubicBezTo>
                  <a:pt x="3366800" y="-19975"/>
                  <a:pt x="3621053" y="20406"/>
                  <a:pt x="3771900" y="0"/>
                </a:cubicBezTo>
                <a:cubicBezTo>
                  <a:pt x="3922747" y="-20406"/>
                  <a:pt x="4382527" y="35440"/>
                  <a:pt x="4572000" y="0"/>
                </a:cubicBezTo>
                <a:cubicBezTo>
                  <a:pt x="4594189" y="173949"/>
                  <a:pt x="4566438" y="264672"/>
                  <a:pt x="4572000" y="420115"/>
                </a:cubicBezTo>
                <a:cubicBezTo>
                  <a:pt x="4577562" y="575559"/>
                  <a:pt x="4520509" y="777854"/>
                  <a:pt x="4572000" y="867930"/>
                </a:cubicBezTo>
                <a:cubicBezTo>
                  <a:pt x="4623491" y="958007"/>
                  <a:pt x="4546165" y="1127123"/>
                  <a:pt x="4572000" y="1384995"/>
                </a:cubicBezTo>
                <a:cubicBezTo>
                  <a:pt x="4433696" y="1426707"/>
                  <a:pt x="4114255" y="1324487"/>
                  <a:pt x="3954780" y="1384995"/>
                </a:cubicBezTo>
                <a:cubicBezTo>
                  <a:pt x="3795305" y="1445503"/>
                  <a:pt x="3609666" y="1384986"/>
                  <a:pt x="3520440" y="1384995"/>
                </a:cubicBezTo>
                <a:cubicBezTo>
                  <a:pt x="3431214" y="1385004"/>
                  <a:pt x="3251037" y="1359875"/>
                  <a:pt x="3040380" y="1384995"/>
                </a:cubicBezTo>
                <a:cubicBezTo>
                  <a:pt x="2829723" y="1410115"/>
                  <a:pt x="2710452" y="1359636"/>
                  <a:pt x="2514600" y="1384995"/>
                </a:cubicBezTo>
                <a:cubicBezTo>
                  <a:pt x="2318748" y="1410354"/>
                  <a:pt x="2212565" y="1365657"/>
                  <a:pt x="2034540" y="1384995"/>
                </a:cubicBezTo>
                <a:cubicBezTo>
                  <a:pt x="1856515" y="1404333"/>
                  <a:pt x="1675412" y="1367513"/>
                  <a:pt x="1508760" y="1384995"/>
                </a:cubicBezTo>
                <a:cubicBezTo>
                  <a:pt x="1342108" y="1402477"/>
                  <a:pt x="1138198" y="1358298"/>
                  <a:pt x="1028700" y="1384995"/>
                </a:cubicBezTo>
                <a:cubicBezTo>
                  <a:pt x="919202" y="1411692"/>
                  <a:pt x="727494" y="1322081"/>
                  <a:pt x="502920" y="1384995"/>
                </a:cubicBezTo>
                <a:cubicBezTo>
                  <a:pt x="278346" y="1447909"/>
                  <a:pt x="151198" y="1384960"/>
                  <a:pt x="0" y="1384995"/>
                </a:cubicBezTo>
                <a:cubicBezTo>
                  <a:pt x="-678" y="1292436"/>
                  <a:pt x="16964" y="1028290"/>
                  <a:pt x="0" y="923330"/>
                </a:cubicBezTo>
                <a:cubicBezTo>
                  <a:pt x="-16964" y="818371"/>
                  <a:pt x="3875" y="651790"/>
                  <a:pt x="0" y="447815"/>
                </a:cubicBezTo>
                <a:cubicBezTo>
                  <a:pt x="-3875" y="243841"/>
                  <a:pt x="10860" y="21795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B050"/>
                </a:solidFill>
              </a:rPr>
              <a:t>2. กลุ่ม </a:t>
            </a:r>
            <a:r>
              <a:rPr lang="en-US" b="1" dirty="0">
                <a:solidFill>
                  <a:srgbClr val="00B050"/>
                </a:solidFill>
              </a:rPr>
              <a:t>AI Video &amp; Avatar Generators (</a:t>
            </a:r>
            <a:r>
              <a:rPr lang="th-TH" b="1" dirty="0">
                <a:solidFill>
                  <a:srgbClr val="00B050"/>
                </a:solidFill>
              </a:rPr>
              <a:t>เครื่องมือสร้างผู้สอนเสมือนจริง)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36B444-3C2D-464B-A618-C5D087DEA9C5}"/>
              </a:ext>
            </a:extLst>
          </p:cNvPr>
          <p:cNvSpPr txBox="1"/>
          <p:nvPr/>
        </p:nvSpPr>
        <p:spPr>
          <a:xfrm>
            <a:off x="611560" y="3780717"/>
            <a:ext cx="4572000" cy="13849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FF0000"/>
                </a:solidFill>
              </a:rPr>
              <a:t>3. กลุ่ม </a:t>
            </a:r>
            <a:r>
              <a:rPr lang="en-US" dirty="0">
                <a:solidFill>
                  <a:srgbClr val="FF0000"/>
                </a:solidFill>
              </a:rPr>
              <a:t>Traditional Authoring Tools with AI Enhancements (</a:t>
            </a:r>
            <a:r>
              <a:rPr lang="th-TH" dirty="0">
                <a:solidFill>
                  <a:srgbClr val="FF0000"/>
                </a:solidFill>
              </a:rPr>
              <a:t>โปรแกรมระดับมืออาชีพที่เพิ่มพลัง </a:t>
            </a:r>
            <a:r>
              <a:rPr lang="en-US" dirty="0">
                <a:solidFill>
                  <a:srgbClr val="FF0000"/>
                </a:solidFill>
              </a:rPr>
              <a:t>AI)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5E6366-249E-401F-864B-B138FA0677B5}"/>
              </a:ext>
            </a:extLst>
          </p:cNvPr>
          <p:cNvSpPr txBox="1"/>
          <p:nvPr/>
        </p:nvSpPr>
        <p:spPr>
          <a:xfrm>
            <a:off x="4267200" y="5336480"/>
            <a:ext cx="4572000" cy="1384995"/>
          </a:xfrm>
          <a:custGeom>
            <a:avLst/>
            <a:gdLst>
              <a:gd name="connsiteX0" fmla="*/ 0 w 4572000"/>
              <a:gd name="connsiteY0" fmla="*/ 0 h 1384995"/>
              <a:gd name="connsiteX1" fmla="*/ 571500 w 4572000"/>
              <a:gd name="connsiteY1" fmla="*/ 0 h 1384995"/>
              <a:gd name="connsiteX2" fmla="*/ 1005840 w 4572000"/>
              <a:gd name="connsiteY2" fmla="*/ 0 h 1384995"/>
              <a:gd name="connsiteX3" fmla="*/ 1577340 w 4572000"/>
              <a:gd name="connsiteY3" fmla="*/ 0 h 1384995"/>
              <a:gd name="connsiteX4" fmla="*/ 2194560 w 4572000"/>
              <a:gd name="connsiteY4" fmla="*/ 0 h 1384995"/>
              <a:gd name="connsiteX5" fmla="*/ 2766060 w 4572000"/>
              <a:gd name="connsiteY5" fmla="*/ 0 h 1384995"/>
              <a:gd name="connsiteX6" fmla="*/ 3383280 w 4572000"/>
              <a:gd name="connsiteY6" fmla="*/ 0 h 1384995"/>
              <a:gd name="connsiteX7" fmla="*/ 3954780 w 4572000"/>
              <a:gd name="connsiteY7" fmla="*/ 0 h 1384995"/>
              <a:gd name="connsiteX8" fmla="*/ 4572000 w 4572000"/>
              <a:gd name="connsiteY8" fmla="*/ 0 h 1384995"/>
              <a:gd name="connsiteX9" fmla="*/ 4572000 w 4572000"/>
              <a:gd name="connsiteY9" fmla="*/ 420115 h 1384995"/>
              <a:gd name="connsiteX10" fmla="*/ 4572000 w 4572000"/>
              <a:gd name="connsiteY10" fmla="*/ 867930 h 1384995"/>
              <a:gd name="connsiteX11" fmla="*/ 4572000 w 4572000"/>
              <a:gd name="connsiteY11" fmla="*/ 1384995 h 1384995"/>
              <a:gd name="connsiteX12" fmla="*/ 4000500 w 4572000"/>
              <a:gd name="connsiteY12" fmla="*/ 1384995 h 1384995"/>
              <a:gd name="connsiteX13" fmla="*/ 3383280 w 4572000"/>
              <a:gd name="connsiteY13" fmla="*/ 1384995 h 1384995"/>
              <a:gd name="connsiteX14" fmla="*/ 2766060 w 4572000"/>
              <a:gd name="connsiteY14" fmla="*/ 1384995 h 1384995"/>
              <a:gd name="connsiteX15" fmla="*/ 2194560 w 4572000"/>
              <a:gd name="connsiteY15" fmla="*/ 1384995 h 1384995"/>
              <a:gd name="connsiteX16" fmla="*/ 1714500 w 4572000"/>
              <a:gd name="connsiteY16" fmla="*/ 1384995 h 1384995"/>
              <a:gd name="connsiteX17" fmla="*/ 1188720 w 4572000"/>
              <a:gd name="connsiteY17" fmla="*/ 1384995 h 1384995"/>
              <a:gd name="connsiteX18" fmla="*/ 708660 w 4572000"/>
              <a:gd name="connsiteY18" fmla="*/ 1384995 h 1384995"/>
              <a:gd name="connsiteX19" fmla="*/ 0 w 4572000"/>
              <a:gd name="connsiteY19" fmla="*/ 1384995 h 1384995"/>
              <a:gd name="connsiteX20" fmla="*/ 0 w 4572000"/>
              <a:gd name="connsiteY20" fmla="*/ 964880 h 1384995"/>
              <a:gd name="connsiteX21" fmla="*/ 0 w 4572000"/>
              <a:gd name="connsiteY21" fmla="*/ 503215 h 1384995"/>
              <a:gd name="connsiteX22" fmla="*/ 0 w 4572000"/>
              <a:gd name="connsiteY22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72000" h="1384995" extrusionOk="0">
                <a:moveTo>
                  <a:pt x="0" y="0"/>
                </a:moveTo>
                <a:cubicBezTo>
                  <a:pt x="269318" y="-25740"/>
                  <a:pt x="322961" y="59038"/>
                  <a:pt x="571500" y="0"/>
                </a:cubicBezTo>
                <a:cubicBezTo>
                  <a:pt x="820039" y="-59038"/>
                  <a:pt x="860715" y="22368"/>
                  <a:pt x="1005840" y="0"/>
                </a:cubicBezTo>
                <a:cubicBezTo>
                  <a:pt x="1150965" y="-22368"/>
                  <a:pt x="1368073" y="19093"/>
                  <a:pt x="1577340" y="0"/>
                </a:cubicBezTo>
                <a:cubicBezTo>
                  <a:pt x="1786607" y="-19093"/>
                  <a:pt x="1932741" y="40294"/>
                  <a:pt x="2194560" y="0"/>
                </a:cubicBezTo>
                <a:cubicBezTo>
                  <a:pt x="2456379" y="-40294"/>
                  <a:pt x="2513415" y="48416"/>
                  <a:pt x="2766060" y="0"/>
                </a:cubicBezTo>
                <a:cubicBezTo>
                  <a:pt x="3018705" y="-48416"/>
                  <a:pt x="3161413" y="55234"/>
                  <a:pt x="3383280" y="0"/>
                </a:cubicBezTo>
                <a:cubicBezTo>
                  <a:pt x="3605147" y="-55234"/>
                  <a:pt x="3725914" y="20240"/>
                  <a:pt x="3954780" y="0"/>
                </a:cubicBezTo>
                <a:cubicBezTo>
                  <a:pt x="4183646" y="-20240"/>
                  <a:pt x="4427976" y="16585"/>
                  <a:pt x="4572000" y="0"/>
                </a:cubicBezTo>
                <a:cubicBezTo>
                  <a:pt x="4616268" y="208222"/>
                  <a:pt x="4544348" y="332609"/>
                  <a:pt x="4572000" y="420115"/>
                </a:cubicBezTo>
                <a:cubicBezTo>
                  <a:pt x="4599652" y="507622"/>
                  <a:pt x="4556519" y="661938"/>
                  <a:pt x="4572000" y="867930"/>
                </a:cubicBezTo>
                <a:cubicBezTo>
                  <a:pt x="4587481" y="1073923"/>
                  <a:pt x="4537446" y="1204685"/>
                  <a:pt x="4572000" y="1384995"/>
                </a:cubicBezTo>
                <a:cubicBezTo>
                  <a:pt x="4413372" y="1415040"/>
                  <a:pt x="4249309" y="1352145"/>
                  <a:pt x="4000500" y="1384995"/>
                </a:cubicBezTo>
                <a:cubicBezTo>
                  <a:pt x="3751691" y="1417845"/>
                  <a:pt x="3645931" y="1324522"/>
                  <a:pt x="3383280" y="1384995"/>
                </a:cubicBezTo>
                <a:cubicBezTo>
                  <a:pt x="3120629" y="1445468"/>
                  <a:pt x="3046929" y="1382206"/>
                  <a:pt x="2766060" y="1384995"/>
                </a:cubicBezTo>
                <a:cubicBezTo>
                  <a:pt x="2485191" y="1387784"/>
                  <a:pt x="2426614" y="1341961"/>
                  <a:pt x="2194560" y="1384995"/>
                </a:cubicBezTo>
                <a:cubicBezTo>
                  <a:pt x="1962506" y="1428029"/>
                  <a:pt x="1932387" y="1369515"/>
                  <a:pt x="1714500" y="1384995"/>
                </a:cubicBezTo>
                <a:cubicBezTo>
                  <a:pt x="1496613" y="1400475"/>
                  <a:pt x="1383022" y="1382237"/>
                  <a:pt x="1188720" y="1384995"/>
                </a:cubicBezTo>
                <a:cubicBezTo>
                  <a:pt x="994418" y="1387753"/>
                  <a:pt x="817524" y="1375630"/>
                  <a:pt x="708660" y="1384995"/>
                </a:cubicBezTo>
                <a:cubicBezTo>
                  <a:pt x="599796" y="1394360"/>
                  <a:pt x="322610" y="1330405"/>
                  <a:pt x="0" y="1384995"/>
                </a:cubicBezTo>
                <a:cubicBezTo>
                  <a:pt x="-7041" y="1296897"/>
                  <a:pt x="15825" y="1144385"/>
                  <a:pt x="0" y="964880"/>
                </a:cubicBezTo>
                <a:cubicBezTo>
                  <a:pt x="-15825" y="785376"/>
                  <a:pt x="49486" y="686481"/>
                  <a:pt x="0" y="503215"/>
                </a:cubicBezTo>
                <a:cubicBezTo>
                  <a:pt x="-49486" y="319949"/>
                  <a:pt x="56746" y="192752"/>
                  <a:pt x="0" y="0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6625310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th-TH" dirty="0">
                <a:solidFill>
                  <a:srgbClr val="7030A0"/>
                </a:solidFill>
              </a:rPr>
              <a:t>4. กลุ่ม </a:t>
            </a:r>
            <a:r>
              <a:rPr lang="en-US" dirty="0">
                <a:solidFill>
                  <a:srgbClr val="7030A0"/>
                </a:solidFill>
              </a:rPr>
              <a:t>AI-Powered LMS / LXP (</a:t>
            </a:r>
            <a:r>
              <a:rPr lang="th-TH" dirty="0">
                <a:solidFill>
                  <a:srgbClr val="7030A0"/>
                </a:solidFill>
              </a:rPr>
              <a:t>ระบบบริหารจัดการและการปรับเนื้อหาอัจฉริยะ)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EBA171-E60D-4128-800E-AC623ECE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67450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30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7B36A1-831F-4DFC-A544-C2BB2B2C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42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31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DA235-771A-4E1C-8758-4D3C90CF6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53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32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C07B8-E852-40B6-9BBD-D05AD4F6F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12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2107-3A5B-4D79-AD84-A909CC5F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54" y="2636912"/>
            <a:ext cx="8229600" cy="3312368"/>
          </a:xfrm>
        </p:spPr>
        <p:txBody>
          <a:bodyPr>
            <a:normAutofit fontScale="90000"/>
          </a:bodyPr>
          <a:lstStyle/>
          <a:p>
            <a:pPr algn="l"/>
            <a:r>
              <a:rPr lang="th-TH" sz="3600" dirty="0"/>
              <a:t>ตัวอย่างโดยสังเขป </a:t>
            </a:r>
            <a:br>
              <a:rPr lang="th-TH" sz="3600" dirty="0"/>
            </a:br>
            <a:r>
              <a:rPr lang="th-TH" sz="3600" dirty="0"/>
              <a:t>เขียน </a:t>
            </a:r>
            <a:r>
              <a:rPr lang="en-US" sz="3600" dirty="0"/>
              <a:t>Prompt </a:t>
            </a:r>
            <a:r>
              <a:rPr lang="th-TH" sz="3600" dirty="0"/>
              <a:t>เพื่อสร้างวิดีโอ เกี่ยวกับการสกัดสมุนไพรน้ำมันนวดสรรคุณแก้ปวดคลายกล้ามเนื้อ</a:t>
            </a:r>
            <a:br>
              <a:rPr lang="th-TH" sz="3600" dirty="0"/>
            </a:br>
            <a:r>
              <a:rPr lang="en-US" sz="3600" dirty="0"/>
              <a:t>Prompt :</a:t>
            </a:r>
            <a:br>
              <a:rPr lang="th-TH" sz="3600" dirty="0"/>
            </a:br>
            <a:br>
              <a:rPr lang="th-TH" sz="3600" dirty="0"/>
            </a:br>
            <a:r>
              <a:rPr lang="th-TH" b="1" dirty="0"/>
              <a:t>1. ฉากคัดเลือกวัตถุดิบ (เน้นความสดและธรรมชาติ)</a:t>
            </a:r>
            <a:br>
              <a:rPr lang="th-TH" sz="3600" dirty="0"/>
            </a:br>
            <a:r>
              <a:rPr lang="th-TH" sz="3600" b="1" dirty="0">
                <a:solidFill>
                  <a:srgbClr val="002060"/>
                </a:solidFill>
              </a:rPr>
              <a:t>“ภาพโคลสอ</a:t>
            </a:r>
            <a:r>
              <a:rPr lang="th-TH" sz="3600" b="1" dirty="0" err="1">
                <a:solidFill>
                  <a:srgbClr val="002060"/>
                </a:solidFill>
              </a:rPr>
              <a:t>ัพ</a:t>
            </a:r>
            <a:r>
              <a:rPr lang="th-TH" sz="3600" b="1" dirty="0">
                <a:solidFill>
                  <a:srgbClr val="002060"/>
                </a:solidFill>
              </a:rPr>
              <a:t>สไตล์ภาพยนตร์ ใบสมุนไพรสีเขียวสด ไพล และตะไคร้ กำลังถูกคัดเลือกอย่างพิถีพิถันบนโต๊ะไม้ มีแสงแดดตอนเช้าส่องผ่านอย่างนุ่มนวล เลนส์มาโคร รายละเอียดสูง ระดับ 4</a:t>
            </a:r>
            <a:r>
              <a:rPr lang="en-US" sz="3600" b="1" dirty="0">
                <a:solidFill>
                  <a:srgbClr val="002060"/>
                </a:solidFill>
              </a:rPr>
              <a:t>k </a:t>
            </a:r>
            <a:r>
              <a:rPr lang="th-TH" sz="3600" b="1" dirty="0">
                <a:solidFill>
                  <a:srgbClr val="002060"/>
                </a:solidFill>
              </a:rPr>
              <a:t>ให้ความรู้สึกออร์แกน</a:t>
            </a:r>
            <a:r>
              <a:rPr lang="th-TH" sz="3600" b="1" dirty="0" err="1">
                <a:solidFill>
                  <a:srgbClr val="002060"/>
                </a:solidFill>
              </a:rPr>
              <a:t>ิก</a:t>
            </a:r>
            <a:r>
              <a:rPr lang="th-TH" sz="3600" b="1" dirty="0">
                <a:solidFill>
                  <a:srgbClr val="002060"/>
                </a:solidFill>
              </a:rPr>
              <a:t>” </a:t>
            </a:r>
            <a:br>
              <a:rPr lang="th-TH" sz="3600" dirty="0"/>
            </a:br>
            <a:endParaRPr lang="th-TH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80766-F27A-48F8-80BA-26FA0348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33</a:t>
            </a:fld>
            <a:endParaRPr lang="th-TH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9E16FA-4C01-4051-9B5B-606EC3645822}"/>
              </a:ext>
            </a:extLst>
          </p:cNvPr>
          <p:cNvSpPr txBox="1">
            <a:spLocks/>
          </p:cNvSpPr>
          <p:nvPr/>
        </p:nvSpPr>
        <p:spPr>
          <a:xfrm>
            <a:off x="323528" y="136525"/>
            <a:ext cx="8229600" cy="1143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rgbClr val="FFFF00"/>
                </a:solidFill>
              </a:rPr>
              <a:t>2. กลุ่ม </a:t>
            </a:r>
            <a:r>
              <a:rPr lang="en-US" sz="3200" b="1" dirty="0">
                <a:solidFill>
                  <a:srgbClr val="FFFF00"/>
                </a:solidFill>
              </a:rPr>
              <a:t>AI Video &amp; Avatar Generators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th-TH" sz="3200" b="1" dirty="0">
                <a:solidFill>
                  <a:srgbClr val="FFFF00"/>
                </a:solidFill>
              </a:rPr>
              <a:t>ตัวอย่าง เขียน </a:t>
            </a:r>
            <a:r>
              <a:rPr lang="en-US" sz="3200" b="1" dirty="0">
                <a:solidFill>
                  <a:srgbClr val="FFFF00"/>
                </a:solidFill>
              </a:rPr>
              <a:t>Prompt </a:t>
            </a:r>
            <a:r>
              <a:rPr lang="th-TH" sz="3200" b="1" dirty="0">
                <a:solidFill>
                  <a:srgbClr val="FFFF00"/>
                </a:solidFill>
              </a:rPr>
              <a:t>ใน </a:t>
            </a:r>
            <a:r>
              <a:rPr lang="en-US" sz="3200" b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Kling 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endParaRPr lang="th-TH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55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2107-3A5B-4D79-AD84-A909CC5F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48880"/>
            <a:ext cx="8229600" cy="3312368"/>
          </a:xfrm>
        </p:spPr>
        <p:txBody>
          <a:bodyPr>
            <a:normAutofit fontScale="90000"/>
          </a:bodyPr>
          <a:lstStyle/>
          <a:p>
            <a:pPr algn="l"/>
            <a:r>
              <a:rPr lang="th-TH" sz="3600" dirty="0"/>
              <a:t>ตัวอย่างโดยสังเขป </a:t>
            </a:r>
            <a:br>
              <a:rPr lang="th-TH" sz="3600" dirty="0"/>
            </a:br>
            <a:r>
              <a:rPr lang="th-TH" sz="3600" dirty="0"/>
              <a:t>เขียน </a:t>
            </a:r>
            <a:r>
              <a:rPr lang="en-US" sz="3600" dirty="0"/>
              <a:t>Prompt </a:t>
            </a:r>
            <a:r>
              <a:rPr lang="th-TH" sz="3600" dirty="0"/>
              <a:t>เพื่อสร้างวิดีโอ เกี่ยวกับการสกัดสมุนไพรน้ำมันนวดสรรคุณแก้ปวดคลายกล้ามเนื้อ</a:t>
            </a:r>
            <a:br>
              <a:rPr lang="th-TH" sz="3600" dirty="0"/>
            </a:br>
            <a:r>
              <a:rPr lang="en-US" sz="3600" dirty="0"/>
              <a:t>Prompt :</a:t>
            </a:r>
            <a:br>
              <a:rPr lang="en-US" sz="3600" dirty="0"/>
            </a:br>
            <a:r>
              <a:rPr lang="th-TH" sz="4000" b="1" dirty="0"/>
              <a:t>2. ฉากขั้นตอนการสกัดน้ำมัน (เน้นความสะอาดและวิทยาศาสตร์)</a:t>
            </a:r>
            <a:br>
              <a:rPr lang="en-US" sz="4000" b="1" dirty="0"/>
            </a:br>
            <a:br>
              <a:rPr lang="en-US" sz="3600" dirty="0"/>
            </a:br>
            <a:r>
              <a:rPr lang="th-TH" sz="3600" b="1" dirty="0">
                <a:solidFill>
                  <a:srgbClr val="002060"/>
                </a:solidFill>
              </a:rPr>
              <a:t>“ กระบวนการกลั่นในห้องปฏิบัติการระดับมืออาชีพ น้ำมันใสบริสุทธิ์หยดออกจากหลอดแก้วลงในบ</a:t>
            </a:r>
            <a:r>
              <a:rPr lang="th-TH" sz="3600" b="1" dirty="0" err="1">
                <a:solidFill>
                  <a:srgbClr val="002060"/>
                </a:solidFill>
              </a:rPr>
              <a:t>ีก</a:t>
            </a:r>
            <a:r>
              <a:rPr lang="th-TH" sz="3600" b="1" dirty="0">
                <a:solidFill>
                  <a:srgbClr val="002060"/>
                </a:solidFill>
              </a:rPr>
              <a:t>เกอร์ น้ำมันสมุนไพรสีเหลืองทองเปล่งประกาย มีไอระเหยลอยขึ้นมาเบาๆ ฉากหลังเป็นห้อง</a:t>
            </a:r>
            <a:r>
              <a:rPr lang="th-TH" sz="3600" b="1" dirty="0" err="1">
                <a:solidFill>
                  <a:srgbClr val="002060"/>
                </a:solidFill>
              </a:rPr>
              <a:t>แล็บ</a:t>
            </a:r>
            <a:r>
              <a:rPr lang="th-TH" sz="3600" b="1" dirty="0">
                <a:solidFill>
                  <a:srgbClr val="002060"/>
                </a:solidFill>
              </a:rPr>
              <a:t>ที่สะอาดและทันสมัย ภาพ</a:t>
            </a:r>
            <a:r>
              <a:rPr lang="th-TH" sz="3600" b="1" dirty="0" err="1">
                <a:solidFill>
                  <a:srgbClr val="002060"/>
                </a:solidFill>
              </a:rPr>
              <a:t>สโลว์</a:t>
            </a:r>
            <a:r>
              <a:rPr lang="th-TH" sz="3600" b="1" dirty="0">
                <a:solidFill>
                  <a:srgbClr val="002060"/>
                </a:solidFill>
              </a:rPr>
              <a:t>โมชัน การจัดแสงแบบมืออาชีพ “</a:t>
            </a:r>
            <a:br>
              <a:rPr lang="th-TH" sz="3600" dirty="0"/>
            </a:br>
            <a:endParaRPr lang="th-TH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80766-F27A-48F8-80BA-26FA0348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34</a:t>
            </a:fld>
            <a:endParaRPr lang="th-TH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9E16FA-4C01-4051-9B5B-606EC3645822}"/>
              </a:ext>
            </a:extLst>
          </p:cNvPr>
          <p:cNvSpPr txBox="1">
            <a:spLocks/>
          </p:cNvSpPr>
          <p:nvPr/>
        </p:nvSpPr>
        <p:spPr>
          <a:xfrm>
            <a:off x="323528" y="136525"/>
            <a:ext cx="8229600" cy="1143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rgbClr val="FFFF00"/>
                </a:solidFill>
              </a:rPr>
              <a:t>2. กลุ่ม </a:t>
            </a:r>
            <a:r>
              <a:rPr lang="en-US" sz="3200" b="1" dirty="0">
                <a:solidFill>
                  <a:srgbClr val="FFFF00"/>
                </a:solidFill>
              </a:rPr>
              <a:t>AI Video &amp; Avatar Generators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th-TH" sz="3200" b="1" dirty="0">
                <a:solidFill>
                  <a:srgbClr val="FFFF00"/>
                </a:solidFill>
              </a:rPr>
              <a:t>ตัวอย่าง เขียน </a:t>
            </a:r>
            <a:r>
              <a:rPr lang="en-US" sz="3200" b="1" dirty="0">
                <a:solidFill>
                  <a:srgbClr val="FFFF00"/>
                </a:solidFill>
              </a:rPr>
              <a:t>Prompt </a:t>
            </a:r>
            <a:r>
              <a:rPr lang="th-TH" sz="3200" b="1" dirty="0">
                <a:solidFill>
                  <a:srgbClr val="FFFF00"/>
                </a:solidFill>
              </a:rPr>
              <a:t>ใน </a:t>
            </a:r>
            <a:r>
              <a:rPr lang="en-US" sz="3200" b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Kling 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endParaRPr lang="th-TH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79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2107-3A5B-4D79-AD84-A909CC5F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3168352"/>
          </a:xfrm>
        </p:spPr>
        <p:txBody>
          <a:bodyPr>
            <a:normAutofit fontScale="90000"/>
          </a:bodyPr>
          <a:lstStyle/>
          <a:p>
            <a:pPr algn="l"/>
            <a:r>
              <a:rPr lang="th-TH" sz="3600" dirty="0"/>
              <a:t>ตัวอย่างโดยสังเขป </a:t>
            </a:r>
            <a:br>
              <a:rPr lang="th-TH" sz="3600" dirty="0"/>
            </a:br>
            <a:r>
              <a:rPr lang="th-TH" sz="3600" dirty="0"/>
              <a:t>เขียน </a:t>
            </a:r>
            <a:r>
              <a:rPr lang="en-US" sz="3600" dirty="0"/>
              <a:t>Prompt </a:t>
            </a:r>
            <a:r>
              <a:rPr lang="th-TH" sz="3600" dirty="0"/>
              <a:t>เพื่อสร้างวิดีโอ เกี่ยวกับการสกัดสมุนไพรน้ำมันนวดสรรคุณแก้ปวดคลายกล้ามเนื้อ</a:t>
            </a:r>
            <a:br>
              <a:rPr lang="th-TH" sz="3600" dirty="0"/>
            </a:br>
            <a:r>
              <a:rPr lang="en-US" sz="3600" dirty="0"/>
              <a:t>Prompt :</a:t>
            </a:r>
            <a:br>
              <a:rPr lang="en-US" sz="3600" dirty="0"/>
            </a:br>
            <a:r>
              <a:rPr lang="th-TH" sz="4000" b="1" dirty="0"/>
              <a:t>3. ฉากผลลัพธ์และการใช้งาน (เน้นความผ่อนคลาย คลายปวด)</a:t>
            </a:r>
            <a:br>
              <a:rPr lang="th-TH" sz="3600" dirty="0"/>
            </a:br>
            <a:r>
              <a:rPr lang="en-US" sz="3600" dirty="0"/>
              <a:t>Prompt (</a:t>
            </a:r>
            <a:r>
              <a:rPr lang="th-TH" sz="3600" dirty="0"/>
              <a:t>แปลไทย): </a:t>
            </a:r>
            <a:br>
              <a:rPr lang="th-TH" sz="3600" dirty="0"/>
            </a:br>
            <a:br>
              <a:rPr lang="th-TH" sz="3600" dirty="0"/>
            </a:br>
            <a:r>
              <a:rPr lang="th-TH" sz="3600" b="1" dirty="0">
                <a:solidFill>
                  <a:srgbClr val="002060"/>
                </a:solidFill>
              </a:rPr>
              <a:t>“น้ำมันสมุนไพรสีทองเนื้อเนียนกำลังถูกนวดอย่างเบามือลงบนไหล่และคอของคน บรรยากาศสปาที่เงียบสงบ แสงไฟอบอุ่น แสดงถึงความรู้สึกผ่อนคลายกล้ามเนื้อและบรรเทาอาการปวด สไตล์ภาพยนตร์ ระดับ 4</a:t>
            </a:r>
            <a:r>
              <a:rPr lang="en-US" sz="3600" b="1" dirty="0">
                <a:solidFill>
                  <a:srgbClr val="002060"/>
                </a:solidFill>
              </a:rPr>
              <a:t>k</a:t>
            </a:r>
            <a:r>
              <a:rPr lang="th-TH" sz="3600" b="1" dirty="0">
                <a:solidFill>
                  <a:srgbClr val="002060"/>
                </a:solidFill>
              </a:rPr>
              <a:t> “</a:t>
            </a:r>
            <a:br>
              <a:rPr lang="th-TH" sz="3600" dirty="0"/>
            </a:br>
            <a:endParaRPr lang="th-TH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80766-F27A-48F8-80BA-26FA0348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4119"/>
            <a:ext cx="2133600" cy="365125"/>
          </a:xfrm>
        </p:spPr>
        <p:txBody>
          <a:bodyPr/>
          <a:lstStyle/>
          <a:p>
            <a:fld id="{38733FFD-7BEB-4D90-A986-A94CCA9BFE3F}" type="slidenum">
              <a:rPr lang="th-TH" smtClean="0"/>
              <a:t>35</a:t>
            </a:fld>
            <a:endParaRPr lang="th-TH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9E16FA-4C01-4051-9B5B-606EC3645822}"/>
              </a:ext>
            </a:extLst>
          </p:cNvPr>
          <p:cNvSpPr txBox="1">
            <a:spLocks/>
          </p:cNvSpPr>
          <p:nvPr/>
        </p:nvSpPr>
        <p:spPr>
          <a:xfrm>
            <a:off x="323528" y="136525"/>
            <a:ext cx="8229600" cy="1143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rgbClr val="FFFF00"/>
                </a:solidFill>
              </a:rPr>
              <a:t>2. กลุ่ม </a:t>
            </a:r>
            <a:r>
              <a:rPr lang="en-US" sz="3200" b="1" dirty="0">
                <a:solidFill>
                  <a:srgbClr val="FFFF00"/>
                </a:solidFill>
              </a:rPr>
              <a:t>AI Video &amp; Avatar Generators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th-TH" sz="3200" b="1" dirty="0">
                <a:solidFill>
                  <a:srgbClr val="FFFF00"/>
                </a:solidFill>
              </a:rPr>
              <a:t>ตัวอย่าง เขียน </a:t>
            </a:r>
            <a:r>
              <a:rPr lang="en-US" sz="3200" b="1" dirty="0">
                <a:solidFill>
                  <a:srgbClr val="FFFF00"/>
                </a:solidFill>
              </a:rPr>
              <a:t>Prompt </a:t>
            </a:r>
            <a:r>
              <a:rPr lang="th-TH" sz="3200" b="1" dirty="0">
                <a:solidFill>
                  <a:srgbClr val="FFFF00"/>
                </a:solidFill>
              </a:rPr>
              <a:t>ใน </a:t>
            </a:r>
            <a:r>
              <a:rPr lang="en-US" sz="3200" b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Kling 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endParaRPr lang="th-TH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89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80766-F27A-48F8-80BA-26FA0348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4119"/>
            <a:ext cx="2133600" cy="365125"/>
          </a:xfrm>
        </p:spPr>
        <p:txBody>
          <a:bodyPr/>
          <a:lstStyle/>
          <a:p>
            <a:fld id="{38733FFD-7BEB-4D90-A986-A94CCA9BFE3F}" type="slidenum">
              <a:rPr lang="th-TH" smtClean="0"/>
              <a:t>36</a:t>
            </a:fld>
            <a:endParaRPr lang="th-TH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9E16FA-4C01-4051-9B5B-606EC3645822}"/>
              </a:ext>
            </a:extLst>
          </p:cNvPr>
          <p:cNvSpPr txBox="1">
            <a:spLocks/>
          </p:cNvSpPr>
          <p:nvPr/>
        </p:nvSpPr>
        <p:spPr>
          <a:xfrm>
            <a:off x="323528" y="136525"/>
            <a:ext cx="8229600" cy="1143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rgbClr val="FFFF00"/>
                </a:solidFill>
              </a:rPr>
              <a:t>2. กลุ่ม </a:t>
            </a:r>
            <a:r>
              <a:rPr lang="en-US" sz="3200" b="1" dirty="0">
                <a:solidFill>
                  <a:srgbClr val="FFFF00"/>
                </a:solidFill>
              </a:rPr>
              <a:t>AI Video &amp; Avatar Generators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th-TH" sz="3200" b="1" dirty="0">
                <a:solidFill>
                  <a:srgbClr val="FFFF00"/>
                </a:solidFill>
              </a:rPr>
              <a:t>ตัวอย่าง เขียน </a:t>
            </a:r>
            <a:r>
              <a:rPr lang="en-US" sz="3200" b="1" dirty="0">
                <a:solidFill>
                  <a:srgbClr val="FFFF00"/>
                </a:solidFill>
              </a:rPr>
              <a:t>Prompt </a:t>
            </a:r>
            <a:r>
              <a:rPr lang="th-TH" sz="3200" b="1" dirty="0">
                <a:solidFill>
                  <a:srgbClr val="FFFF00"/>
                </a:solidFill>
              </a:rPr>
              <a:t>ใน </a:t>
            </a:r>
            <a:r>
              <a:rPr lang="en-US" sz="3200" b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Kling 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endParaRPr lang="th-TH" sz="32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90C0C-FC29-479E-AF60-5E1D3C0930FA}"/>
              </a:ext>
            </a:extLst>
          </p:cNvPr>
          <p:cNvSpPr txBox="1"/>
          <p:nvPr/>
        </p:nvSpPr>
        <p:spPr>
          <a:xfrm>
            <a:off x="350404" y="1438578"/>
            <a:ext cx="76328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เทคนิคเพิ่มเติมเพื่อให้ </a:t>
            </a:r>
            <a:r>
              <a:rPr lang="en-US" dirty="0"/>
              <a:t>Kling AI </a:t>
            </a:r>
            <a:r>
              <a:rPr lang="th-TH" dirty="0"/>
              <a:t>สร้างวิดีโอได้เป๊ะขึ้น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5CEF0-31A9-4B1A-A82F-2F24EC169BEF}"/>
              </a:ext>
            </a:extLst>
          </p:cNvPr>
          <p:cNvSpPr txBox="1"/>
          <p:nvPr/>
        </p:nvSpPr>
        <p:spPr>
          <a:xfrm>
            <a:off x="539552" y="2068345"/>
            <a:ext cx="66784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th-TH" sz="3200" b="1" u="none" strike="noStrike" dirty="0">
                <a:effectLst/>
                <a:latin typeface="Arial" panose="020B0604020202020204" pitchFamily="34" charset="0"/>
              </a:rPr>
              <a:t>ใช้ภาษาอังกฤษดีกว่า:</a:t>
            </a:r>
            <a:r>
              <a:rPr lang="th-TH" sz="3200" dirty="0"/>
              <a:t> </a:t>
            </a:r>
            <a:r>
              <a:rPr lang="en-US" dirty="0"/>
              <a:t>Kling AI </a:t>
            </a:r>
            <a:r>
              <a:rPr lang="th-TH" dirty="0"/>
              <a:t>จะเข้าใจโครงสร้างคำและความต้องการของภาพได้แม่นยำกว่าภาษาไทย</a:t>
            </a:r>
          </a:p>
          <a:p>
            <a:pPr marL="514350" indent="-514350">
              <a:buAutoNum type="arabicPeriod"/>
            </a:pPr>
            <a:endParaRPr lang="th-TH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8DE066C-DA61-4F53-B664-2B1ADBA68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73" y="3259501"/>
            <a:ext cx="763284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th-TH" sz="3600" b="1" dirty="0">
                <a:latin typeface="Arial" panose="020B0604020202020204" pitchFamily="34" charset="0"/>
                <a:cs typeface="Angsana New" panose="02020603050405020304" pitchFamily="18" charset="-34"/>
              </a:rPr>
              <a:t>2.</a:t>
            </a:r>
            <a:r>
              <a:rPr kumimoji="0" lang="th-TH" altLang="th-TH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บอกมุมกล้องให้ชัด:</a:t>
            </a:r>
            <a:r>
              <a:rPr kumimoji="0" lang="th-TH" altLang="th-T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ngsana New" panose="02020603050405020304" pitchFamily="18" charset="-34"/>
              </a:rPr>
              <a:t> </a:t>
            </a:r>
            <a:r>
              <a:rPr kumimoji="0" lang="th-TH" altLang="th-TH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ngsana New" panose="02020603050405020304" pitchFamily="18" charset="-34"/>
              </a:rPr>
              <a:t>ใส่</a:t>
            </a:r>
            <a:r>
              <a:rPr kumimoji="0" lang="th-TH" altLang="th-TH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ngsana New" panose="02020603050405020304" pitchFamily="18" charset="-34"/>
              </a:rPr>
              <a:t>คำว่า </a:t>
            </a:r>
            <a:r>
              <a:rPr kumimoji="0" lang="th-TH" altLang="th-TH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Cinematic</a:t>
            </a:r>
            <a:r>
              <a:rPr kumimoji="0" lang="th-TH" altLang="th-TH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th-TH" altLang="th-TH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close</a:t>
            </a:r>
            <a:r>
              <a:rPr kumimoji="0" lang="th-TH" altLang="th-TH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kumimoji="0" lang="th-TH" altLang="th-TH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up</a:t>
            </a:r>
            <a:r>
              <a:rPr kumimoji="0" lang="th-TH" altLang="th-TH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th-TH" altLang="th-TH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shot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th-TH" altLang="th-TH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(ภาพโคลสอ</a:t>
            </a:r>
            <a:r>
              <a:rPr kumimoji="0" lang="th-TH" altLang="th-TH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ัพ</a:t>
            </a:r>
            <a:r>
              <a:rPr kumimoji="0" lang="th-TH" altLang="th-TH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สไตล์หนัง) หรือ </a:t>
            </a:r>
            <a:r>
              <a:rPr kumimoji="0" lang="th-TH" altLang="th-TH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Macro</a:t>
            </a:r>
            <a:r>
              <a:rPr kumimoji="0" lang="th-TH" altLang="th-TH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th-TH" altLang="th-TH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lens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th-TH" altLang="th-TH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(เลนส์มาโครส่องใกล้) เพื่อกำหนดระยะภาพ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C9C7387A-4D9A-4911-AFC8-24EFDBF2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281" y="4759898"/>
            <a:ext cx="7928519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th-TH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3.</a:t>
            </a:r>
            <a:r>
              <a:rPr kumimoji="0" lang="th-TH" altLang="th-TH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ngsana New" panose="02020603050405020304" pitchFamily="18" charset="-34"/>
              </a:rPr>
              <a:t>กำหนดอารมณ์ด้วยแสง: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ngsana New" panose="02020603050405020304" pitchFamily="18" charset="-34"/>
              </a:rPr>
              <a:t> แนะนำให้ใช้คำว่า </a:t>
            </a:r>
            <a:r>
              <a:rPr kumimoji="0" lang="th-TH" altLang="th-TH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Soft</a:t>
            </a:r>
            <a:r>
              <a:rPr kumimoji="0" lang="th-TH" altLang="th-TH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th-TH" altLang="th-TH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morning</a:t>
            </a:r>
            <a:r>
              <a:rPr kumimoji="0" lang="th-TH" altLang="th-TH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th-TH" altLang="th-TH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sunlight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(แสงแดดเช้านุ่มๆ) สำหรับฉากธรรมชาติ หรือ </a:t>
            </a:r>
            <a:r>
              <a:rPr kumimoji="0" lang="th-TH" altLang="th-TH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Warm</a:t>
            </a:r>
            <a:r>
              <a:rPr kumimoji="0" lang="th-TH" altLang="th-TH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th-TH" altLang="th-TH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lighting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(แสงไฟอุ่นๆ) สำหรับฉากนวดผ่อนคลาย </a:t>
            </a:r>
            <a:endParaRPr kumimoji="0" lang="th-TH" altLang="th-TH" sz="7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733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2107-3A5B-4D79-AD84-A909CC5F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49909"/>
            <a:ext cx="8229600" cy="2304256"/>
          </a:xfrm>
        </p:spPr>
        <p:txBody>
          <a:bodyPr>
            <a:normAutofit fontScale="90000"/>
          </a:bodyPr>
          <a:lstStyle/>
          <a:p>
            <a:pPr algn="l"/>
            <a:r>
              <a:rPr lang="th-TH" sz="3600" dirty="0"/>
              <a:t>ตัวอย่างโดยสังเขป </a:t>
            </a:r>
            <a:br>
              <a:rPr lang="th-TH" sz="3600" dirty="0"/>
            </a:br>
            <a:r>
              <a:rPr lang="th-TH" b="1" dirty="0"/>
              <a:t>1. ฉากคัดเลือกวัตถุดิบ (เน้นความสดและธรรมชาติ)</a:t>
            </a:r>
            <a:br>
              <a:rPr lang="th-TH" sz="3600" dirty="0"/>
            </a:br>
            <a:r>
              <a:rPr lang="th-TH" sz="3100" b="1" dirty="0">
                <a:solidFill>
                  <a:srgbClr val="002060"/>
                </a:solidFill>
              </a:rPr>
              <a:t>“ภาพโคลสอ</a:t>
            </a:r>
            <a:r>
              <a:rPr lang="th-TH" sz="3100" b="1" dirty="0" err="1">
                <a:solidFill>
                  <a:srgbClr val="002060"/>
                </a:solidFill>
              </a:rPr>
              <a:t>ัพ</a:t>
            </a:r>
            <a:r>
              <a:rPr lang="th-TH" sz="3100" b="1" dirty="0">
                <a:solidFill>
                  <a:srgbClr val="002060"/>
                </a:solidFill>
              </a:rPr>
              <a:t>สไตล์ภาพยนตร์ ใบสมุนไพรสีเขียวสด ไพล และตะไคร้ กำลังถูกคัดเลือกอย่างพิถีพิถันบนโต๊ะไม้ มีแสงแดดตอนเช้าส่องผ่านอย่างนุ่มนวล เลนส์มาโคร รายละเอียดสูง ระดับ 4</a:t>
            </a:r>
            <a:r>
              <a:rPr lang="en-US" sz="3100" b="1" dirty="0">
                <a:solidFill>
                  <a:srgbClr val="002060"/>
                </a:solidFill>
              </a:rPr>
              <a:t>k </a:t>
            </a:r>
            <a:r>
              <a:rPr lang="th-TH" sz="3100" b="1" dirty="0">
                <a:solidFill>
                  <a:srgbClr val="002060"/>
                </a:solidFill>
              </a:rPr>
              <a:t>ให้ความรู้สึกออร์แกน</a:t>
            </a:r>
            <a:r>
              <a:rPr lang="th-TH" sz="3100" b="1" dirty="0" err="1">
                <a:solidFill>
                  <a:srgbClr val="002060"/>
                </a:solidFill>
              </a:rPr>
              <a:t>ิก</a:t>
            </a:r>
            <a:r>
              <a:rPr lang="th-TH" sz="3100" b="1" dirty="0">
                <a:solidFill>
                  <a:srgbClr val="002060"/>
                </a:solidFill>
              </a:rPr>
              <a:t>” </a:t>
            </a:r>
            <a:br>
              <a:rPr lang="th-TH" sz="3600" dirty="0"/>
            </a:br>
            <a:endParaRPr lang="th-TH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80766-F27A-48F8-80BA-26FA0348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37</a:t>
            </a:fld>
            <a:endParaRPr lang="th-TH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9E16FA-4C01-4051-9B5B-606EC3645822}"/>
              </a:ext>
            </a:extLst>
          </p:cNvPr>
          <p:cNvSpPr txBox="1">
            <a:spLocks/>
          </p:cNvSpPr>
          <p:nvPr/>
        </p:nvSpPr>
        <p:spPr>
          <a:xfrm>
            <a:off x="323528" y="136525"/>
            <a:ext cx="8229600" cy="1143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rgbClr val="FFFF00"/>
                </a:solidFill>
              </a:rPr>
              <a:t>2. กลุ่ม </a:t>
            </a:r>
            <a:r>
              <a:rPr lang="en-US" sz="3200" b="1" dirty="0">
                <a:solidFill>
                  <a:srgbClr val="FFFF00"/>
                </a:solidFill>
              </a:rPr>
              <a:t>AI Video &amp; Avatar Generators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th-TH" sz="3200" b="1" dirty="0">
                <a:solidFill>
                  <a:srgbClr val="FFFF00"/>
                </a:solidFill>
              </a:rPr>
              <a:t>ตัวอย่าง เขียน </a:t>
            </a:r>
            <a:r>
              <a:rPr lang="en-US" sz="3200" b="1" dirty="0">
                <a:solidFill>
                  <a:srgbClr val="FFFF00"/>
                </a:solidFill>
              </a:rPr>
              <a:t>Prompt </a:t>
            </a:r>
            <a:r>
              <a:rPr lang="th-TH" sz="3200" b="1" dirty="0">
                <a:solidFill>
                  <a:srgbClr val="FFFF00"/>
                </a:solidFill>
              </a:rPr>
              <a:t>ใน </a:t>
            </a:r>
            <a:r>
              <a:rPr lang="en-US" sz="3200" b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Kling 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endParaRPr lang="th-TH" sz="32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DE60B9-1DD7-4C53-B11D-D1F61CCA5CAE}"/>
              </a:ext>
            </a:extLst>
          </p:cNvPr>
          <p:cNvSpPr txBox="1"/>
          <p:nvPr/>
        </p:nvSpPr>
        <p:spPr>
          <a:xfrm>
            <a:off x="390364" y="4200156"/>
            <a:ext cx="80959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“Cinematic close-up shot, fresh green herbal leaves, </a:t>
            </a:r>
            <a:r>
              <a:rPr lang="en-US" dirty="0" err="1"/>
              <a:t>plai</a:t>
            </a:r>
            <a:r>
              <a:rPr lang="en-US" dirty="0"/>
              <a:t>, and lemongrass being carefully selected on a wooden table. Soft morning sunlight filtering through, macro lens, high detail, 4k resolution, organic feel.”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33287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2107-3A5B-4D79-AD84-A909CC5F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54" y="1718197"/>
            <a:ext cx="8229600" cy="2304256"/>
          </a:xfrm>
        </p:spPr>
        <p:txBody>
          <a:bodyPr>
            <a:normAutofit fontScale="90000"/>
          </a:bodyPr>
          <a:lstStyle/>
          <a:p>
            <a:pPr algn="l"/>
            <a:r>
              <a:rPr lang="th-TH" sz="3600" dirty="0"/>
              <a:t>ตัวอย่างโดยสังเขป</a:t>
            </a:r>
            <a:br>
              <a:rPr lang="th-TH" sz="3600" dirty="0"/>
            </a:br>
            <a:r>
              <a:rPr lang="th-TH" sz="4000" b="1" dirty="0"/>
              <a:t>2. ฉากขั้นตอนการสกัดน้ำมัน (เน้นความสะอาดและวิทยาศาสตร์)</a:t>
            </a:r>
            <a:br>
              <a:rPr lang="en-US" sz="3600" dirty="0"/>
            </a:br>
            <a:r>
              <a:rPr lang="th-TH" sz="2700" b="1" dirty="0">
                <a:solidFill>
                  <a:srgbClr val="002060"/>
                </a:solidFill>
              </a:rPr>
              <a:t>“ กระบวนการกลั่นในห้องปฏิบัติการระดับมืออาชีพ น้ำมันใสบริสุทธิ์หยดออกจากหลอดแก้วลงในบ</a:t>
            </a:r>
            <a:r>
              <a:rPr lang="th-TH" sz="2700" b="1" dirty="0" err="1">
                <a:solidFill>
                  <a:srgbClr val="002060"/>
                </a:solidFill>
              </a:rPr>
              <a:t>ีก</a:t>
            </a:r>
            <a:r>
              <a:rPr lang="th-TH" sz="2700" b="1" dirty="0">
                <a:solidFill>
                  <a:srgbClr val="002060"/>
                </a:solidFill>
              </a:rPr>
              <a:t>เกอร์ น้ำมันสมุนไพรสีเหลืองทองเปล่งประกาย มีไอระเหยลอยขึ้นมาเบาๆ ฉากหลังเป็นห้อง</a:t>
            </a:r>
            <a:r>
              <a:rPr lang="th-TH" sz="2700" b="1" dirty="0" err="1">
                <a:solidFill>
                  <a:srgbClr val="002060"/>
                </a:solidFill>
              </a:rPr>
              <a:t>แล็บ</a:t>
            </a:r>
            <a:r>
              <a:rPr lang="th-TH" sz="2700" b="1" dirty="0">
                <a:solidFill>
                  <a:srgbClr val="002060"/>
                </a:solidFill>
              </a:rPr>
              <a:t>ที่สะอาดและทันสมัย ภาพ</a:t>
            </a:r>
            <a:r>
              <a:rPr lang="th-TH" sz="2700" b="1" dirty="0" err="1">
                <a:solidFill>
                  <a:srgbClr val="002060"/>
                </a:solidFill>
              </a:rPr>
              <a:t>สโลว์</a:t>
            </a:r>
            <a:r>
              <a:rPr lang="th-TH" sz="2700" b="1" dirty="0">
                <a:solidFill>
                  <a:srgbClr val="002060"/>
                </a:solidFill>
              </a:rPr>
              <a:t>โมชัน การจัดแสงแบบมืออาชีพ “</a:t>
            </a:r>
            <a:r>
              <a:rPr lang="th-TH" sz="2700" dirty="0"/>
              <a:t> </a:t>
            </a:r>
            <a:br>
              <a:rPr lang="th-TH" sz="3600" dirty="0"/>
            </a:br>
            <a:br>
              <a:rPr lang="th-TH" sz="3600" dirty="0"/>
            </a:br>
            <a:endParaRPr lang="th-TH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80766-F27A-48F8-80BA-26FA0348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38</a:t>
            </a:fld>
            <a:endParaRPr lang="th-TH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9E16FA-4C01-4051-9B5B-606EC3645822}"/>
              </a:ext>
            </a:extLst>
          </p:cNvPr>
          <p:cNvSpPr txBox="1">
            <a:spLocks/>
          </p:cNvSpPr>
          <p:nvPr/>
        </p:nvSpPr>
        <p:spPr>
          <a:xfrm>
            <a:off x="323528" y="136525"/>
            <a:ext cx="8229600" cy="1143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rgbClr val="FFFF00"/>
                </a:solidFill>
              </a:rPr>
              <a:t>2. กลุ่ม </a:t>
            </a:r>
            <a:r>
              <a:rPr lang="en-US" sz="3200" b="1" dirty="0">
                <a:solidFill>
                  <a:srgbClr val="FFFF00"/>
                </a:solidFill>
              </a:rPr>
              <a:t>AI Video &amp; Avatar Generators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th-TH" sz="3200" b="1" dirty="0">
                <a:solidFill>
                  <a:srgbClr val="FFFF00"/>
                </a:solidFill>
              </a:rPr>
              <a:t>ตัวอย่าง เขียน </a:t>
            </a:r>
            <a:r>
              <a:rPr lang="en-US" sz="3200" b="1" dirty="0">
                <a:solidFill>
                  <a:srgbClr val="FFFF00"/>
                </a:solidFill>
              </a:rPr>
              <a:t>Prompt </a:t>
            </a:r>
            <a:r>
              <a:rPr lang="th-TH" sz="3200" b="1" dirty="0">
                <a:solidFill>
                  <a:srgbClr val="FFFF00"/>
                </a:solidFill>
              </a:rPr>
              <a:t>ใน </a:t>
            </a:r>
            <a:r>
              <a:rPr lang="en-US" sz="3200" b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Kling 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endParaRPr lang="th-TH" sz="32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70634-0750-4F88-8A27-58D2D5A27117}"/>
              </a:ext>
            </a:extLst>
          </p:cNvPr>
          <p:cNvSpPr txBox="1"/>
          <p:nvPr/>
        </p:nvSpPr>
        <p:spPr>
          <a:xfrm>
            <a:off x="567546" y="3861048"/>
            <a:ext cx="77255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“Professional laboratory distillation process, clear oil dripping from a glass tube into a beaker. Golden herbal oil glowing, steam rising softly, modern clean laboratory background, slow motion, professional lighting”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80159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2107-3A5B-4D79-AD84-A909CC5F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475919"/>
            <a:ext cx="8229600" cy="2304256"/>
          </a:xfrm>
        </p:spPr>
        <p:txBody>
          <a:bodyPr>
            <a:normAutofit/>
          </a:bodyPr>
          <a:lstStyle/>
          <a:p>
            <a:pPr algn="l"/>
            <a:r>
              <a:rPr lang="th-TH" sz="3600" dirty="0"/>
              <a:t>ตัวอย่างโดยสังเขป</a:t>
            </a:r>
            <a:br>
              <a:rPr lang="th-TH" sz="3600" dirty="0"/>
            </a:br>
            <a:br>
              <a:rPr lang="th-TH" sz="3600" dirty="0"/>
            </a:br>
            <a:br>
              <a:rPr lang="th-TH" sz="3600" dirty="0"/>
            </a:br>
            <a:endParaRPr lang="th-TH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80766-F27A-48F8-80BA-26FA0348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39</a:t>
            </a:fld>
            <a:endParaRPr lang="th-TH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9E16FA-4C01-4051-9B5B-606EC3645822}"/>
              </a:ext>
            </a:extLst>
          </p:cNvPr>
          <p:cNvSpPr txBox="1">
            <a:spLocks/>
          </p:cNvSpPr>
          <p:nvPr/>
        </p:nvSpPr>
        <p:spPr>
          <a:xfrm>
            <a:off x="323528" y="136525"/>
            <a:ext cx="8229600" cy="11430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solidFill>
                  <a:srgbClr val="FFFF00"/>
                </a:solidFill>
              </a:rPr>
              <a:t>2. กลุ่ม </a:t>
            </a:r>
            <a:r>
              <a:rPr lang="en-US" sz="3200" b="1" dirty="0">
                <a:solidFill>
                  <a:srgbClr val="FFFF00"/>
                </a:solidFill>
              </a:rPr>
              <a:t>AI Video &amp; Avatar Generators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th-TH" sz="3200" b="1" dirty="0">
                <a:solidFill>
                  <a:srgbClr val="FFFF00"/>
                </a:solidFill>
              </a:rPr>
              <a:t>ตัวอย่าง เขียน </a:t>
            </a:r>
            <a:r>
              <a:rPr lang="en-US" sz="3200" b="1" dirty="0">
                <a:solidFill>
                  <a:srgbClr val="FFFF00"/>
                </a:solidFill>
              </a:rPr>
              <a:t>Prompt </a:t>
            </a:r>
            <a:r>
              <a:rPr lang="th-TH" sz="3200" b="1" dirty="0">
                <a:solidFill>
                  <a:srgbClr val="FFFF00"/>
                </a:solidFill>
              </a:rPr>
              <a:t>ใน </a:t>
            </a:r>
            <a:r>
              <a:rPr lang="en-US" sz="3200" b="1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Kling 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endParaRPr lang="th-TH" sz="32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197C0-63AB-4473-87D8-1F55CF8AAA74}"/>
              </a:ext>
            </a:extLst>
          </p:cNvPr>
          <p:cNvSpPr txBox="1"/>
          <p:nvPr/>
        </p:nvSpPr>
        <p:spPr>
          <a:xfrm>
            <a:off x="323528" y="2060848"/>
            <a:ext cx="86409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/>
              <a:t>3. ฉากผลลัพธ์และการใช้งาน (เน้นความผ่อนคลาย คลายปวด)</a:t>
            </a:r>
            <a:br>
              <a:rPr lang="th-TH" sz="2800" dirty="0"/>
            </a:br>
            <a:r>
              <a:rPr lang="en-US" sz="2800" dirty="0"/>
              <a:t>Prompt (</a:t>
            </a:r>
            <a:r>
              <a:rPr lang="th-TH" sz="2800" dirty="0"/>
              <a:t>แปลไทย): </a:t>
            </a:r>
            <a:br>
              <a:rPr lang="th-TH" sz="2800" dirty="0"/>
            </a:br>
            <a:r>
              <a:rPr lang="th-TH" sz="2400" b="1" dirty="0">
                <a:solidFill>
                  <a:srgbClr val="002060"/>
                </a:solidFill>
              </a:rPr>
              <a:t>“น้ำมันสมุนไพรสีทองเนื้อเนียนกำลังถูกนวดอย่างเบามือลงบนไหล่และคอของคน บรรยากาศสปาที่เงียบสงบ แสงไฟอบอุ่น แสดงถึงความรู้สึกผ่อนคลายกล้ามเนื้อและบรรเทาอาการปวด สไตล์ภาพยนตร์ ระดับ 4</a:t>
            </a:r>
            <a:r>
              <a:rPr lang="en-US" sz="2400" b="1" dirty="0">
                <a:solidFill>
                  <a:srgbClr val="002060"/>
                </a:solidFill>
              </a:rPr>
              <a:t>k</a:t>
            </a:r>
            <a:r>
              <a:rPr lang="th-TH" sz="2400" b="1" dirty="0">
                <a:solidFill>
                  <a:srgbClr val="002060"/>
                </a:solidFill>
              </a:rPr>
              <a:t> “</a:t>
            </a:r>
            <a:br>
              <a:rPr lang="th-TH" sz="2800" dirty="0"/>
            </a:br>
            <a:endParaRPr lang="th-T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8C1116-FC70-4631-9A2F-FA80386E4394}"/>
              </a:ext>
            </a:extLst>
          </p:cNvPr>
          <p:cNvSpPr txBox="1"/>
          <p:nvPr/>
        </p:nvSpPr>
        <p:spPr>
          <a:xfrm>
            <a:off x="611560" y="4383157"/>
            <a:ext cx="83529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 Smooth golden herbal oil being gently massaged onto a person's shoulder and neck. Calming spa atmosphere, warm lighting, showing a sense of muscle relaxation and pain relief, cinematic, 4k.”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64969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9055-7FCA-42FA-8556-DB119EF17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dirty="0"/>
              <a:t>เครื่องมือที่ใช้ในการพัฒนา </a:t>
            </a:r>
            <a:r>
              <a:rPr lang="en-US" sz="3100" dirty="0"/>
              <a:t>AI-Powered CAI</a:t>
            </a:r>
            <a:br>
              <a:rPr lang="en-US" sz="3100" dirty="0"/>
            </a:br>
            <a:r>
              <a:rPr lang="en-US" sz="3100" dirty="0"/>
              <a:t> (</a:t>
            </a:r>
            <a:r>
              <a:rPr lang="th-TH" sz="3100" dirty="0"/>
              <a:t>หรือ </a:t>
            </a:r>
            <a:r>
              <a:rPr lang="en-US" sz="3100" dirty="0"/>
              <a:t>Intelligent CAI / ICAI) </a:t>
            </a:r>
            <a:r>
              <a:rPr lang="th-TH" dirty="0"/>
              <a:t>ในปี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00CD8-1985-41A5-B3F6-82422AF3F37F}"/>
              </a:ext>
            </a:extLst>
          </p:cNvPr>
          <p:cNvSpPr txBox="1"/>
          <p:nvPr/>
        </p:nvSpPr>
        <p:spPr>
          <a:xfrm>
            <a:off x="418418" y="1255696"/>
            <a:ext cx="83632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1. </a:t>
            </a:r>
            <a:r>
              <a:rPr lang="th-TH" sz="36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กลุ่ม </a:t>
            </a:r>
            <a:r>
              <a:rPr lang="en-US" sz="36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AI-Native Authoring Tools (</a:t>
            </a:r>
            <a:r>
              <a:rPr lang="th-TH" sz="36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เครื่องมือสร้างบทเรียนสำเร็จรูปด้วย </a:t>
            </a:r>
            <a:r>
              <a:rPr lang="en-US" sz="36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AI) </a:t>
            </a:r>
            <a:r>
              <a:rPr lang="en-US" sz="36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(</a:t>
            </a:r>
            <a:r>
              <a:rPr lang="th-TH" sz="36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ศึกษาเมื่อสัปดาห์ที่แล้ว)</a:t>
            </a:r>
            <a:endParaRPr lang="en-US" sz="3600" b="1" dirty="0">
              <a:solidFill>
                <a:srgbClr val="FF0000"/>
              </a:solidFill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- เป็นแพลตฟอร์มยุคใหม่ปี 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2026 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ที่ใช้ 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Generative AI 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ในการแปลงเอกสาร คู่มือ หรือไอเดียให้กลายเป็นบทเรียนคอมพิวเตอร์ช่วยสอน (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Courseware) 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ที่พร้อมใช้งานทันที</a:t>
            </a:r>
            <a:endParaRPr lang="en-US" sz="2800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791BE-40DC-40A3-A52F-9C7CE08358DA}"/>
              </a:ext>
            </a:extLst>
          </p:cNvPr>
          <p:cNvSpPr txBox="1"/>
          <p:nvPr/>
        </p:nvSpPr>
        <p:spPr>
          <a:xfrm>
            <a:off x="390364" y="5085184"/>
            <a:ext cx="80232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Leadde</a:t>
            </a:r>
            <a:r>
              <a:rPr lang="en-US" sz="28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: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แพลตฟอร์มยอดนิยมในปี 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2026 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สำหรับการเปลี่ยนเอกสาร (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PDF/Word) 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ให้กลายเป็นสื่อวิดีโออินเทอร์แอคทีฟ มีจุดเด่นด้านการสร้าง 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AI Avatars 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ที่สามารถพูดโต้ตอบและทำหน้าที่เป็นผู้สอนในบทเรียนได้ทันที</a:t>
            </a:r>
            <a:endParaRPr lang="en-US" sz="2800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pic>
        <p:nvPicPr>
          <p:cNvPr id="17410" name="Picture 2" descr="AI-Native Architecture: Definition, Core Concepts, and Comparison with  Cloud Native">
            <a:extLst>
              <a:ext uri="{FF2B5EF4-FFF2-40B4-BE49-F238E27FC236}">
                <a16:creationId xmlns:a16="http://schemas.microsoft.com/office/drawing/2014/main" id="{58602699-3A94-433C-B395-ACA8D41E5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66" y="331779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ow AI-Native Tools Are Reshaping Work - YouTube">
            <a:extLst>
              <a:ext uri="{FF2B5EF4-FFF2-40B4-BE49-F238E27FC236}">
                <a16:creationId xmlns:a16="http://schemas.microsoft.com/office/drawing/2014/main" id="{69615C62-3BBA-4738-B9AE-E5F80C571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684" y="3284983"/>
            <a:ext cx="2847975" cy="16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ow an AI React Native Generator Can Build Your App's UI for You |  RapidNative">
            <a:extLst>
              <a:ext uri="{FF2B5EF4-FFF2-40B4-BE49-F238E27FC236}">
                <a16:creationId xmlns:a16="http://schemas.microsoft.com/office/drawing/2014/main" id="{727B6E4F-E662-4281-A3E2-FE221672C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59" y="3284983"/>
            <a:ext cx="271717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4DB198-6480-48F9-A333-0F7F2DE93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78829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00EF-537E-4D39-BC87-557C622DFC9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th-TH" dirty="0"/>
              <a:t>การเขียน </a:t>
            </a:r>
            <a:r>
              <a:rPr lang="en-US" dirty="0"/>
              <a:t>Prompt </a:t>
            </a:r>
            <a:r>
              <a:rPr lang="th-TH" dirty="0"/>
              <a:t>ให้ </a:t>
            </a:r>
            <a:r>
              <a:rPr lang="en-US" dirty="0"/>
              <a:t>AI </a:t>
            </a:r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7D2E1-E92F-4348-B7C5-66320C28B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40</a:t>
            </a:fld>
            <a:endParaRPr lang="th-T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191B3-EA36-44C6-9F17-0D2D253436CC}"/>
              </a:ext>
            </a:extLst>
          </p:cNvPr>
          <p:cNvSpPr txBox="1"/>
          <p:nvPr/>
        </p:nvSpPr>
        <p:spPr>
          <a:xfrm>
            <a:off x="539552" y="1772816"/>
            <a:ext cx="82296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การเขียน </a:t>
            </a:r>
            <a:r>
              <a:rPr lang="en-US" dirty="0"/>
              <a:t>Prompt </a:t>
            </a:r>
            <a:r>
              <a:rPr lang="th-TH" dirty="0"/>
              <a:t>เพื่อให้ </a:t>
            </a:r>
            <a:r>
              <a:rPr lang="en-US" dirty="0"/>
              <a:t>AI (</a:t>
            </a:r>
            <a:r>
              <a:rPr lang="th-TH" dirty="0"/>
              <a:t>ไม่ว่าจะเป็น </a:t>
            </a:r>
            <a:r>
              <a:rPr lang="en-US" dirty="0" err="1"/>
              <a:t>Leadde</a:t>
            </a:r>
            <a:r>
              <a:rPr lang="en-US" dirty="0"/>
              <a:t>, </a:t>
            </a:r>
            <a:r>
              <a:rPr lang="en-US" dirty="0" err="1"/>
              <a:t>Colossyan</a:t>
            </a:r>
            <a:r>
              <a:rPr lang="en-US" dirty="0"/>
              <a:t>, </a:t>
            </a:r>
            <a:r>
              <a:rPr lang="th-TH" dirty="0"/>
              <a:t>หรือ </a:t>
            </a:r>
            <a:r>
              <a:rPr lang="en-US" dirty="0" err="1"/>
              <a:t>Synthesia</a:t>
            </a:r>
            <a:r>
              <a:rPr lang="en-US" dirty="0"/>
              <a:t>) </a:t>
            </a:r>
            <a:r>
              <a:rPr lang="th-TH" dirty="0"/>
              <a:t>ช่วยสร้างสคริปต์และฉากวิดีโอสอน (</a:t>
            </a:r>
            <a:r>
              <a:rPr lang="en-US" dirty="0"/>
              <a:t>Tutorial / CAI) </a:t>
            </a:r>
            <a:r>
              <a:rPr lang="th-TH" dirty="0"/>
              <a:t>ให้แม่นยำและน่าสนใจ ไม่ใช่แค่การพิมพ์บอกว่า </a:t>
            </a:r>
            <a:r>
              <a:rPr lang="th-TH" i="1" dirty="0"/>
              <a:t>"ช่วยเขียนบทวิดีโอเรื่องนี้ให้หน่อย"</a:t>
            </a:r>
            <a:endParaRPr lang="th-TH" dirty="0"/>
          </a:p>
          <a:p>
            <a:endParaRPr lang="th-TH" dirty="0"/>
          </a:p>
          <a:p>
            <a:r>
              <a:rPr lang="th-TH" dirty="0"/>
              <a:t>แต่หัวใจสำคัญคือการใช้เทคนิค </a:t>
            </a:r>
            <a:r>
              <a:rPr lang="th-TH" b="1" dirty="0"/>
              <a:t>"</a:t>
            </a:r>
            <a:r>
              <a:rPr lang="en-US" b="1" dirty="0"/>
              <a:t>Structure-Based Prompting"</a:t>
            </a:r>
            <a:r>
              <a:rPr lang="en-US" dirty="0"/>
              <a:t> </a:t>
            </a:r>
            <a:r>
              <a:rPr lang="th-TH" dirty="0"/>
              <a:t>หรือการป้อนคำสั่งแบบกำหนดโครงสร้างและบทบาทให้ </a:t>
            </a:r>
            <a:r>
              <a:rPr lang="en-US" dirty="0"/>
              <a:t>AI </a:t>
            </a:r>
            <a:r>
              <a:rPr lang="th-TH" dirty="0"/>
              <a:t>คิดตามกระบวนการออกแบบการสอน (</a:t>
            </a:r>
            <a:r>
              <a:rPr lang="en-US" dirty="0"/>
              <a:t>Instructional Design)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62960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41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762AE1-F2CB-4CAB-8FC7-48BA879FBF66}"/>
              </a:ext>
            </a:extLst>
          </p:cNvPr>
          <p:cNvSpPr txBox="1"/>
          <p:nvPr/>
        </p:nvSpPr>
        <p:spPr>
          <a:xfrm>
            <a:off x="467544" y="332656"/>
            <a:ext cx="68407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สูตรสำเร็จในการเขียน </a:t>
            </a:r>
            <a:r>
              <a:rPr lang="en-US" dirty="0"/>
              <a:t>Prompt </a:t>
            </a:r>
            <a:r>
              <a:rPr lang="th-TH" dirty="0"/>
              <a:t>เจาะลึก เพื่อให้ได้ฉากวิดีโอที่มีคุณภาพสูงและประหยัดเครดิตในการเรนเดอร์มากที่สุด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D1112-7608-422F-B099-7BD5A5099B88}"/>
              </a:ext>
            </a:extLst>
          </p:cNvPr>
          <p:cNvSpPr txBox="1"/>
          <p:nvPr/>
        </p:nvSpPr>
        <p:spPr>
          <a:xfrm>
            <a:off x="437997" y="1628800"/>
            <a:ext cx="823217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th-TH" b="1" dirty="0"/>
              <a:t>สูตรโครงสร้าง </a:t>
            </a:r>
            <a:r>
              <a:rPr lang="en-US" b="1" dirty="0"/>
              <a:t>Prompt </a:t>
            </a:r>
            <a:r>
              <a:rPr lang="th-TH" b="1" dirty="0"/>
              <a:t>คุม </a:t>
            </a:r>
            <a:r>
              <a:rPr lang="en-US" b="1" dirty="0"/>
              <a:t>AI </a:t>
            </a:r>
            <a:r>
              <a:rPr lang="th-TH" b="1" dirty="0"/>
              <a:t>วิดีโอ </a:t>
            </a:r>
            <a:r>
              <a:rPr lang="th-TH" sz="2000" b="1" dirty="0"/>
              <a:t>(</a:t>
            </a:r>
            <a:r>
              <a:rPr lang="en-US" sz="2000" b="1" dirty="0"/>
              <a:t>The 5-Element Formula)</a:t>
            </a:r>
          </a:p>
          <a:p>
            <a:r>
              <a:rPr lang="th-TH" b="1" dirty="0"/>
              <a:t>เวลาเขียน </a:t>
            </a:r>
            <a:r>
              <a:rPr lang="en-US" b="1" dirty="0"/>
              <a:t>Prompt </a:t>
            </a:r>
            <a:r>
              <a:rPr lang="th-TH" b="1" dirty="0"/>
              <a:t>ลงไปในกล่อง </a:t>
            </a:r>
            <a:r>
              <a:rPr lang="en-US" b="1" dirty="0"/>
              <a:t>AI Assistant </a:t>
            </a:r>
            <a:r>
              <a:rPr lang="th-TH" b="1" dirty="0"/>
              <a:t>ให้พยายามใส่ให้ครบ 5 องค์ประกอบนี้เสมอ</a:t>
            </a:r>
          </a:p>
          <a:p>
            <a:endParaRPr lang="th-TH" dirty="0"/>
          </a:p>
          <a:p>
            <a:r>
              <a:rPr lang="th-TH" dirty="0"/>
              <a:t>  1.1 </a:t>
            </a:r>
            <a:r>
              <a:rPr lang="en-US" b="1" dirty="0"/>
              <a:t>Role (</a:t>
            </a:r>
            <a:r>
              <a:rPr lang="th-TH" b="1" dirty="0"/>
              <a:t>บทบาท)</a:t>
            </a:r>
            <a:endParaRPr lang="th-TH" dirty="0"/>
          </a:p>
          <a:p>
            <a:r>
              <a:rPr lang="th-TH" dirty="0"/>
              <a:t>  1.2  </a:t>
            </a:r>
            <a:r>
              <a:rPr lang="en-US" b="1" dirty="0"/>
              <a:t>Topic &amp; Goal (</a:t>
            </a:r>
            <a:r>
              <a:rPr lang="th-TH" b="1" dirty="0"/>
              <a:t>หัวข้อและเป้าหมาย)</a:t>
            </a:r>
          </a:p>
          <a:p>
            <a:r>
              <a:rPr lang="th-TH" dirty="0"/>
              <a:t>  1.3 </a:t>
            </a:r>
            <a:r>
              <a:rPr lang="en-US" b="1" dirty="0"/>
              <a:t>Target Audience (</a:t>
            </a:r>
            <a:r>
              <a:rPr lang="th-TH" b="1" dirty="0"/>
              <a:t>กลุ่มเป้าหมาย):</a:t>
            </a:r>
            <a:endParaRPr lang="th-TH" dirty="0"/>
          </a:p>
          <a:p>
            <a:r>
              <a:rPr lang="th-TH" dirty="0"/>
              <a:t>  1.4 </a:t>
            </a:r>
            <a:r>
              <a:rPr lang="en-US" b="1" dirty="0"/>
              <a:t>Tone &amp; Style (</a:t>
            </a:r>
            <a:r>
              <a:rPr lang="th-TH" b="1" dirty="0"/>
              <a:t>โทนเสียงและภาพ)</a:t>
            </a:r>
            <a:endParaRPr lang="th-TH" dirty="0"/>
          </a:p>
          <a:p>
            <a:r>
              <a:rPr lang="th-TH" dirty="0"/>
              <a:t>  1.5 </a:t>
            </a:r>
            <a:r>
              <a:rPr lang="en-US" b="1" dirty="0"/>
              <a:t>Output Format (</a:t>
            </a:r>
            <a:r>
              <a:rPr lang="th-TH" b="1" dirty="0"/>
              <a:t>รูปแบบผลลัพธ์)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81559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42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762AE1-F2CB-4CAB-8FC7-48BA879FBF66}"/>
              </a:ext>
            </a:extLst>
          </p:cNvPr>
          <p:cNvSpPr txBox="1"/>
          <p:nvPr/>
        </p:nvSpPr>
        <p:spPr>
          <a:xfrm>
            <a:off x="467544" y="332656"/>
            <a:ext cx="68407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สูตรสำเร็จในการเขียน </a:t>
            </a:r>
            <a:r>
              <a:rPr lang="en-US" dirty="0"/>
              <a:t>Prompt </a:t>
            </a:r>
            <a:r>
              <a:rPr lang="th-TH" dirty="0"/>
              <a:t>เจาะลึก เพื่อให้ได้ฉากวิดีโอที่มีคุณภาพสูงและประหยัดเครดิตในการเรนเดอร์มากที่สุด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D1112-7608-422F-B099-7BD5A5099B88}"/>
              </a:ext>
            </a:extLst>
          </p:cNvPr>
          <p:cNvSpPr txBox="1"/>
          <p:nvPr/>
        </p:nvSpPr>
        <p:spPr>
          <a:xfrm>
            <a:off x="454630" y="1262365"/>
            <a:ext cx="82089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1.1 </a:t>
            </a:r>
            <a:r>
              <a:rPr lang="en-US" b="1" dirty="0"/>
              <a:t>Role (</a:t>
            </a:r>
            <a:r>
              <a:rPr lang="th-TH" b="1" dirty="0"/>
              <a:t>บทบาท):</a:t>
            </a:r>
            <a:r>
              <a:rPr lang="th-TH" dirty="0"/>
              <a:t> สั่งให้ </a:t>
            </a:r>
            <a:r>
              <a:rPr lang="en-US" dirty="0"/>
              <a:t>AI </a:t>
            </a:r>
            <a:r>
              <a:rPr lang="th-TH" dirty="0"/>
              <a:t>เป็นใคร (เช่น ผู้เชี่ยวชาญด้านผิวหนัง, อาจารย์สอนการตลาด)</a:t>
            </a:r>
          </a:p>
          <a:p>
            <a:endParaRPr lang="th-TH" dirty="0"/>
          </a:p>
          <a:p>
            <a:endParaRPr lang="en-US" dirty="0"/>
          </a:p>
          <a:p>
            <a:endParaRPr lang="en-US" dirty="0"/>
          </a:p>
          <a:p>
            <a:endParaRPr lang="th-TH" dirty="0"/>
          </a:p>
          <a:p>
            <a:r>
              <a:rPr lang="th-TH" dirty="0"/>
              <a:t> 1.2  </a:t>
            </a:r>
            <a:r>
              <a:rPr lang="en-US" b="1" dirty="0"/>
              <a:t>Topic &amp; Goal (</a:t>
            </a:r>
            <a:r>
              <a:rPr lang="th-TH" b="1" dirty="0"/>
              <a:t>หัวข้อและเป้าหมาย):</a:t>
            </a:r>
            <a:r>
              <a:rPr lang="th-TH" dirty="0"/>
              <a:t> </a:t>
            </a:r>
            <a:r>
              <a:rPr lang="th-TH" b="1" dirty="0"/>
              <a:t>บอกชัดเจนว่าเรียนจบแล้วคนดูจะได้อะไร</a:t>
            </a:r>
          </a:p>
          <a:p>
            <a:endParaRPr lang="th-TH" b="1" dirty="0"/>
          </a:p>
          <a:p>
            <a:endParaRPr lang="en-US" dirty="0"/>
          </a:p>
        </p:txBody>
      </p:sp>
      <p:pic>
        <p:nvPicPr>
          <p:cNvPr id="1027" name="Picture 3" descr="How to Define Roles &amp; Responsibilities: The Essential Guide - PM Column">
            <a:extLst>
              <a:ext uri="{FF2B5EF4-FFF2-40B4-BE49-F238E27FC236}">
                <a16:creationId xmlns:a16="http://schemas.microsoft.com/office/drawing/2014/main" id="{0B7692FD-2783-4E51-B343-DD4F6E11C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749" y="1988840"/>
            <a:ext cx="280035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Roles and Responsibilities, Why Defining Them Is Important">
            <a:extLst>
              <a:ext uri="{FF2B5EF4-FFF2-40B4-BE49-F238E27FC236}">
                <a16:creationId xmlns:a16="http://schemas.microsoft.com/office/drawing/2014/main" id="{57CB27AF-7204-4106-96BB-A9F8402B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963" y="193168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role (【คำนาม】บทบาท ) ความหมาย, วิธีใช้ และวิธีออกเสียง | Engoo Words">
            <a:extLst>
              <a:ext uri="{FF2B5EF4-FFF2-40B4-BE49-F238E27FC236}">
                <a16:creationId xmlns:a16="http://schemas.microsoft.com/office/drawing/2014/main" id="{62F5C769-7447-47C5-9D62-D6631695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5" y="2167365"/>
            <a:ext cx="1643270" cy="151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IELTS TOPIC: Long-Term Goal">
            <a:extLst>
              <a:ext uri="{FF2B5EF4-FFF2-40B4-BE49-F238E27FC236}">
                <a16:creationId xmlns:a16="http://schemas.microsoft.com/office/drawing/2014/main" id="{71052CA9-DAD3-4EFA-9E15-3C23A2577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7" y="4734574"/>
            <a:ext cx="2452982" cy="185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re You a Good Interpreter? - Silent Word">
            <a:extLst>
              <a:ext uri="{FF2B5EF4-FFF2-40B4-BE49-F238E27FC236}">
                <a16:creationId xmlns:a16="http://schemas.microsoft.com/office/drawing/2014/main" id="{6751EC07-E4E1-48A0-B7F8-474DEB7D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59" y="4734574"/>
            <a:ext cx="3072766" cy="185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What Is A Good AI Article Writer Prompt?">
            <a:extLst>
              <a:ext uri="{FF2B5EF4-FFF2-40B4-BE49-F238E27FC236}">
                <a16:creationId xmlns:a16="http://schemas.microsoft.com/office/drawing/2014/main" id="{9031E5B4-3CFE-439A-9833-4C447B4B2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30" y="4752672"/>
            <a:ext cx="2963689" cy="184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026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43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762AE1-F2CB-4CAB-8FC7-48BA879FBF66}"/>
              </a:ext>
            </a:extLst>
          </p:cNvPr>
          <p:cNvSpPr txBox="1"/>
          <p:nvPr/>
        </p:nvSpPr>
        <p:spPr>
          <a:xfrm>
            <a:off x="467544" y="332656"/>
            <a:ext cx="68407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สูตรสำเร็จในการเขียน </a:t>
            </a:r>
            <a:r>
              <a:rPr lang="en-US" dirty="0"/>
              <a:t>Prompt </a:t>
            </a:r>
            <a:r>
              <a:rPr lang="th-TH" dirty="0"/>
              <a:t>เจาะลึก เพื่อให้ได้ฉากวิดีโอที่มีคุณภาพสูงและประหยัดเครดิตในการเรนเดอร์มากที่สุด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D1112-7608-422F-B099-7BD5A5099B88}"/>
              </a:ext>
            </a:extLst>
          </p:cNvPr>
          <p:cNvSpPr txBox="1"/>
          <p:nvPr/>
        </p:nvSpPr>
        <p:spPr>
          <a:xfrm>
            <a:off x="454630" y="1262365"/>
            <a:ext cx="82089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1.3 </a:t>
            </a:r>
            <a:r>
              <a:rPr lang="en-US" b="1" dirty="0"/>
              <a:t>Target Audience (</a:t>
            </a:r>
            <a:r>
              <a:rPr lang="th-TH" b="1" dirty="0"/>
              <a:t>กลุ่มเป้าหมาย):</a:t>
            </a:r>
            <a:r>
              <a:rPr lang="th-TH" dirty="0"/>
              <a:t> คนดูคือใคร เพื่อให้ </a:t>
            </a:r>
            <a:r>
              <a:rPr lang="en-US" dirty="0"/>
              <a:t>AI </a:t>
            </a:r>
            <a:r>
              <a:rPr lang="th-TH" dirty="0"/>
              <a:t>เลือกใช้ระดับภาษาที่ถูกต้อง (สุภาพ, เป็นกันเอง, เจาะลึกศัพท์เทคนิค)</a:t>
            </a:r>
          </a:p>
          <a:p>
            <a:endParaRPr lang="th-TH" dirty="0"/>
          </a:p>
          <a:p>
            <a:endParaRPr lang="th-TH" dirty="0"/>
          </a:p>
          <a:p>
            <a:endParaRPr lang="en-US" dirty="0"/>
          </a:p>
          <a:p>
            <a:endParaRPr lang="en-US" dirty="0"/>
          </a:p>
          <a:p>
            <a:endParaRPr lang="th-TH" dirty="0"/>
          </a:p>
          <a:p>
            <a:r>
              <a:rPr lang="th-TH" dirty="0"/>
              <a:t>1.4 </a:t>
            </a:r>
            <a:r>
              <a:rPr lang="en-US" b="1" dirty="0"/>
              <a:t>Tone &amp; Style (</a:t>
            </a:r>
            <a:r>
              <a:rPr lang="th-TH" b="1" dirty="0"/>
              <a:t>โทนเสียงและภาพ):</a:t>
            </a:r>
            <a:r>
              <a:rPr lang="th-TH" dirty="0"/>
              <a:t> ความรู้สึกของวิดีโอ (เช่น หรูหรา เรียบง่าย อบอุ่น)</a:t>
            </a:r>
          </a:p>
          <a:p>
            <a:endParaRPr lang="th-TH" dirty="0"/>
          </a:p>
          <a:p>
            <a:endParaRPr lang="th-TH" dirty="0"/>
          </a:p>
        </p:txBody>
      </p:sp>
      <p:pic>
        <p:nvPicPr>
          <p:cNvPr id="2050" name="Picture 2" descr="What is a Target Audience? | Directive">
            <a:extLst>
              <a:ext uri="{FF2B5EF4-FFF2-40B4-BE49-F238E27FC236}">
                <a16:creationId xmlns:a16="http://schemas.microsoft.com/office/drawing/2014/main" id="{77197E91-4E48-4531-9ECE-F21233E90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4" y="2157241"/>
            <a:ext cx="3273085" cy="183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come an Expert on Good Target Markets for Your Industry VisionEdge  Marketing">
            <a:extLst>
              <a:ext uri="{FF2B5EF4-FFF2-40B4-BE49-F238E27FC236}">
                <a16:creationId xmlns:a16="http://schemas.microsoft.com/office/drawing/2014/main" id="{ACAA6259-B5E5-4406-94A3-F40468D3A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747" y="2157241"/>
            <a:ext cx="2940969" cy="183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arget Audience Guide for Social Media | Dash Social">
            <a:extLst>
              <a:ext uri="{FF2B5EF4-FFF2-40B4-BE49-F238E27FC236}">
                <a16:creationId xmlns:a16="http://schemas.microsoft.com/office/drawing/2014/main" id="{EA26A782-258F-4DFE-A2B8-11C1F4B5E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17" y="2157240"/>
            <a:ext cx="2531580" cy="183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wo-Tone Fashion: Ska to Punk Style &amp; Reggae Influence">
            <a:extLst>
              <a:ext uri="{FF2B5EF4-FFF2-40B4-BE49-F238E27FC236}">
                <a16:creationId xmlns:a16="http://schemas.microsoft.com/office/drawing/2014/main" id="{84566749-5038-440E-B9B6-3935A3424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8" y="511843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rafting Consistency: How Filmmakers Sustain Tone and Style">
            <a:extLst>
              <a:ext uri="{FF2B5EF4-FFF2-40B4-BE49-F238E27FC236}">
                <a16:creationId xmlns:a16="http://schemas.microsoft.com/office/drawing/2014/main" id="{1C35D1B6-DAFB-4480-A17E-58253F35B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48" y="5118435"/>
            <a:ext cx="313044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ai Tone Shop  ป๊อปอัพสโตร์ผ้าไทยที่เปิดโลกให้มรดกวัฒนธรรมได้โลดแล่นตามยุคสมัย">
            <a:extLst>
              <a:ext uri="{FF2B5EF4-FFF2-40B4-BE49-F238E27FC236}">
                <a16:creationId xmlns:a16="http://schemas.microsoft.com/office/drawing/2014/main" id="{AB9D4E9B-EEFA-4134-AB6D-AA150AC5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94" y="5099385"/>
            <a:ext cx="2819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5255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A995B-702C-4596-92D8-55A4F5FD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44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762AE1-F2CB-4CAB-8FC7-48BA879FBF66}"/>
              </a:ext>
            </a:extLst>
          </p:cNvPr>
          <p:cNvSpPr txBox="1"/>
          <p:nvPr/>
        </p:nvSpPr>
        <p:spPr>
          <a:xfrm>
            <a:off x="467544" y="332656"/>
            <a:ext cx="68407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สูตรสำเร็จในการเขียน </a:t>
            </a:r>
            <a:r>
              <a:rPr lang="en-US" dirty="0"/>
              <a:t>Prompt </a:t>
            </a:r>
            <a:r>
              <a:rPr lang="th-TH" dirty="0"/>
              <a:t>เจาะลึก เพื่อให้ได้ฉากวิดีโอที่มีคุณภาพสูงและประหยัดเครดิตในการเรนเดอร์มากที่สุด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D1112-7608-422F-B099-7BD5A5099B88}"/>
              </a:ext>
            </a:extLst>
          </p:cNvPr>
          <p:cNvSpPr txBox="1"/>
          <p:nvPr/>
        </p:nvSpPr>
        <p:spPr>
          <a:xfrm>
            <a:off x="454630" y="1262365"/>
            <a:ext cx="82089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1.5 </a:t>
            </a:r>
            <a:r>
              <a:rPr lang="en-US" sz="2400" b="1" dirty="0"/>
              <a:t>Output Format </a:t>
            </a:r>
            <a:r>
              <a:rPr lang="en-US" b="1" dirty="0"/>
              <a:t>(</a:t>
            </a:r>
            <a:r>
              <a:rPr lang="th-TH" b="1" dirty="0"/>
              <a:t>รูปแบบผลลัพธ์):</a:t>
            </a:r>
            <a:r>
              <a:rPr lang="th-TH" dirty="0"/>
              <a:t> สั่งให้แยกเป็นหน้าสไลด์ชัดเจน ระหว่าง </a:t>
            </a:r>
            <a:r>
              <a:rPr lang="th-TH" b="1" dirty="0"/>
              <a:t>"บทพูดของอวาตา</a:t>
            </a:r>
            <a:r>
              <a:rPr lang="th-TH" b="1" dirty="0" err="1"/>
              <a:t>ร์</a:t>
            </a:r>
            <a:r>
              <a:rPr lang="th-TH" b="1" dirty="0"/>
              <a:t> (</a:t>
            </a:r>
            <a:r>
              <a:rPr lang="en-US" sz="2000" b="1" dirty="0"/>
              <a:t>Script)"</a:t>
            </a:r>
            <a:r>
              <a:rPr lang="en-US" sz="2000" dirty="0"/>
              <a:t> </a:t>
            </a:r>
            <a:r>
              <a:rPr lang="th-TH" dirty="0"/>
              <a:t>และ </a:t>
            </a:r>
            <a:r>
              <a:rPr lang="th-TH" b="1" dirty="0"/>
              <a:t>"ภาพ/ข้อความที่จะขึ้นบนหน้าจอ (</a:t>
            </a:r>
            <a:r>
              <a:rPr lang="en-US" sz="2000" b="1" dirty="0"/>
              <a:t>Visuals/Text on Screen)"</a:t>
            </a:r>
            <a:endParaRPr lang="th-TH" dirty="0"/>
          </a:p>
        </p:txBody>
      </p:sp>
      <p:pic>
        <p:nvPicPr>
          <p:cNvPr id="5122" name="Picture 2" descr="รับรองโตมาเชื้อไม่ทิ้งแถวแน่นอน เตรียมตัวไว้ให้ดีเลยคุณนายซัลลี่ 😂 บทพูดนี้  ได้ใช้แน่ &quot;เจ้านี่มันดื้อเหมือนแม่เจ้า !&quot; #avatar3 #avatarfireandash #อวตาร3  #อวตารอัคนีและธุลีดิน">
            <a:extLst>
              <a:ext uri="{FF2B5EF4-FFF2-40B4-BE49-F238E27FC236}">
                <a16:creationId xmlns:a16="http://schemas.microsoft.com/office/drawing/2014/main" id="{B23B0054-813D-4C34-9C97-2AFECEA96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46" y="3048591"/>
            <a:ext cx="197167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ames Cameron เผยเนื้อเรื่องบางส่วนของหนังเรื่อง AVATAR ภาค 3  ที่จะเข้าฉายปี 2024">
            <a:extLst>
              <a:ext uri="{FF2B5EF4-FFF2-40B4-BE49-F238E27FC236}">
                <a16:creationId xmlns:a16="http://schemas.microsoft.com/office/drawing/2014/main" id="{670D1A80-4958-40C4-A47D-77197219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054" y="3048590"/>
            <a:ext cx="2819400" cy="23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ext Graphics in Video: Top Trends For Video Creatives">
            <a:extLst>
              <a:ext uri="{FF2B5EF4-FFF2-40B4-BE49-F238E27FC236}">
                <a16:creationId xmlns:a16="http://schemas.microsoft.com/office/drawing/2014/main" id="{B0A25B16-0277-40EB-A563-E738E78B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465" y="3048588"/>
            <a:ext cx="2914650" cy="23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9815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41486-7E7B-4194-A507-FFD52727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45</a:t>
            </a:fld>
            <a:endParaRPr lang="th-T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521FF-E660-491E-9DCC-2F4A39B9AD15}"/>
              </a:ext>
            </a:extLst>
          </p:cNvPr>
          <p:cNvSpPr txBox="1"/>
          <p:nvPr/>
        </p:nvSpPr>
        <p:spPr>
          <a:xfrm>
            <a:off x="4114800" y="297511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F5297-BF99-422A-9733-A3B1467EFC97}"/>
              </a:ext>
            </a:extLst>
          </p:cNvPr>
          <p:cNvSpPr txBox="1"/>
          <p:nvPr/>
        </p:nvSpPr>
        <p:spPr>
          <a:xfrm>
            <a:off x="611560" y="1381134"/>
            <a:ext cx="75608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th-TH" sz="4000" b="1" dirty="0"/>
              <a:t>ทดลอง ฝึกเขียน </a:t>
            </a:r>
            <a:r>
              <a:rPr lang="en-US" sz="4000" dirty="0"/>
              <a:t>prompt </a:t>
            </a:r>
            <a:r>
              <a:rPr lang="th-TH" dirty="0"/>
              <a:t>โดยให้ น.ศ. ทดลองเขียน </a:t>
            </a:r>
            <a:r>
              <a:rPr lang="en-US" dirty="0"/>
              <a:t>Prompt </a:t>
            </a:r>
            <a:r>
              <a:rPr lang="th-TH" dirty="0"/>
              <a:t>สั่ง </a:t>
            </a:r>
            <a:r>
              <a:rPr lang="en-US" dirty="0"/>
              <a:t>Ai </a:t>
            </a:r>
            <a:r>
              <a:rPr lang="th-TH" dirty="0"/>
              <a:t>ที่ตนถนัด ตาม </a:t>
            </a:r>
            <a:r>
              <a:rPr lang="en-US" b="1" dirty="0"/>
              <a:t>Structure-Based Prompting</a:t>
            </a:r>
            <a:endParaRPr lang="th-TH" dirty="0"/>
          </a:p>
          <a:p>
            <a:r>
              <a:rPr lang="th-TH" dirty="0"/>
              <a:t>(ตัวอย่าง )</a:t>
            </a:r>
          </a:p>
          <a:p>
            <a:endParaRPr lang="th-TH" dirty="0"/>
          </a:p>
          <a:p>
            <a:r>
              <a:rPr lang="th-TH" dirty="0"/>
              <a:t>  1.1 </a:t>
            </a:r>
            <a:r>
              <a:rPr lang="en-US" b="1" dirty="0"/>
              <a:t>Role (</a:t>
            </a:r>
            <a:r>
              <a:rPr lang="th-TH" b="1" dirty="0"/>
              <a:t>บทบาท)</a:t>
            </a:r>
            <a:r>
              <a:rPr lang="en-US" b="1" dirty="0"/>
              <a:t>:</a:t>
            </a:r>
            <a:endParaRPr lang="th-TH" b="1" dirty="0"/>
          </a:p>
          <a:p>
            <a:r>
              <a:rPr lang="th-TH" dirty="0"/>
              <a:t>  1.2  </a:t>
            </a:r>
            <a:r>
              <a:rPr lang="en-US" b="1" dirty="0"/>
              <a:t>Topic &amp; Goal </a:t>
            </a:r>
            <a:r>
              <a:rPr lang="en-US" sz="1800" dirty="0"/>
              <a:t>(</a:t>
            </a:r>
            <a:r>
              <a:rPr lang="th-TH" b="1" dirty="0"/>
              <a:t>หัวข้อและเป้าหมาย)</a:t>
            </a:r>
          </a:p>
          <a:p>
            <a:r>
              <a:rPr lang="th-TH" b="1" dirty="0"/>
              <a:t>  </a:t>
            </a:r>
            <a:r>
              <a:rPr lang="th-TH" dirty="0"/>
              <a:t>1.3 </a:t>
            </a:r>
            <a:r>
              <a:rPr lang="en-US" b="1" dirty="0"/>
              <a:t>Target Audience </a:t>
            </a:r>
            <a:r>
              <a:rPr lang="en-US" sz="2400" dirty="0"/>
              <a:t>(</a:t>
            </a:r>
            <a:r>
              <a:rPr lang="th-TH" b="1" dirty="0"/>
              <a:t>กลุ่มเป้าหมาย)</a:t>
            </a:r>
          </a:p>
          <a:p>
            <a:r>
              <a:rPr lang="th-TH" dirty="0"/>
              <a:t>  1.4 </a:t>
            </a:r>
            <a:r>
              <a:rPr lang="en-US" b="1" dirty="0"/>
              <a:t>Tone &amp; Style</a:t>
            </a:r>
            <a:r>
              <a:rPr lang="en-US" sz="2000" dirty="0"/>
              <a:t> (</a:t>
            </a:r>
            <a:r>
              <a:rPr lang="th-TH" b="1" dirty="0"/>
              <a:t>โทนเสียงและภาพ)</a:t>
            </a:r>
          </a:p>
          <a:p>
            <a:r>
              <a:rPr lang="th-TH" b="1" dirty="0"/>
              <a:t>  </a:t>
            </a:r>
            <a:r>
              <a:rPr lang="th-TH" dirty="0"/>
              <a:t>1.5 </a:t>
            </a:r>
            <a:r>
              <a:rPr lang="en-US" b="1" dirty="0"/>
              <a:t>Output Format </a:t>
            </a:r>
            <a:r>
              <a:rPr lang="en-US" sz="2000" dirty="0"/>
              <a:t>(</a:t>
            </a:r>
            <a:r>
              <a:rPr lang="th-TH" b="1" dirty="0"/>
              <a:t>รูปแบบผลลัพธ์)</a:t>
            </a:r>
          </a:p>
          <a:p>
            <a:endParaRPr lang="th-TH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9C1C2-BFF8-4675-90AD-2FF08A553518}"/>
              </a:ext>
            </a:extLst>
          </p:cNvPr>
          <p:cNvSpPr txBox="1"/>
          <p:nvPr/>
        </p:nvSpPr>
        <p:spPr>
          <a:xfrm>
            <a:off x="2051720" y="283295"/>
            <a:ext cx="5310336" cy="76944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solidFill>
                  <a:srgbClr val="FFFF00"/>
                </a:solidFill>
              </a:rPr>
              <a:t>ทดลอง ฝึกเขียน </a:t>
            </a:r>
            <a:r>
              <a:rPr lang="en-US" sz="4400" dirty="0">
                <a:solidFill>
                  <a:srgbClr val="FFFF00"/>
                </a:solidFill>
              </a:rPr>
              <a:t>prompt </a:t>
            </a:r>
            <a:endParaRPr lang="th-TH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05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41486-7E7B-4194-A507-FFD52727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46</a:t>
            </a:fld>
            <a:endParaRPr lang="th-T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521FF-E660-491E-9DCC-2F4A39B9AD15}"/>
              </a:ext>
            </a:extLst>
          </p:cNvPr>
          <p:cNvSpPr txBox="1"/>
          <p:nvPr/>
        </p:nvSpPr>
        <p:spPr>
          <a:xfrm>
            <a:off x="4114800" y="297511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F5297-BF99-422A-9733-A3B1467EFC97}"/>
              </a:ext>
            </a:extLst>
          </p:cNvPr>
          <p:cNvSpPr txBox="1"/>
          <p:nvPr/>
        </p:nvSpPr>
        <p:spPr>
          <a:xfrm>
            <a:off x="107503" y="0"/>
            <a:ext cx="84249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endParaRPr lang="th-TH" dirty="0"/>
          </a:p>
          <a:p>
            <a:pPr marL="514350" indent="-514350">
              <a:buAutoNum type="arabicPeriod"/>
            </a:pPr>
            <a:r>
              <a:rPr lang="th-TH" dirty="0"/>
              <a:t>ทดลอง ฝึกเขียน </a:t>
            </a:r>
            <a:r>
              <a:rPr lang="en-US" dirty="0"/>
              <a:t>prompt </a:t>
            </a:r>
            <a:r>
              <a:rPr lang="th-TH" dirty="0"/>
              <a:t>โดยให้ น.ศ.</a:t>
            </a:r>
            <a:r>
              <a:rPr lang="th-TH" b="1" dirty="0"/>
              <a:t> กำหนดสูตรโครงสร้าง </a:t>
            </a:r>
            <a:r>
              <a:rPr lang="en-US" b="1" dirty="0"/>
              <a:t>Prompt </a:t>
            </a:r>
            <a:r>
              <a:rPr lang="th-TH" b="1" dirty="0"/>
              <a:t>สั่ง </a:t>
            </a:r>
            <a:r>
              <a:rPr lang="en-US" b="1" dirty="0"/>
              <a:t>AI </a:t>
            </a:r>
            <a:r>
              <a:rPr lang="th-TH" b="1" dirty="0"/>
              <a:t>ด้วยตนเอง โดยกำหนดหัวข้อดังต่อไปนี้</a:t>
            </a:r>
            <a:endParaRPr lang="en-US" sz="2000" b="1" dirty="0"/>
          </a:p>
          <a:p>
            <a:r>
              <a:rPr lang="th-TH" dirty="0"/>
              <a:t>ให้ท่านกำหนด </a:t>
            </a:r>
            <a:r>
              <a:rPr lang="en-US" dirty="0"/>
              <a:t>1.1- 1.5 </a:t>
            </a:r>
            <a:r>
              <a:rPr lang="th-TH" dirty="0"/>
              <a:t>เอง  </a:t>
            </a:r>
          </a:p>
          <a:p>
            <a:r>
              <a:rPr lang="th-TH" dirty="0"/>
              <a:t>(ตัวอย่าง)</a:t>
            </a:r>
          </a:p>
          <a:p>
            <a:endParaRPr lang="th-TH" dirty="0"/>
          </a:p>
          <a:p>
            <a:endParaRPr lang="th-TH" dirty="0"/>
          </a:p>
          <a:p>
            <a:r>
              <a:rPr lang="en-US" dirty="0"/>
              <a:t> </a:t>
            </a:r>
            <a:endParaRPr lang="th-T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AB6E4-F4CF-4BAA-859D-C6B9FB1A46BE}"/>
              </a:ext>
            </a:extLst>
          </p:cNvPr>
          <p:cNvSpPr txBox="1"/>
          <p:nvPr/>
        </p:nvSpPr>
        <p:spPr>
          <a:xfrm>
            <a:off x="899592" y="3530032"/>
            <a:ext cx="7116655" cy="1323439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ศาสตร์แห่งความผ่อนคลายด้วยน้ำมันนวดสมุนไพร </a:t>
            </a:r>
            <a:r>
              <a:rPr lang="th-TH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พิชญ</a:t>
            </a:r>
            <a:r>
              <a:rPr lang="th-TH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ตำรับพรเจ้านาง</a:t>
            </a:r>
            <a:endParaRPr lang="th-TH" sz="4000" dirty="0"/>
          </a:p>
        </p:txBody>
      </p:sp>
    </p:spTree>
    <p:extLst>
      <p:ext uri="{BB962C8B-B14F-4D97-AF65-F5344CB8AC3E}">
        <p14:creationId xmlns:p14="http://schemas.microsoft.com/office/powerpoint/2010/main" val="3975460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41486-7E7B-4194-A507-FFD52727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47</a:t>
            </a:fld>
            <a:endParaRPr lang="th-T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521FF-E660-491E-9DCC-2F4A39B9AD15}"/>
              </a:ext>
            </a:extLst>
          </p:cNvPr>
          <p:cNvSpPr txBox="1"/>
          <p:nvPr/>
        </p:nvSpPr>
        <p:spPr>
          <a:xfrm>
            <a:off x="4114800" y="297511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F5297-BF99-422A-9733-A3B1467EFC97}"/>
              </a:ext>
            </a:extLst>
          </p:cNvPr>
          <p:cNvSpPr txBox="1"/>
          <p:nvPr/>
        </p:nvSpPr>
        <p:spPr>
          <a:xfrm>
            <a:off x="457200" y="188640"/>
            <a:ext cx="7560841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dirty="0"/>
              <a:t>ทดลอง ฝึกเขียน </a:t>
            </a:r>
            <a:r>
              <a:rPr lang="en-US" dirty="0"/>
              <a:t>prompt </a:t>
            </a:r>
            <a:r>
              <a:rPr lang="th-TH" dirty="0"/>
              <a:t>โดยให้ น.ศ.</a:t>
            </a:r>
            <a:r>
              <a:rPr lang="th-TH" b="1" dirty="0"/>
              <a:t> สูตรโครงสร้าง </a:t>
            </a:r>
            <a:r>
              <a:rPr lang="en-US" b="1" dirty="0"/>
              <a:t>Prompt </a:t>
            </a:r>
            <a:r>
              <a:rPr lang="th-TH" b="1" dirty="0"/>
              <a:t>คุม </a:t>
            </a:r>
            <a:r>
              <a:rPr lang="en-US" b="1" dirty="0"/>
              <a:t>AI </a:t>
            </a:r>
            <a:r>
              <a:rPr lang="th-TH" b="1" dirty="0"/>
              <a:t>วิดีโอ </a:t>
            </a:r>
            <a:r>
              <a:rPr lang="th-TH" sz="2000" b="1" dirty="0"/>
              <a:t>(</a:t>
            </a:r>
            <a:r>
              <a:rPr lang="en-US" sz="2000" b="1" dirty="0"/>
              <a:t>The 5-Element Formula)</a:t>
            </a:r>
          </a:p>
          <a:p>
            <a:r>
              <a:rPr lang="th-TH" dirty="0"/>
              <a:t>หัวเรื่อง </a:t>
            </a:r>
            <a:r>
              <a:rPr lang="en-US" dirty="0"/>
              <a:t>: 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ศาสตร์แห่งความผ่อนคลายด้วยน้ำมันนวดสมุนไพร </a:t>
            </a:r>
            <a:r>
              <a:rPr lang="th-TH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พิชญ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ตำรับพร</a:t>
            </a:r>
            <a:r>
              <a:rPr lang="th-TH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เจ้านาง </a:t>
            </a:r>
            <a:endParaRPr lang="th-TH" dirty="0"/>
          </a:p>
          <a:p>
            <a:r>
              <a:rPr lang="th-TH" dirty="0">
                <a:solidFill>
                  <a:srgbClr val="7030A0"/>
                </a:solidFill>
              </a:rPr>
              <a:t>  1.1 </a:t>
            </a:r>
            <a:r>
              <a:rPr lang="en-US" b="1" dirty="0">
                <a:solidFill>
                  <a:srgbClr val="7030A0"/>
                </a:solidFill>
              </a:rPr>
              <a:t>Role (</a:t>
            </a:r>
            <a:r>
              <a:rPr lang="th-TH" b="1" dirty="0">
                <a:solidFill>
                  <a:srgbClr val="7030A0"/>
                </a:solidFill>
              </a:rPr>
              <a:t>บทบาท)</a:t>
            </a:r>
            <a:r>
              <a:rPr lang="en-US" b="1" dirty="0">
                <a:solidFill>
                  <a:srgbClr val="7030A0"/>
                </a:solidFill>
              </a:rPr>
              <a:t>:</a:t>
            </a:r>
            <a:endParaRPr lang="th-TH" b="1" dirty="0">
              <a:solidFill>
                <a:srgbClr val="7030A0"/>
              </a:solidFill>
            </a:endParaRPr>
          </a:p>
          <a:p>
            <a:r>
              <a:rPr lang="th-TH" sz="2800" b="1" dirty="0">
                <a:solidFill>
                  <a:srgbClr val="7030A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ให้จำลองภาพบทบาทแสดงเป็นผู้เชี่ยวชาญทางด้านแพทย์แผนไทยผู้มีความรู้ด้านการปรุงสมุนไพร ด้านการบรรเทาความปวดเมื่อยกล้ามเนื้อและข้อ</a:t>
            </a:r>
            <a:endParaRPr lang="th-TH" dirty="0">
              <a:solidFill>
                <a:srgbClr val="7030A0"/>
              </a:solidFill>
            </a:endParaRPr>
          </a:p>
          <a:p>
            <a:r>
              <a:rPr lang="th-TH" dirty="0"/>
              <a:t>  1.2  </a:t>
            </a:r>
            <a:r>
              <a:rPr lang="en-US" b="1" dirty="0"/>
              <a:t>Topic &amp; Goal (</a:t>
            </a:r>
            <a:r>
              <a:rPr lang="th-TH" b="1" dirty="0"/>
              <a:t>หัวข้อและเป้าหมาย)</a:t>
            </a:r>
          </a:p>
          <a:p>
            <a:r>
              <a:rPr lang="th-TH" b="1" dirty="0">
                <a:solidFill>
                  <a:srgbClr val="7030A0"/>
                </a:solidFill>
              </a:rPr>
              <a:t>หัวข้อ การส่งมอบสุขภาพดีในรูปแบบ "</a:t>
            </a:r>
            <a:r>
              <a:rPr lang="en-US" b="1" dirty="0">
                <a:solidFill>
                  <a:srgbClr val="7030A0"/>
                </a:solidFill>
              </a:rPr>
              <a:t>Premium Artisanal Wellness" </a:t>
            </a:r>
            <a:r>
              <a:rPr lang="th-TH" b="1" dirty="0">
                <a:solidFill>
                  <a:srgbClr val="7030A0"/>
                </a:solidFill>
              </a:rPr>
              <a:t>ที่ผสมผสานศาสตร์สมุนไพรดั้งเดิมเข้ากับเทคโนโลยีสมัยใหม่ เพื่อมอบให้เป็นของขวัญแก่กัลยาณมิตร</a:t>
            </a:r>
          </a:p>
          <a:p>
            <a:endParaRPr lang="th-TH" b="1" dirty="0"/>
          </a:p>
          <a:p>
            <a:r>
              <a:rPr lang="th-TH" dirty="0"/>
              <a:t>  1.3 </a:t>
            </a:r>
            <a:r>
              <a:rPr lang="en-US" b="1" dirty="0"/>
              <a:t>Target Audience (</a:t>
            </a:r>
            <a:r>
              <a:rPr lang="th-TH" b="1" dirty="0"/>
              <a:t>กลุ่มเป้าหมาย):</a:t>
            </a:r>
            <a:endParaRPr lang="th-TH" dirty="0"/>
          </a:p>
          <a:p>
            <a:r>
              <a:rPr lang="th-TH" dirty="0"/>
              <a:t>  1.4 </a:t>
            </a:r>
            <a:r>
              <a:rPr lang="en-US" b="1" dirty="0"/>
              <a:t>Tone &amp; Style (</a:t>
            </a:r>
            <a:r>
              <a:rPr lang="th-TH" b="1" dirty="0"/>
              <a:t>โทนเสียงและภาพ)</a:t>
            </a:r>
            <a:endParaRPr lang="th-TH" dirty="0"/>
          </a:p>
          <a:p>
            <a:r>
              <a:rPr lang="th-TH" dirty="0"/>
              <a:t>  1.5 </a:t>
            </a:r>
            <a:r>
              <a:rPr lang="en-US" b="1" dirty="0"/>
              <a:t>Output Format (</a:t>
            </a:r>
            <a:r>
              <a:rPr lang="th-TH" b="1" dirty="0"/>
              <a:t>รูปแบบผลลัพธ์)</a:t>
            </a:r>
            <a:endParaRPr lang="th-TH" dirty="0"/>
          </a:p>
          <a:p>
            <a:r>
              <a:rPr lang="en-US" dirty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96187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41486-7E7B-4194-A507-FFD52727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48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346B8-5A37-497B-A2F5-7C75BB250F6F}"/>
              </a:ext>
            </a:extLst>
          </p:cNvPr>
          <p:cNvSpPr txBox="1"/>
          <p:nvPr/>
        </p:nvSpPr>
        <p:spPr>
          <a:xfrm>
            <a:off x="827584" y="3104504"/>
            <a:ext cx="72545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“ </a:t>
            </a:r>
            <a:r>
              <a:rPr lang="th-TH" sz="28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ศาสตร์แห่งความผ่อนคลายด้วยน้ำมันนวดสมุนไพร </a:t>
            </a:r>
            <a:r>
              <a:rPr lang="th-TH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พิชญ</a:t>
            </a:r>
            <a:r>
              <a:rPr lang="th-TH" sz="28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ตำรับพรเจ้านาง เพื่อ</a:t>
            </a:r>
            <a:r>
              <a:rPr lang="th-TH" b="1" dirty="0">
                <a:solidFill>
                  <a:schemeClr val="accent6">
                    <a:lumMod val="50000"/>
                  </a:schemeClr>
                </a:solidFill>
              </a:rPr>
              <a:t>ส่งมอบสุขภาพดีในรูปแบบ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Premium Artisanal Wellness</a:t>
            </a:r>
            <a:r>
              <a:rPr lang="th-TH" b="1" dirty="0">
                <a:solidFill>
                  <a:schemeClr val="accent6">
                    <a:lumMod val="50000"/>
                  </a:schemeClr>
                </a:solidFill>
              </a:rPr>
              <a:t> ที่ผสมผสานศาสตร์สมุนไพรดั้งเดิมเข้ากับเทคโนโลยีสมัยใหม่ เพื่อมอบให้เป็นของขวัญแก่กัลยาณมิตร </a:t>
            </a:r>
            <a:r>
              <a:rPr lang="th-TH" sz="28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พนักงานออฟฟิศ และผู้ที่มีปัญหาอาการออฟฟิศซินโดรม (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Office</a:t>
            </a:r>
            <a:r>
              <a:rPr lang="th-TH" sz="28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Syndrome</a:t>
            </a:r>
            <a:r>
              <a:rPr lang="th-TH" b="1" dirty="0">
                <a:solidFill>
                  <a:schemeClr val="accent6">
                    <a:lumMod val="50000"/>
                  </a:schemeClr>
                </a:solidFill>
              </a:rPr>
              <a:t> “</a:t>
            </a:r>
            <a:endParaRPr lang="th-TH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EDF3A6-C968-4EC4-A96E-1234A57C4431}"/>
              </a:ext>
            </a:extLst>
          </p:cNvPr>
          <p:cNvSpPr txBox="1"/>
          <p:nvPr/>
        </p:nvSpPr>
        <p:spPr>
          <a:xfrm>
            <a:off x="971600" y="2321996"/>
            <a:ext cx="6912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1.2 </a:t>
            </a:r>
            <a:r>
              <a:rPr lang="en-US" b="1" dirty="0"/>
              <a:t>Topic &amp; Goal (</a:t>
            </a:r>
            <a:r>
              <a:rPr lang="th-TH" b="1" dirty="0"/>
              <a:t>หัวข้อและเป้าหมาย)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endParaRPr lang="th-T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82A27-EF82-48F2-895C-00161FA38E85}"/>
              </a:ext>
            </a:extLst>
          </p:cNvPr>
          <p:cNvSpPr txBox="1"/>
          <p:nvPr/>
        </p:nvSpPr>
        <p:spPr>
          <a:xfrm>
            <a:off x="252195" y="333307"/>
            <a:ext cx="809119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 1.1 </a:t>
            </a:r>
            <a:r>
              <a:rPr lang="en-US" b="1" dirty="0"/>
              <a:t>Role (</a:t>
            </a:r>
            <a:r>
              <a:rPr lang="th-TH" b="1" dirty="0"/>
              <a:t>บทบาท)</a:t>
            </a:r>
            <a:r>
              <a:rPr lang="en-US" b="1" dirty="0"/>
              <a:t>:  </a:t>
            </a:r>
            <a:r>
              <a:rPr lang="th-TH" dirty="0"/>
              <a:t>“</a:t>
            </a:r>
            <a:r>
              <a:rPr lang="en-US" dirty="0"/>
              <a:t> </a:t>
            </a:r>
            <a:r>
              <a:rPr lang="th-TH" sz="2800" dirty="0">
                <a:solidFill>
                  <a:srgbClr val="7030A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ให้จำลองภาพบทบาทแสดงเป็นผู้เชี่ยวชาญทางด้านแพทย์แผนไทยผู้มีความรู้ด้านการปรุงสมุนไพรเพื่อมีสรรพคุณบรรเทาความปวดเมื่อยกล้ามเนื้อและข้อของร่างกายมนุษย์</a:t>
            </a:r>
            <a:r>
              <a:rPr lang="en-US" sz="2800" dirty="0">
                <a:solidFill>
                  <a:srgbClr val="7030A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”</a:t>
            </a:r>
            <a:endParaRPr lang="th-TH" sz="2800" dirty="0">
              <a:solidFill>
                <a:srgbClr val="7030A0"/>
              </a:solidFill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endParaRPr lang="th-TH" sz="2800" b="1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28468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41486-7E7B-4194-A507-FFD52727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49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0897DC-B859-440C-8241-B44E38E781AA}"/>
              </a:ext>
            </a:extLst>
          </p:cNvPr>
          <p:cNvSpPr txBox="1"/>
          <p:nvPr/>
        </p:nvSpPr>
        <p:spPr>
          <a:xfrm>
            <a:off x="161256" y="157282"/>
            <a:ext cx="6192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 1.3 </a:t>
            </a:r>
            <a:r>
              <a:rPr lang="en-US" b="1" dirty="0"/>
              <a:t>Target Audience </a:t>
            </a:r>
            <a:r>
              <a:rPr lang="en-US" sz="2000" dirty="0"/>
              <a:t>(</a:t>
            </a:r>
            <a:r>
              <a:rPr lang="th-TH" b="1" dirty="0"/>
              <a:t>กลุ่มเป้าหมาย):</a:t>
            </a:r>
            <a:endParaRPr lang="th-T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FF94B7-103F-49CC-AAC5-7E25498C8E45}"/>
              </a:ext>
            </a:extLst>
          </p:cNvPr>
          <p:cNvSpPr txBox="1"/>
          <p:nvPr/>
        </p:nvSpPr>
        <p:spPr>
          <a:xfrm>
            <a:off x="1001958" y="912920"/>
            <a:ext cx="6966520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“ </a:t>
            </a:r>
            <a:r>
              <a:rPr lang="th-TH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พนักงานออฟฟิศ และผู้ที่มีปัญหาอาการออฟฟิศซินโดรม (</a:t>
            </a: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Office</a:t>
            </a:r>
            <a:r>
              <a:rPr lang="th-TH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Syndrome</a:t>
            </a:r>
            <a:r>
              <a:rPr lang="th-TH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)”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1D459F-1750-4B75-872A-A9C33733D10B}"/>
              </a:ext>
            </a:extLst>
          </p:cNvPr>
          <p:cNvSpPr txBox="1"/>
          <p:nvPr/>
        </p:nvSpPr>
        <p:spPr>
          <a:xfrm>
            <a:off x="412304" y="2576261"/>
            <a:ext cx="6140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1.4 </a:t>
            </a:r>
            <a:r>
              <a:rPr lang="en-US" b="1" dirty="0"/>
              <a:t>Tone &amp; Style (</a:t>
            </a:r>
            <a:r>
              <a:rPr lang="th-TH" b="1" dirty="0"/>
              <a:t>โทนเสียงและภาพ):</a:t>
            </a:r>
            <a:endParaRPr lang="th-T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DD3B8F-4BA3-4A46-B67C-DD596D122E65}"/>
              </a:ext>
            </a:extLst>
          </p:cNvPr>
          <p:cNvSpPr txBox="1"/>
          <p:nvPr/>
        </p:nvSpPr>
        <p:spPr>
          <a:xfrm>
            <a:off x="1483161" y="3220874"/>
            <a:ext cx="7236296" cy="157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โทนและอารมณ์วิดีโอ: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“ น้ำเสียง </a:t>
            </a:r>
            <a:r>
              <a:rPr lang="th-TH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อบอุ่น</a:t>
            </a:r>
            <a:r>
              <a:rPr lang="en-US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น่าเชื่อถือ</a:t>
            </a:r>
            <a:r>
              <a:rPr lang="en-US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ผ่อนคลายและนุ่มนวล เสมือนกำลังรับบริการอยู่ในสปากลุ่มพรีเมียม “</a:t>
            </a:r>
            <a:endParaRPr lang="en-US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95258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A160A3-8AA9-48B8-86A7-1F1B3600C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dirty="0"/>
              <a:t>เครื่องมือที่ใช้ในการพัฒนา </a:t>
            </a:r>
            <a:r>
              <a:rPr lang="en-US" dirty="0"/>
              <a:t>AI-Powered CAI </a:t>
            </a:r>
            <a:br>
              <a:rPr lang="en-US" dirty="0"/>
            </a:br>
            <a:r>
              <a:rPr lang="en-US" dirty="0"/>
              <a:t>(</a:t>
            </a:r>
            <a:r>
              <a:rPr lang="th-TH" dirty="0"/>
              <a:t>หรือ </a:t>
            </a:r>
            <a:r>
              <a:rPr lang="en-US" dirty="0"/>
              <a:t>Intelligent CAI / ICAI) </a:t>
            </a:r>
            <a:r>
              <a:rPr lang="th-TH" dirty="0"/>
              <a:t>ในปี 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BF60AF-DC51-4B86-912C-AF2814CE9063}"/>
              </a:ext>
            </a:extLst>
          </p:cNvPr>
          <p:cNvSpPr txBox="1"/>
          <p:nvPr/>
        </p:nvSpPr>
        <p:spPr>
          <a:xfrm>
            <a:off x="534380" y="2503385"/>
            <a:ext cx="80752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Mindsmith</a:t>
            </a:r>
            <a:r>
              <a:rPr lang="en-US" sz="36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:</a:t>
            </a:r>
            <a:r>
              <a:rPr lang="en-US" sz="36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th-TH" sz="36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เน้น</a:t>
            </a:r>
            <a:r>
              <a:rPr lang="th-TH" sz="3600" dirty="0" err="1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การทำ</a:t>
            </a:r>
            <a:r>
              <a:rPr lang="th-TH" sz="36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en-US" sz="36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Generative AI Text Drafting &amp; Smart </a:t>
            </a:r>
          </a:p>
          <a:p>
            <a:r>
              <a:rPr lang="en-US" sz="36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Quizzes</a:t>
            </a:r>
            <a:r>
              <a:rPr lang="en-US" sz="36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th-TH" sz="36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เพียงแค่ป้อนหัวข้อหรือวัตถุประสงค์การเรียนรู้ </a:t>
            </a:r>
            <a:r>
              <a:rPr lang="en-US" sz="36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AI </a:t>
            </a:r>
            <a:r>
              <a:rPr lang="th-TH" sz="36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จะช่วยร่างเนื้อหา ออกแบบสคริปต์ และสร้างแบบทดสอบเชิงลึกที่มีการวิเคราะห์ระดับความเข้าใจของผู้เรียนให้อัตโนมัติ</a:t>
            </a:r>
            <a:endParaRPr lang="en-US" sz="3600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C3A9A6-DCFE-452D-8DAE-A8B3D6DC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5</a:t>
            </a:fld>
            <a:endParaRPr lang="th-T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9FD04C-EE7F-4825-8E6F-C6976DFB5DF1}"/>
              </a:ext>
            </a:extLst>
          </p:cNvPr>
          <p:cNvSpPr txBox="1"/>
          <p:nvPr/>
        </p:nvSpPr>
        <p:spPr>
          <a:xfrm>
            <a:off x="323528" y="1897571"/>
            <a:ext cx="4913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(</a:t>
            </a:r>
            <a:r>
              <a:rPr lang="th-TH" sz="3200" b="1" dirty="0">
                <a:solidFill>
                  <a:srgbClr val="FF0000"/>
                </a:solidFill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ศึกษาเมื่อสัปดาห์ที่แล้ว)</a:t>
            </a:r>
            <a:endParaRPr lang="th-TH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43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41486-7E7B-4194-A507-FFD52727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50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D6ED8-D40F-4A2F-B729-798EBEB50038}"/>
              </a:ext>
            </a:extLst>
          </p:cNvPr>
          <p:cNvSpPr txBox="1"/>
          <p:nvPr/>
        </p:nvSpPr>
        <p:spPr>
          <a:xfrm>
            <a:off x="251520" y="139906"/>
            <a:ext cx="831661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1.5 </a:t>
            </a:r>
            <a:r>
              <a:rPr lang="en-US" sz="2400" b="1" dirty="0"/>
              <a:t>Output Format </a:t>
            </a:r>
            <a:r>
              <a:rPr lang="en-US" b="1" dirty="0"/>
              <a:t>(</a:t>
            </a:r>
            <a:r>
              <a:rPr lang="th-TH" b="1" dirty="0"/>
              <a:t>รูปแบบผลลัพธ์):</a:t>
            </a:r>
            <a:r>
              <a:rPr lang="th-TH" dirty="0"/>
              <a:t> สั่งให้แยกเป็นหน้าสไลด์ชัดเจน ระหว่าง </a:t>
            </a:r>
            <a:r>
              <a:rPr lang="th-TH" b="1" dirty="0"/>
              <a:t>"บทพูดของอวาตา</a:t>
            </a:r>
            <a:r>
              <a:rPr lang="th-TH" b="1" dirty="0" err="1"/>
              <a:t>ร์</a:t>
            </a:r>
            <a:r>
              <a:rPr lang="th-TH" b="1" dirty="0"/>
              <a:t> (</a:t>
            </a:r>
            <a:r>
              <a:rPr lang="en-US" sz="2000" b="1" dirty="0"/>
              <a:t>Script)"</a:t>
            </a:r>
            <a:r>
              <a:rPr lang="en-US" sz="2000" dirty="0"/>
              <a:t> </a:t>
            </a:r>
            <a:r>
              <a:rPr lang="th-TH" dirty="0"/>
              <a:t>และ </a:t>
            </a:r>
            <a:r>
              <a:rPr lang="th-TH" b="1" dirty="0"/>
              <a:t>"ภาพ/ข้อความที่จะขึ้นบนหน้าจอ (</a:t>
            </a:r>
            <a:r>
              <a:rPr lang="en-US" sz="2000" b="1" dirty="0"/>
              <a:t>Visuals/Text on Screen)“</a:t>
            </a:r>
          </a:p>
          <a:p>
            <a:endParaRPr lang="th-T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93FE3-C9D0-4157-8062-282DE9A9FB1E}"/>
              </a:ext>
            </a:extLst>
          </p:cNvPr>
          <p:cNvSpPr txBox="1"/>
          <p:nvPr/>
        </p:nvSpPr>
        <p:spPr>
          <a:xfrm>
            <a:off x="359024" y="1579190"/>
            <a:ext cx="8784976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[ข้อกำหนดการจัดฉากและ</a:t>
            </a:r>
            <a:r>
              <a:rPr lang="th-T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ผลลัพธ์ที่ต้องการ</a:t>
            </a:r>
            <a:r>
              <a:rPr lang="th-TH" b="1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(รายละเอียดเพื่อเติม เบื้องต้นกำหนดไว้ให้ทดลองทำภายหลัง)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]</a:t>
            </a:r>
            <a:endParaRPr lang="th-TH" b="1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F6FD0-4200-4F80-B3EF-54A9D8967BF1}"/>
              </a:ext>
            </a:extLst>
          </p:cNvPr>
          <p:cNvSpPr txBox="1"/>
          <p:nvPr/>
        </p:nvSpPr>
        <p:spPr>
          <a:xfrm>
            <a:off x="486882" y="2715349"/>
            <a:ext cx="7757526" cy="3524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“ ให้แบ่งเนื้อหาออกเป็นฉาก ๆ ทีละฉาก (รวมทั้งหมด 4 ฉาก ความยาวรวมไม่เกิน 1.5 นาที) โดยใน "ทุกฉาก" ต้องระบุข้อมูล 3 ส่วนนี้ให้ชัดเจน: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1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.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5.1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หมายเลขฉากและรูปแบบการจัดวาง 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Scene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Number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&amp;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Layout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Concept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): (เช่น ฉากเต็มตัว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แบ่งครึ่งจอ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,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อวาตา</a:t>
            </a:r>
            <a:r>
              <a:rPr lang="th-TH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ร์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ในวงกลมเล็ก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, 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มีข้อความพาดหัว)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1.5.2 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ข้อความที่จะปรากฏบนหน้าจอ 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Text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on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Screen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): (สกัดออกมาเป็นคำสำคัญ หรือ หัวข้อย่อย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Bullet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Points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สั้นๆ ห้ามยาวเป็นพรืด)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21575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41486-7E7B-4194-A507-FFD52727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51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99D731-3714-4994-94AD-57D7BA719A5C}"/>
              </a:ext>
            </a:extLst>
          </p:cNvPr>
          <p:cNvSpPr txBox="1"/>
          <p:nvPr/>
        </p:nvSpPr>
        <p:spPr>
          <a:xfrm>
            <a:off x="683568" y="404664"/>
            <a:ext cx="7776864" cy="1475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1.5.3 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บทพากย์เสียงภาษาไทย 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Voiceover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Script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): (เขียนบทพูดภาษาไทยให้เป็นภาษาพูดที่ลื่นไหล เป็นธรรมชาติ มีจังหวะจะโคน น่าติดตาม และหลีกเลี่ยงประโยคที่ยาวหรือดูเหมือนหุ่นยนต์)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A118F-8F56-4DC8-A797-058E54C079EF}"/>
              </a:ext>
            </a:extLst>
          </p:cNvPr>
          <p:cNvSpPr txBox="1"/>
          <p:nvPr/>
        </p:nvSpPr>
        <p:spPr>
          <a:xfrm>
            <a:off x="251520" y="1867019"/>
            <a:ext cx="4572000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[โครงสร้างลอจิกของวิดีโอ 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Video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Structure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)]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E3209-57CE-4D0C-9E6D-A6A272450944}"/>
              </a:ext>
            </a:extLst>
          </p:cNvPr>
          <p:cNvSpPr txBox="1"/>
          <p:nvPr/>
        </p:nvSpPr>
        <p:spPr>
          <a:xfrm>
            <a:off x="116124" y="2442283"/>
            <a:ext cx="9414792" cy="4147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- ฉากที่ 1 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Hook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): เปิดตัวด้วยการจี้จุดปัญหา 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Pain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point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) ที่คนดูเจอร่วมกัน เช่น อาการปวดเมื่อยจากการนั่งทำงานนาน ๆ เพื่อดึงดูดความสนใจ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- ฉากที่ 2 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Solution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): แนะนำทางออกของปัญหาด้วย "น้ำมันนวดสมุนไพร </a:t>
            </a:r>
            <a:r>
              <a:rPr lang="th-TH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พิชญ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ตำรับพรเจ้านาง"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- ฉากที่ 3 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Core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Benefit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): เจาะลึกคุณประโยชน์เด่น (ซึมไว ไม่เหนอะหนะ หอมเย็น ผ่อนคลาย)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- 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ฉากที่ 4 (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Call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to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Action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/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Tip</a:t>
            </a: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): แนะนำเคล็ดลับการใช้งานง่ายๆ ที่โต๊ะทำงาน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พร้อมปุ่มกระตุ้นให้กดทำแบบทดสอบหรือรับคู่มือ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04363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B2A7-FAEA-4F48-973B-1BE5FD182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68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dirty="0"/>
              <a:t>ให้แต่ละกลุ่มกำหนดหัวข้อและลงมือปฏิบัติ</a:t>
            </a:r>
            <a:br>
              <a:rPr lang="th-TH" dirty="0"/>
            </a:br>
            <a:endParaRPr lang="th-T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41486-7E7B-4194-A507-FFD52727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52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127369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8D100-2B7A-4901-8875-A6796BD63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36712"/>
            <a:ext cx="8229600" cy="1143000"/>
          </a:xfrm>
        </p:spPr>
        <p:txBody>
          <a:bodyPr/>
          <a:lstStyle/>
          <a:p>
            <a:r>
              <a:rPr lang="th-TH" dirty="0"/>
              <a:t>ให้ นักศึกษา ทดลองฝึกสั่ง </a:t>
            </a:r>
            <a:r>
              <a:rPr lang="en-US" dirty="0"/>
              <a:t>prompt</a:t>
            </a:r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6990B4-0BA2-4D7F-8C46-6DE1978E5249}"/>
              </a:ext>
            </a:extLst>
          </p:cNvPr>
          <p:cNvSpPr txBox="1"/>
          <p:nvPr/>
        </p:nvSpPr>
        <p:spPr>
          <a:xfrm>
            <a:off x="899592" y="2204864"/>
            <a:ext cx="64807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subdomain </a:t>
            </a:r>
            <a:r>
              <a:rPr lang="th-TH" dirty="0"/>
              <a:t>ในกลุ่มของตนเอง</a:t>
            </a:r>
          </a:p>
          <a:p>
            <a:r>
              <a:rPr lang="en-US" dirty="0"/>
              <a:t>g1.ajarnpij.com</a:t>
            </a:r>
          </a:p>
          <a:p>
            <a:r>
              <a:rPr lang="en-US" dirty="0"/>
              <a:t>g2.ajarnpij.com</a:t>
            </a:r>
          </a:p>
          <a:p>
            <a:r>
              <a:rPr lang="en-US" dirty="0"/>
              <a:t>g3.ajarnpij.com</a:t>
            </a:r>
            <a:endParaRPr lang="th-TH" dirty="0"/>
          </a:p>
          <a:p>
            <a:endParaRPr lang="th-T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7A38AE-824B-4857-B018-CEE8C447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53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49718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B2A7-FAEA-4F48-973B-1BE5FD182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08" y="69602"/>
            <a:ext cx="8507288" cy="1296144"/>
          </a:xfrm>
        </p:spPr>
        <p:txBody>
          <a:bodyPr>
            <a:noAutofit/>
          </a:bodyPr>
          <a:lstStyle/>
          <a:p>
            <a:r>
              <a:rPr lang="th-TH" sz="4000" b="1" dirty="0"/>
              <a:t>สรุป</a:t>
            </a:r>
            <a:br>
              <a:rPr lang="th-TH" sz="4000" b="1" dirty="0"/>
            </a:br>
            <a:r>
              <a:rPr lang="th-TH" sz="3600" b="1" dirty="0"/>
              <a:t>1. กลุ่มเครื่องมือสร้าง </a:t>
            </a:r>
            <a:r>
              <a:rPr lang="en-US" sz="3600" b="1" dirty="0"/>
              <a:t>AI Avatar </a:t>
            </a:r>
            <a:r>
              <a:rPr lang="en-US" sz="2000" b="1" dirty="0"/>
              <a:t>(</a:t>
            </a:r>
            <a:r>
              <a:rPr lang="th-TH" sz="3600" b="1" dirty="0"/>
              <a:t>ผู้สอนเสมือนจริง)</a:t>
            </a:r>
            <a:br>
              <a:rPr lang="th-TH" sz="2400" b="1" dirty="0"/>
            </a:br>
            <a:r>
              <a:rPr lang="th-TH" sz="2800" dirty="0"/>
              <a:t>กลุ่มนี้เหมาะสำหรับงานนำเสนอ วิดีโอสอนการใช้งาน หรือคอนเทนต์แนวพูดหน้ากล้อง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41486-7E7B-4194-A507-FFD52727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775201"/>
            <a:ext cx="2133600" cy="365125"/>
          </a:xfrm>
        </p:spPr>
        <p:txBody>
          <a:bodyPr/>
          <a:lstStyle/>
          <a:p>
            <a:fld id="{38733FFD-7BEB-4D90-A986-A94CCA9BFE3F}" type="slidenum">
              <a:rPr lang="th-TH" smtClean="0"/>
              <a:t>6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AD7598-8637-4E7F-B42C-6D8B1A587EE2}"/>
              </a:ext>
            </a:extLst>
          </p:cNvPr>
          <p:cNvSpPr txBox="1"/>
          <p:nvPr/>
        </p:nvSpPr>
        <p:spPr>
          <a:xfrm>
            <a:off x="327517" y="1486353"/>
            <a:ext cx="3716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/>
              <a:t>สรุป เครื่องมือต่างๆที่มีให้ใช้ในกลุ่มนี้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5C77C8A-E4CE-4E43-9516-74C2D297C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991362"/>
              </p:ext>
            </p:extLst>
          </p:nvPr>
        </p:nvGraphicFramePr>
        <p:xfrm>
          <a:off x="301452" y="1914916"/>
          <a:ext cx="8229600" cy="4952916"/>
        </p:xfrm>
        <a:graphic>
          <a:graphicData uri="http://schemas.openxmlformats.org/drawingml/2006/table">
            <a:tbl>
              <a:tblPr/>
              <a:tblGrid>
                <a:gridCol w="1558483">
                  <a:extLst>
                    <a:ext uri="{9D8B030D-6E8A-4147-A177-3AD203B41FA5}">
                      <a16:colId xmlns:a16="http://schemas.microsoft.com/office/drawing/2014/main" val="1994111370"/>
                    </a:ext>
                  </a:extLst>
                </a:gridCol>
                <a:gridCol w="3927917">
                  <a:extLst>
                    <a:ext uri="{9D8B030D-6E8A-4147-A177-3AD203B41FA5}">
                      <a16:colId xmlns:a16="http://schemas.microsoft.com/office/drawing/2014/main" val="249102073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597143836"/>
                    </a:ext>
                  </a:extLst>
                </a:gridCol>
              </a:tblGrid>
              <a:tr h="380501">
                <a:tc>
                  <a:txBody>
                    <a:bodyPr/>
                    <a:lstStyle/>
                    <a:p>
                      <a:r>
                        <a:rPr lang="th-TH" sz="2400" b="1">
                          <a:effectLst/>
                          <a:latin typeface="Google Sans Text"/>
                        </a:rPr>
                        <a:t>เครื่องมือ</a:t>
                      </a:r>
                      <a:endParaRPr lang="th-TH" sz="2400">
                        <a:effectLst/>
                        <a:latin typeface="Google Sans Text"/>
                      </a:endParaRP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effectLst/>
                          <a:latin typeface="Google Sans Text"/>
                        </a:rPr>
                        <a:t>จุดเด่น</a:t>
                      </a:r>
                      <a:endParaRPr lang="th-TH" sz="2400" dirty="0">
                        <a:effectLst/>
                        <a:latin typeface="Google Sans Text"/>
                      </a:endParaRP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>
                          <a:effectLst/>
                          <a:latin typeface="Google Sans Text"/>
                        </a:rPr>
                        <a:t>ข้อจำกัดในเวอร์ชันฟรี</a:t>
                      </a:r>
                      <a:endParaRPr lang="th-TH" sz="2400">
                        <a:effectLst/>
                        <a:latin typeface="Google Sans Text"/>
                      </a:endParaRP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310796"/>
                  </a:ext>
                </a:extLst>
              </a:tr>
              <a:tr h="9412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7030A0"/>
                          </a:solidFill>
                          <a:effectLst/>
                          <a:latin typeface="Google Sans Text"/>
                        </a:rPr>
                        <a:t>HeyGen</a:t>
                      </a: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Google Sans Text"/>
                      </a:endParaRP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rgbClr val="7030A0"/>
                          </a:solidFill>
                          <a:effectLst/>
                          <a:latin typeface="Google Sans Text"/>
                        </a:rPr>
                        <a:t>คุณภาพสูงที่สุด ปากตรงกับเสียง (</a:t>
                      </a:r>
                      <a:r>
                        <a:rPr lang="en-US" sz="2400" dirty="0">
                          <a:solidFill>
                            <a:srgbClr val="7030A0"/>
                          </a:solidFill>
                          <a:effectLst/>
                          <a:latin typeface="Google Sans Text"/>
                        </a:rPr>
                        <a:t>Lip-sync) </a:t>
                      </a:r>
                      <a:r>
                        <a:rPr lang="th-TH" sz="2400" dirty="0">
                          <a:solidFill>
                            <a:srgbClr val="7030A0"/>
                          </a:solidFill>
                          <a:effectLst/>
                          <a:latin typeface="Google Sans Text"/>
                        </a:rPr>
                        <a:t>สมจริงมาก</a:t>
                      </a: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rgbClr val="7030A0"/>
                          </a:solidFill>
                          <a:effectLst/>
                          <a:latin typeface="Google Sans Text"/>
                        </a:rPr>
                        <a:t>ให้เครดิตจำกัด (เช่น 1 คลิปสั้นต่อเดือน)</a:t>
                      </a: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427343"/>
                  </a:ext>
                </a:extLst>
              </a:tr>
              <a:tr h="660871">
                <a:tc>
                  <a:txBody>
                    <a:bodyPr/>
                    <a:lstStyle/>
                    <a:p>
                      <a:r>
                        <a:rPr lang="en-US" sz="2400" b="1">
                          <a:effectLst/>
                          <a:latin typeface="Google Sans Text"/>
                        </a:rPr>
                        <a:t>D-ID</a:t>
                      </a: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effectLst/>
                          <a:latin typeface="Google Sans Text"/>
                        </a:rPr>
                        <a:t>เปลี่ยนภาพถ่ายให้นิ่งๆ กลายเป็นคนพูดได้ดีเยี่ยม</a:t>
                      </a: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effectLst/>
                          <a:latin typeface="Google Sans Text"/>
                        </a:rPr>
                        <a:t>มีเครดิตให้ทดลองใช้ และติดลายน้ำ</a:t>
                      </a: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420073"/>
                  </a:ext>
                </a:extLst>
              </a:tr>
              <a:tr h="9412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oogle Sans Text"/>
                        </a:rPr>
                        <a:t>Synthesia</a:t>
                      </a:r>
                      <a:endParaRPr lang="en-US" sz="24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Google Sans Text"/>
                      </a:endParaRP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oogle Sans Text"/>
                        </a:rPr>
                        <a:t>เหมาะสำหรับงานองค์กรและสื่อการสอน มีอวตารให้เลือกเยอะ</a:t>
                      </a: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oogle Sans Text"/>
                        </a:rPr>
                        <a:t>เป็นแบบทดลอง (</a:t>
                      </a:r>
                      <a:r>
                        <a:rPr lang="en-US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oogle Sans Text"/>
                        </a:rPr>
                        <a:t>Demo) </a:t>
                      </a:r>
                      <a:r>
                        <a:rPr lang="th-TH" sz="24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Google Sans Text"/>
                        </a:rPr>
                        <a:t>จำกัดเวลาและจำนวนคลิป</a:t>
                      </a: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11989"/>
                  </a:ext>
                </a:extLst>
              </a:tr>
              <a:tr h="941240">
                <a:tc>
                  <a:txBody>
                    <a:bodyPr/>
                    <a:lstStyle/>
                    <a:p>
                      <a:r>
                        <a:rPr lang="en-US" sz="2400" b="1">
                          <a:effectLst/>
                          <a:latin typeface="Google Sans Text"/>
                        </a:rPr>
                        <a:t>CapCut</a:t>
                      </a:r>
                      <a:endParaRPr lang="en-US" sz="2400">
                        <a:effectLst/>
                        <a:latin typeface="Google Sans Text"/>
                      </a:endParaRP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>
                          <a:effectLst/>
                          <a:latin typeface="Google Sans Text"/>
                        </a:rPr>
                        <a:t>ใช้งานง่ายที่สุด มีตัวละคร </a:t>
                      </a:r>
                      <a:r>
                        <a:rPr lang="en-US" sz="2400">
                          <a:effectLst/>
                          <a:latin typeface="Google Sans Text"/>
                        </a:rPr>
                        <a:t>AI </a:t>
                      </a:r>
                      <a:r>
                        <a:rPr lang="th-TH" sz="2400">
                          <a:effectLst/>
                          <a:latin typeface="Google Sans Text"/>
                        </a:rPr>
                        <a:t>ให้เลือกเยอะและแก้ไขในมือถือได้</a:t>
                      </a: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>
                          <a:effectLst/>
                          <a:latin typeface="Google Sans Text"/>
                        </a:rPr>
                        <a:t>บางฟีเจอร์อาจจำกัดในบัญชีทั่วไป (แต่ใช้งานได้กว้างขวาง)</a:t>
                      </a: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242500"/>
                  </a:ext>
                </a:extLst>
              </a:tr>
              <a:tr h="660871">
                <a:tc>
                  <a:txBody>
                    <a:bodyPr/>
                    <a:lstStyle/>
                    <a:p>
                      <a:r>
                        <a:rPr lang="en-US" sz="2400" b="1">
                          <a:effectLst/>
                          <a:latin typeface="Google Sans Text"/>
                        </a:rPr>
                        <a:t>Canva</a:t>
                      </a:r>
                      <a:endParaRPr lang="en-US" sz="2400">
                        <a:effectLst/>
                        <a:latin typeface="Google Sans Text"/>
                      </a:endParaRP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>
                          <a:effectLst/>
                          <a:latin typeface="Google Sans Text"/>
                        </a:rPr>
                        <a:t>เชื่อมต่อกับแอปอื่นได้ง่าย เหมาะสำหรับมือใหม่</a:t>
                      </a: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effectLst/>
                          <a:latin typeface="Google Sans Text"/>
                        </a:rPr>
                        <a:t>อวตารมีคุณภาพพื้นฐาน ไม่สมจริง</a:t>
                      </a:r>
                    </a:p>
                  </a:txBody>
                  <a:tcPr marL="75099" marR="75099" marT="50066" marB="50066" anchor="ctr">
                    <a:lnL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4C7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9619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634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B2A7-FAEA-4F48-973B-1BE5FD18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i="0" u="none" strike="noStrike" kern="1200" dirty="0" err="1">
                <a:solidFill>
                  <a:srgbClr val="000000"/>
                </a:solidFill>
                <a:effectLst/>
                <a:latin typeface="Google Sans Text"/>
              </a:rPr>
              <a:t>HeyGen</a:t>
            </a:r>
            <a:br>
              <a:rPr lang="th-TH" sz="3600" b="0" i="0" u="none" strike="noStrike" dirty="0">
                <a:effectLst/>
                <a:latin typeface="Arial" panose="020B0604020202020204" pitchFamily="34" charset="0"/>
              </a:rPr>
            </a:br>
            <a:r>
              <a:rPr lang="th-TH" sz="3600" b="0" i="0" u="none" strike="noStrike" kern="1200" dirty="0">
                <a:solidFill>
                  <a:srgbClr val="000000"/>
                </a:solidFill>
                <a:effectLst/>
                <a:latin typeface="Google Sans Text"/>
              </a:rPr>
              <a:t>คุณภาพสูงที่สุด ปากตรงกับเสียง (</a:t>
            </a:r>
            <a:r>
              <a:rPr lang="en-US" sz="3600" b="0" i="0" u="none" strike="noStrike" kern="1200" dirty="0">
                <a:solidFill>
                  <a:srgbClr val="000000"/>
                </a:solidFill>
                <a:effectLst/>
                <a:latin typeface="Google Sans Text"/>
              </a:rPr>
              <a:t>Lip-sync) </a:t>
            </a:r>
            <a:r>
              <a:rPr lang="th-TH" sz="3600" b="0" i="0" u="none" strike="noStrike" kern="1200" dirty="0">
                <a:solidFill>
                  <a:srgbClr val="000000"/>
                </a:solidFill>
                <a:effectLst/>
                <a:latin typeface="Google Sans Text"/>
              </a:rPr>
              <a:t>สมจริงมาก</a:t>
            </a:r>
            <a:br>
              <a:rPr lang="th-TH" sz="3600" b="0" i="0" u="none" strike="noStrike" dirty="0">
                <a:effectLst/>
                <a:latin typeface="Arial" panose="020B0604020202020204" pitchFamily="34" charset="0"/>
              </a:rPr>
            </a:br>
            <a:r>
              <a:rPr lang="th-TH" sz="3600" b="0" i="0" u="none" strike="noStrike" kern="1200" dirty="0">
                <a:solidFill>
                  <a:srgbClr val="000000"/>
                </a:solidFill>
                <a:effectLst/>
                <a:latin typeface="Google Sans Text"/>
              </a:rPr>
              <a:t>ให้เครดิตจำกัด (เช่น 1 คลิปสั้นต่อเดือน</a:t>
            </a:r>
            <a:r>
              <a:rPr lang="th-TH" sz="2400" b="0" i="0" u="none" strike="noStrike" kern="1200" dirty="0">
                <a:solidFill>
                  <a:srgbClr val="000000"/>
                </a:solidFill>
                <a:effectLst/>
                <a:latin typeface="Google Sans Text"/>
              </a:rPr>
              <a:t>)</a:t>
            </a:r>
            <a:endParaRPr lang="th-TH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41486-7E7B-4194-A507-FFD52727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7</a:t>
            </a:fld>
            <a:endParaRPr lang="th-T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CDC8D-C36F-4F5C-B633-F80E47A8CBCF}"/>
              </a:ext>
            </a:extLst>
          </p:cNvPr>
          <p:cNvSpPr txBox="1"/>
          <p:nvPr/>
        </p:nvSpPr>
        <p:spPr>
          <a:xfrm>
            <a:off x="683568" y="2420810"/>
            <a:ext cx="4662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https://app.heygen.com/home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30F52-DC0F-4FC5-8FC4-85DA13F71D68}"/>
              </a:ext>
            </a:extLst>
          </p:cNvPr>
          <p:cNvSpPr txBox="1"/>
          <p:nvPr/>
        </p:nvSpPr>
        <p:spPr>
          <a:xfrm>
            <a:off x="683568" y="1736681"/>
            <a:ext cx="4172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/>
              <a:t>บน </a:t>
            </a:r>
            <a:r>
              <a:rPr lang="en-US" dirty="0"/>
              <a:t>Browser </a:t>
            </a:r>
            <a:r>
              <a:rPr lang="th-TH" dirty="0"/>
              <a:t>พิมพ์ </a:t>
            </a:r>
            <a:r>
              <a:rPr lang="en-US" dirty="0"/>
              <a:t>heygen.com</a:t>
            </a:r>
            <a:endParaRPr lang="th-T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1BA23F-B7C1-4EC0-923C-7EA83CA96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66" y="2820533"/>
            <a:ext cx="7452320" cy="37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55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977B2-CBAD-4361-9461-C17AB08D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1483147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th-TH" sz="3200" b="1" dirty="0">
                <a:solidFill>
                  <a:srgbClr val="FFFF00"/>
                </a:solidFill>
              </a:rPr>
              <a:t>2. กลุ่ม </a:t>
            </a:r>
            <a:r>
              <a:rPr lang="en-US" sz="3200" b="1" dirty="0">
                <a:solidFill>
                  <a:srgbClr val="FFFF00"/>
                </a:solidFill>
              </a:rPr>
              <a:t>AI Video &amp; Avatar Generators 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(</a:t>
            </a:r>
            <a:r>
              <a:rPr lang="th-TH" sz="3200" b="1" dirty="0">
                <a:solidFill>
                  <a:srgbClr val="FFFF00"/>
                </a:solidFill>
              </a:rPr>
              <a:t>เครื่องมือสร้างผู้สอนเสมือนจริง</a:t>
            </a:r>
            <a:r>
              <a:rPr lang="th-TH" b="1" dirty="0">
                <a:solidFill>
                  <a:srgbClr val="FFFF00"/>
                </a:solidFill>
              </a:rPr>
              <a:t>)</a:t>
            </a:r>
            <a:endParaRPr lang="th-TH" sz="3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63D3-B149-4AB8-9375-6AEBFCD6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8</a:t>
            </a:fld>
            <a:endParaRPr lang="th-T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3E766-1D76-45AC-9FBA-37734C3B84AF}"/>
              </a:ext>
            </a:extLst>
          </p:cNvPr>
          <p:cNvSpPr txBox="1"/>
          <p:nvPr/>
        </p:nvSpPr>
        <p:spPr>
          <a:xfrm>
            <a:off x="480798" y="1916832"/>
            <a:ext cx="82296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เปลี่ยนจากการอ่านข้อความยาว ๆ บนจอคอมพิวเตอร์ มาเป็นการเรียนรู้ผ่านผู้สอนเสมือนจริง (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AI Instructors) 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ที่ดึงดูดความสนใจได้ดีกว่า</a:t>
            </a:r>
          </a:p>
          <a:p>
            <a:endParaRPr lang="th-TH" dirty="0"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endParaRPr lang="en-US" sz="2800" dirty="0">
              <a:effectLst/>
              <a:latin typeface="Angsana New" panose="02020603050405020304" pitchFamily="18" charset="-34"/>
              <a:ea typeface="Times New Roman" panose="02020603050405020304" pitchFamily="18" charset="0"/>
              <a:cs typeface="Angsana New" panose="02020603050405020304" pitchFamily="18" charset="-34"/>
            </a:endParaRPr>
          </a:p>
          <a:p>
            <a:r>
              <a:rPr lang="en-US" sz="2800" b="1" dirty="0" err="1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Synthesia</a:t>
            </a:r>
            <a:r>
              <a:rPr lang="en-US" sz="28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/ </a:t>
            </a:r>
            <a:r>
              <a:rPr lang="en-US" sz="2800" b="1" dirty="0" err="1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Colossyan</a:t>
            </a:r>
            <a:r>
              <a:rPr lang="en-US" sz="28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: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เครื่องมือสร้างวิดีโอด้วย 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AI 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อวาตา</a:t>
            </a:r>
            <a:r>
              <a:rPr lang="th-TH" sz="2800" dirty="0" err="1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ร์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ชั้นนำ ในปี 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2026 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แพลตฟอร์มเหล่านี้สามารถทำ </a:t>
            </a:r>
            <a:r>
              <a:rPr lang="en-US" sz="2800" b="1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Scenario-based learning templates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 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คือสร้างสถานการณ์จำลองที่มีตัวละคร 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AI </a:t>
            </a:r>
            <a:r>
              <a:rPr lang="th-TH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หลาย ๆ ตัวมาโต้ตอบกัน เพื่อให้ผู้เรียนฝึกตัดสินใจในบทเรียน </a:t>
            </a:r>
            <a:r>
              <a:rPr lang="en-US" sz="2800" dirty="0">
                <a:effectLst/>
                <a:latin typeface="Angsana New" panose="02020603050405020304" pitchFamily="18" charset="-34"/>
                <a:ea typeface="Times New Roman" panose="02020603050405020304" pitchFamily="18" charset="0"/>
                <a:cs typeface="Angsana New" panose="02020603050405020304" pitchFamily="18" charset="-34"/>
              </a:rPr>
              <a:t>CAI</a:t>
            </a:r>
          </a:p>
        </p:txBody>
      </p:sp>
    </p:spTree>
    <p:extLst>
      <p:ext uri="{BB962C8B-B14F-4D97-AF65-F5344CB8AC3E}">
        <p14:creationId xmlns:p14="http://schemas.microsoft.com/office/powerpoint/2010/main" val="735800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977B2-CBAD-4361-9461-C17AB08D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51" y="136525"/>
            <a:ext cx="8960635" cy="1143000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th-TH" sz="2800" b="1" dirty="0">
                <a:solidFill>
                  <a:srgbClr val="FFFF00"/>
                </a:solidFill>
              </a:rPr>
              <a:t>2. กลุ่ม </a:t>
            </a:r>
            <a:r>
              <a:rPr lang="en-US" sz="2800" b="1" dirty="0">
                <a:solidFill>
                  <a:srgbClr val="FFFF00"/>
                </a:solidFill>
              </a:rPr>
              <a:t>AI Video &amp; Avatar Generators </a:t>
            </a:r>
            <a:br>
              <a:rPr lang="en-US" sz="2800" b="1" dirty="0">
                <a:solidFill>
                  <a:srgbClr val="FFFF00"/>
                </a:solidFill>
              </a:rPr>
            </a:br>
            <a:r>
              <a:rPr lang="en-US" sz="2800" b="1" dirty="0">
                <a:solidFill>
                  <a:srgbClr val="FFFF00"/>
                </a:solidFill>
              </a:rPr>
              <a:t>(</a:t>
            </a:r>
            <a:r>
              <a:rPr lang="th-TH" sz="2800" b="1" dirty="0">
                <a:solidFill>
                  <a:srgbClr val="FFFF00"/>
                </a:solidFill>
              </a:rPr>
              <a:t>เครื่องมือสร้างผู้สอนเสมือนจริง</a:t>
            </a:r>
            <a:r>
              <a:rPr lang="th-TH" sz="4000" b="1" dirty="0">
                <a:solidFill>
                  <a:srgbClr val="FFFF00"/>
                </a:solidFill>
              </a:rPr>
              <a:t>)</a:t>
            </a:r>
            <a:endParaRPr lang="th-TH" sz="28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63D3-B149-4AB8-9375-6AEBFCD6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33FFD-7BEB-4D90-A986-A94CCA9BFE3F}" type="slidenum">
              <a:rPr lang="th-TH" smtClean="0"/>
              <a:t>9</a:t>
            </a:fld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EFF16-78A4-4C5C-8660-098A41F0B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11" y="1397050"/>
            <a:ext cx="8712968" cy="12497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E7149-0B12-482D-BF27-34702F05C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2" y="2850162"/>
            <a:ext cx="8658877" cy="387131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2F0ED2-BF0D-4831-8849-3D26268759B2}"/>
              </a:ext>
            </a:extLst>
          </p:cNvPr>
          <p:cNvSpPr txBox="1"/>
          <p:nvPr/>
        </p:nvSpPr>
        <p:spPr>
          <a:xfrm>
            <a:off x="5292080" y="1541623"/>
            <a:ext cx="2160240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th-TH" dirty="0" err="1">
                <a:solidFill>
                  <a:srgbClr val="FFFF00"/>
                </a:solidFill>
              </a:rPr>
              <a:t>heygen</a:t>
            </a:r>
            <a:r>
              <a:rPr lang="th-TH" dirty="0">
                <a:solidFill>
                  <a:srgbClr val="FFFF00"/>
                </a:solidFill>
              </a:rPr>
              <a:t>.</a:t>
            </a:r>
            <a:r>
              <a:rPr lang="th-TH" dirty="0" err="1">
                <a:solidFill>
                  <a:srgbClr val="FFFF00"/>
                </a:solidFill>
              </a:rPr>
              <a:t>com</a:t>
            </a:r>
            <a:endParaRPr lang="th-T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44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3465</TotalTime>
  <Words>2901</Words>
  <Application>Microsoft Office PowerPoint</Application>
  <PresentationFormat>On-screen Show (4:3)</PresentationFormat>
  <Paragraphs>223</Paragraphs>
  <Slides>53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Angsana New</vt:lpstr>
      <vt:lpstr>Arial</vt:lpstr>
      <vt:lpstr>Calibri</vt:lpstr>
      <vt:lpstr>Courier New</vt:lpstr>
      <vt:lpstr>Google Sans Text</vt:lpstr>
      <vt:lpstr>Mulish</vt:lpstr>
      <vt:lpstr>Office Theme</vt:lpstr>
      <vt:lpstr>PowerPoint Presentation</vt:lpstr>
      <vt:lpstr>ประเภท Digital Content</vt:lpstr>
      <vt:lpstr>เครื่องมือที่ใช้ในการพัฒนา AI-Powered CAI  (หรือ Intelligent CAI / ICAI) ในปี 2026 อาจจำแนกเป็นกลุ่มได้ดังนี้</vt:lpstr>
      <vt:lpstr>เครื่องมือที่ใช้ในการพัฒนา AI-Powered CAI  (หรือ Intelligent CAI / ICAI) ในปี 2026</vt:lpstr>
      <vt:lpstr>เครื่องมือที่ใช้ในการพัฒนา AI-Powered CAI  (หรือ Intelligent CAI / ICAI) ในปี 2026</vt:lpstr>
      <vt:lpstr>สรุป 1. กลุ่มเครื่องมือสร้าง AI Avatar (ผู้สอนเสมือนจริง) กลุ่มนี้เหมาะสำหรับงานนำเสนอ วิดีโอสอนการใช้งาน หรือคอนเทนต์แนวพูดหน้ากล้อง</vt:lpstr>
      <vt:lpstr>HeyGen คุณภาพสูงที่สุด ปากตรงกับเสียง (Lip-sync) สมจริงมาก ให้เครดิตจำกัด (เช่น 1 คลิปสั้นต่อเดือน)</vt:lpstr>
      <vt:lpstr>2. กลุ่ม AI Video &amp; Avatar Generators  (เครื่องมือสร้างผู้สอนเสมือนจริง)</vt:lpstr>
      <vt:lpstr>2. กลุ่ม AI Video &amp; Avatar Generators  (เครื่องมือสร้างผู้สอนเสมือนจริง)</vt:lpstr>
      <vt:lpstr>2. กลุ่ม AI Video &amp; Avatar Generators  (เครื่องมือสร้างผู้สอนเสมือนจริง)</vt:lpstr>
      <vt:lpstr>2. กลุ่ม AI Video &amp; Avatar Generators  (เครื่องมือสร้างผู้สอนเสมือนจริง)</vt:lpstr>
      <vt:lpstr>2. กลุ่ม AI Video &amp; Avatar Generators  (เครื่องมือสร้างผู้สอนเสมือนจริง)</vt:lpstr>
      <vt:lpstr>https://app.heygen.com/videos/dece73c5a62749a78438b09f7a2e194b</vt:lpstr>
      <vt:lpstr>Kling AI เป็น - โมเดลปัญญาประดิษฐ์ (AI) ขั้นสูงที่พัฒนาโดยบริษัท Kuaishou จากประเทศจีน มีความสามารถหลักในการสร้างวิดีโอคุณภาพสูง  (AI Video Generator) จากข้อความหรือรูปภาพ โดยโดดเด่นในเรื่องการจำลองระบบฟิสิกส์ที่แม่นยำและการเคลื่อนไหวที่สมจริง</vt:lpstr>
      <vt:lpstr>ฟีเจอร์เด่นของ Kling AI - Text-to-Video: เปลี่ยนข้อความอธิบาย (Prompt) ให้กลายเป็นภาพเคลื่อนไหวเชิงภาพยนตร์ - Image-to-Video: เปลี่ยนภาพนิ่งให้กลายเป็นวิดีโอที่มีชีวิตชีวา  - Physics Simulation: จำลองการเคลื่อนไหวของวัตถุ เสื้อผ้า และสิ่งแวดล้อมได้อย่างถูกต้องตามหลักฟิสิกส์ - Multi-Platform: รองรับการใช้งานทั้งบนเว็บไซต์และแอปพลิเคชันมือถือ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ตัวอย่างโดยสังเขป  เขียน Prompt เพื่อสร้างวิดีโอ เกี่ยวกับการสกัดสมุนไพรน้ำมันนวดสรรคุณแก้ปวดคลายกล้ามเนื้อ Prompt :  1. ฉากคัดเลือกวัตถุดิบ (เน้นความสดและธรรมชาติ) “ภาพโคลสอัพสไตล์ภาพยนตร์ ใบสมุนไพรสีเขียวสด ไพล และตะไคร้ กำลังถูกคัดเลือกอย่างพิถีพิถันบนโต๊ะไม้ มีแสงแดดตอนเช้าส่องผ่านอย่างนุ่มนวล เลนส์มาโคร รายละเอียดสูง ระดับ 4k ให้ความรู้สึกออร์แกนิก”  </vt:lpstr>
      <vt:lpstr>ตัวอย่างโดยสังเขป  เขียน Prompt เพื่อสร้างวิดีโอ เกี่ยวกับการสกัดสมุนไพรน้ำมันนวดสรรคุณแก้ปวดคลายกล้ามเนื้อ Prompt : 2. ฉากขั้นตอนการสกัดน้ำมัน (เน้นความสะอาดและวิทยาศาสตร์)  “ กระบวนการกลั่นในห้องปฏิบัติการระดับมืออาชีพ น้ำมันใสบริสุทธิ์หยดออกจากหลอดแก้วลงในบีกเกอร์ น้ำมันสมุนไพรสีเหลืองทองเปล่งประกาย มีไอระเหยลอยขึ้นมาเบาๆ ฉากหลังเป็นห้องแล็บที่สะอาดและทันสมัย ภาพสโลว์โมชัน การจัดแสงแบบมืออาชีพ “ </vt:lpstr>
      <vt:lpstr>ตัวอย่างโดยสังเขป  เขียน Prompt เพื่อสร้างวิดีโอ เกี่ยวกับการสกัดสมุนไพรน้ำมันนวดสรรคุณแก้ปวดคลายกล้ามเนื้อ Prompt : 3. ฉากผลลัพธ์และการใช้งาน (เน้นความผ่อนคลาย คลายปวด) Prompt (แปลไทย):   “น้ำมันสมุนไพรสีทองเนื้อเนียนกำลังถูกนวดอย่างเบามือลงบนไหล่และคอของคน บรรยากาศสปาที่เงียบสงบ แสงไฟอบอุ่น แสดงถึงความรู้สึกผ่อนคลายกล้ามเนื้อและบรรเทาอาการปวด สไตล์ภาพยนตร์ ระดับ 4k “ </vt:lpstr>
      <vt:lpstr>PowerPoint Presentation</vt:lpstr>
      <vt:lpstr>ตัวอย่างโดยสังเขป  1. ฉากคัดเลือกวัตถุดิบ (เน้นความสดและธรรมชาติ) “ภาพโคลสอัพสไตล์ภาพยนตร์ ใบสมุนไพรสีเขียวสด ไพล และตะไคร้ กำลังถูกคัดเลือกอย่างพิถีพิถันบนโต๊ะไม้ มีแสงแดดตอนเช้าส่องผ่านอย่างนุ่มนวล เลนส์มาโคร รายละเอียดสูง ระดับ 4k ให้ความรู้สึกออร์แกนิก”  </vt:lpstr>
      <vt:lpstr>ตัวอย่างโดยสังเขป 2. ฉากขั้นตอนการสกัดน้ำมัน (เน้นความสะอาดและวิทยาศาสตร์) “ กระบวนการกลั่นในห้องปฏิบัติการระดับมืออาชีพ น้ำมันใสบริสุทธิ์หยดออกจากหลอดแก้วลงในบีกเกอร์ น้ำมันสมุนไพรสีเหลืองทองเปล่งประกาย มีไอระเหยลอยขึ้นมาเบาๆ ฉากหลังเป็นห้องแล็บที่สะอาดและทันสมัย ภาพสโลว์โมชัน การจัดแสงแบบมืออาชีพ “   </vt:lpstr>
      <vt:lpstr>ตัวอย่างโดยสังเขป   </vt:lpstr>
      <vt:lpstr>การเขียน Prompt ให้ AI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ให้แต่ละกลุ่มกำหนดหัวข้อและลงมือปฏิบัติ </vt:lpstr>
      <vt:lpstr>ให้ นักศึกษา ทดลองฝึกสั่ง prompt</vt:lpstr>
    </vt:vector>
  </TitlesOfParts>
  <Company>www.easyosteam.com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KKD Windows7 V.11_x64</dc:creator>
  <cp:lastModifiedBy>Computer</cp:lastModifiedBy>
  <cp:revision>537</cp:revision>
  <dcterms:created xsi:type="dcterms:W3CDTF">2021-08-23T12:03:38Z</dcterms:created>
  <dcterms:modified xsi:type="dcterms:W3CDTF">2026-06-05T11:24:42Z</dcterms:modified>
</cp:coreProperties>
</file>