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257" r:id="rId3"/>
    <p:sldId id="258" r:id="rId4"/>
    <p:sldId id="451" r:id="rId5"/>
    <p:sldId id="477" r:id="rId6"/>
    <p:sldId id="261" r:id="rId7"/>
    <p:sldId id="284" r:id="rId8"/>
    <p:sldId id="262" r:id="rId9"/>
    <p:sldId id="350" r:id="rId10"/>
    <p:sldId id="340" r:id="rId11"/>
    <p:sldId id="341" r:id="rId12"/>
    <p:sldId id="351" r:id="rId13"/>
    <p:sldId id="479" r:id="rId14"/>
    <p:sldId id="292" r:id="rId15"/>
    <p:sldId id="288" r:id="rId16"/>
    <p:sldId id="293" r:id="rId17"/>
    <p:sldId id="272" r:id="rId18"/>
    <p:sldId id="494" r:id="rId19"/>
    <p:sldId id="295" r:id="rId20"/>
    <p:sldId id="296" r:id="rId21"/>
    <p:sldId id="302" r:id="rId22"/>
    <p:sldId id="495" r:id="rId23"/>
    <p:sldId id="303" r:id="rId24"/>
    <p:sldId id="297" r:id="rId25"/>
    <p:sldId id="496" r:id="rId26"/>
    <p:sldId id="298" r:id="rId27"/>
    <p:sldId id="299" r:id="rId28"/>
    <p:sldId id="301" r:id="rId29"/>
    <p:sldId id="283" r:id="rId30"/>
    <p:sldId id="362" r:id="rId31"/>
    <p:sldId id="312" r:id="rId32"/>
    <p:sldId id="482" r:id="rId33"/>
    <p:sldId id="317" r:id="rId34"/>
    <p:sldId id="483" r:id="rId35"/>
    <p:sldId id="319" r:id="rId36"/>
    <p:sldId id="320" r:id="rId37"/>
    <p:sldId id="484" r:id="rId38"/>
    <p:sldId id="321" r:id="rId39"/>
    <p:sldId id="324" r:id="rId40"/>
    <p:sldId id="325" r:id="rId41"/>
    <p:sldId id="481" r:id="rId42"/>
    <p:sldId id="326" r:id="rId43"/>
    <p:sldId id="327" r:id="rId44"/>
    <p:sldId id="328" r:id="rId45"/>
    <p:sldId id="329" r:id="rId46"/>
    <p:sldId id="334" r:id="rId47"/>
    <p:sldId id="330" r:id="rId48"/>
    <p:sldId id="335" r:id="rId49"/>
    <p:sldId id="338" r:id="rId50"/>
    <p:sldId id="337" r:id="rId51"/>
    <p:sldId id="339" r:id="rId52"/>
    <p:sldId id="498" r:id="rId53"/>
    <p:sldId id="492" r:id="rId54"/>
    <p:sldId id="485" r:id="rId55"/>
    <p:sldId id="486" r:id="rId56"/>
    <p:sldId id="499" r:id="rId57"/>
    <p:sldId id="500" r:id="rId58"/>
    <p:sldId id="501" r:id="rId59"/>
    <p:sldId id="487" r:id="rId60"/>
    <p:sldId id="488" r:id="rId61"/>
    <p:sldId id="489" r:id="rId62"/>
    <p:sldId id="480" r:id="rId63"/>
    <p:sldId id="454" r:id="rId64"/>
    <p:sldId id="455" r:id="rId65"/>
    <p:sldId id="456" r:id="rId66"/>
    <p:sldId id="460" r:id="rId67"/>
    <p:sldId id="457" r:id="rId68"/>
    <p:sldId id="458" r:id="rId69"/>
    <p:sldId id="459" r:id="rId70"/>
    <p:sldId id="461" r:id="rId71"/>
    <p:sldId id="462" r:id="rId72"/>
    <p:sldId id="463" r:id="rId73"/>
    <p:sldId id="464" r:id="rId74"/>
    <p:sldId id="466" r:id="rId75"/>
    <p:sldId id="452" r:id="rId76"/>
    <p:sldId id="453" r:id="rId77"/>
    <p:sldId id="404" r:id="rId78"/>
    <p:sldId id="405" r:id="rId79"/>
    <p:sldId id="410" r:id="rId80"/>
    <p:sldId id="497" r:id="rId8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 autoAdjust="0"/>
    <p:restoredTop sz="93692" autoAdjust="0"/>
  </p:normalViewPr>
  <p:slideViewPr>
    <p:cSldViewPr>
      <p:cViewPr varScale="1">
        <p:scale>
          <a:sx n="67" d="100"/>
          <a:sy n="67" d="100"/>
        </p:scale>
        <p:origin x="17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FABBC-6FA6-4F6B-9A63-25287E139AB9}" type="datetimeFigureOut">
              <a:rPr lang="th-TH" smtClean="0"/>
              <a:t>02/05/69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8E8C9-9F14-4EA4-9D35-1D41C931E2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016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795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678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420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80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148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BF38-F56F-46F9-92FA-5177CA383E82}" type="datetime1">
              <a:rPr lang="th-TH" smtClean="0"/>
              <a:t>02/05/69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157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A9A7-93F2-44ED-B927-AAC193F1A18B}" type="datetime1">
              <a:rPr lang="th-TH" smtClean="0"/>
              <a:t>02/05/69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299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C15F-67D1-4265-BDB8-333FCBD4EF5F}" type="datetime1">
              <a:rPr lang="th-TH" smtClean="0"/>
              <a:t>02/05/69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952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3FEB-4DAF-4B52-A960-B299FC58C4C6}" type="datetime1">
              <a:rPr lang="th-TH" smtClean="0"/>
              <a:t>02/05/69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899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F147-A6A2-48A3-AC78-5C623990253A}" type="datetime1">
              <a:rPr lang="th-TH" smtClean="0"/>
              <a:t>02/05/69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688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CF1C-05A4-46CE-8ADE-EED92AD7A4F3}" type="datetime1">
              <a:rPr lang="th-TH" smtClean="0"/>
              <a:t>02/05/69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6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0EDE-D051-4931-9328-4EE9154D55E2}" type="datetime1">
              <a:rPr lang="th-TH" smtClean="0"/>
              <a:t>02/05/69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391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611B-17BB-4870-9CB4-5169109E3C6C}" type="datetime1">
              <a:rPr lang="th-TH" smtClean="0"/>
              <a:t>02/05/69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52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F8A7-B864-491E-AE00-64735C446549}" type="datetime1">
              <a:rPr lang="th-TH" smtClean="0"/>
              <a:t>02/05/69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40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41A6-DD0D-44E5-8106-309EA742D452}" type="datetime1">
              <a:rPr lang="th-TH" smtClean="0"/>
              <a:t>02/05/69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824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CEC2-6AF0-4D31-9A94-70B53488CBE5}" type="datetime1">
              <a:rPr lang="th-TH" smtClean="0"/>
              <a:t>02/05/69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78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E82C-15DB-492B-A0F7-78FFA629CE33}" type="datetime1">
              <a:rPr lang="th-TH" smtClean="0"/>
              <a:t>02/05/69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63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hyperlink" Target="https://www.primal.co.th/th/social-med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hyperlink" Target="https://www.mindphp.com/%E0%B8%84%E0%B8%B9%E0%B9%88%E0%B8%A1%E0%B8%B7%E0%B8%AD/73-%E0%B8%84%E0%B8%B7%E0%B8%AD%E0%B8%AD%E0%B8%B0%E0%B9%84%E0%B8%A3/2045-url-%E0%B8%84%E0%B8%B7%E0%B8%AD%E0%B8%AD%E0%B8%B0%E0%B9%84%E0%B8%A3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dphp.com/%E0%B8%84%E0%B8%B9%E0%B9%88%E0%B8%A1%E0%B8%B7%E0%B8%AD/73-%E0%B8%84%E0%B8%B7%E0%B8%AD%E0%B8%AD%E0%B8%B0%E0%B9%84%E0%B8%A3/2045-url-%E0%B8%84%E0%B8%B7%E0%B8%AD%E0%B8%AD%E0%B8%B0%E0%B9%84%E0%B8%A3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0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7" Type="http://schemas.openxmlformats.org/officeDocument/2006/relationships/image" Target="../media/image132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eg"/><Relationship Id="rId5" Type="http://schemas.openxmlformats.org/officeDocument/2006/relationships/image" Target="../media/image130.png"/><Relationship Id="rId4" Type="http://schemas.openxmlformats.org/officeDocument/2006/relationships/image" Target="../media/image12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7" Type="http://schemas.openxmlformats.org/officeDocument/2006/relationships/image" Target="../media/image141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e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4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6.jpeg"/><Relationship Id="rId4" Type="http://schemas.openxmlformats.org/officeDocument/2006/relationships/image" Target="../media/image18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jpeg"/><Relationship Id="rId7" Type="http://schemas.openxmlformats.org/officeDocument/2006/relationships/image" Target="../media/image19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jpeg"/><Relationship Id="rId5" Type="http://schemas.openxmlformats.org/officeDocument/2006/relationships/image" Target="../media/image192.jpeg"/><Relationship Id="rId4" Type="http://schemas.openxmlformats.org/officeDocument/2006/relationships/image" Target="../media/image19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74136"/>
            <a:ext cx="9117533" cy="1470025"/>
          </a:xfr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400" b="1" dirty="0">
                <a:solidFill>
                  <a:srgbClr val="FFFF00"/>
                </a:solidFill>
              </a:rPr>
              <a:t>ดิจิทัลคอนเทนต์</a:t>
            </a:r>
            <a:r>
              <a:rPr lang="en-US" sz="4400" b="1" dirty="0">
                <a:solidFill>
                  <a:srgbClr val="FFFF00"/>
                </a:solidFill>
              </a:rPr>
              <a:t> (ITB2303)</a:t>
            </a:r>
            <a:br>
              <a:rPr lang="th-TH" sz="4400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sz="3600" b="1" dirty="0">
                <a:solidFill>
                  <a:srgbClr val="FFFF00"/>
                </a:solidFill>
              </a:rPr>
              <a:t>Digital Content)</a:t>
            </a:r>
            <a:endParaRPr lang="th-TH" dirty="0"/>
          </a:p>
        </p:txBody>
      </p:sp>
      <p:sp>
        <p:nvSpPr>
          <p:cNvPr id="5" name="AutoShape 2" descr="ผู้ผลิต ดิจิทัลคอนเทนต์ (Digital Content) แถวหน้า  ฝันที่ไม่ไกลเกินเอื้อมของไท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ผู้ผลิต ดิจิทัลคอนเทนต์ (Digital Content) แถวหน้า  ฝันที่ไม่ไกลเกินเอื้อมของไทย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6" descr="Five Copyright Issues and Solutions on Digital Content - Advisory Excellence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312,143 Digital Content Images, Stock Photos &amp; Vectors | Shutterstock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0" name="Picture 2" descr="Reimagining Digital Libraries: How AI ...">
            <a:extLst>
              <a:ext uri="{FF2B5EF4-FFF2-40B4-BE49-F238E27FC236}">
                <a16:creationId xmlns:a16="http://schemas.microsoft.com/office/drawing/2014/main" id="{E102D1A0-F221-4639-822D-7D20C7CC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9" y="20893"/>
            <a:ext cx="2904151" cy="245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gital Education Evolution">
            <a:extLst>
              <a:ext uri="{FF2B5EF4-FFF2-40B4-BE49-F238E27FC236}">
                <a16:creationId xmlns:a16="http://schemas.microsoft.com/office/drawing/2014/main" id="{890CF8E8-582A-444D-B10A-8F7093C4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160"/>
            <a:ext cx="4068399" cy="29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rketing Trends to Watch in 2026 | Mod Op">
            <a:extLst>
              <a:ext uri="{FF2B5EF4-FFF2-40B4-BE49-F238E27FC236}">
                <a16:creationId xmlns:a16="http://schemas.microsoft.com/office/drawing/2014/main" id="{7ADB5794-AD7F-435D-8CF5-E235CF3B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99" y="5234202"/>
            <a:ext cx="508394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ontent marketing trends in 2026: Why ...">
            <a:extLst>
              <a:ext uri="{FF2B5EF4-FFF2-40B4-BE49-F238E27FC236}">
                <a16:creationId xmlns:a16="http://schemas.microsoft.com/office/drawing/2014/main" id="{CB39E4C8-1F1F-4F18-951C-6E5E833B0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99" y="3944159"/>
            <a:ext cx="5083944" cy="130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E37D9-266F-4145-9CC4-A4173852EC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8183" y="23598"/>
            <a:ext cx="3381375" cy="24478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63A963-3F29-4C0B-8A30-B1E59823A7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9514" y="-24559"/>
            <a:ext cx="2904486" cy="24959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320AA4-3413-475E-B66E-C67A0A1968D9}"/>
              </a:ext>
            </a:extLst>
          </p:cNvPr>
          <p:cNvSpPr txBox="1"/>
          <p:nvPr/>
        </p:nvSpPr>
        <p:spPr>
          <a:xfrm>
            <a:off x="6854720" y="5814974"/>
            <a:ext cx="2262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arjarnpij.com</a:t>
            </a:r>
            <a:endParaRPr lang="th-TH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A2A7B-6F47-4CD2-A47F-1646A435BDC3}"/>
              </a:ext>
            </a:extLst>
          </p:cNvPr>
          <p:cNvSpPr txBox="1"/>
          <p:nvPr/>
        </p:nvSpPr>
        <p:spPr>
          <a:xfrm>
            <a:off x="5458227" y="5255296"/>
            <a:ext cx="368577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</a:rPr>
              <a:t>ผู้บรรยาย </a:t>
            </a:r>
            <a:r>
              <a:rPr lang="th-TH" b="1" dirty="0" err="1">
                <a:solidFill>
                  <a:srgbClr val="FFFF00"/>
                </a:solidFill>
              </a:rPr>
              <a:t>พิชญ</a:t>
            </a:r>
            <a:r>
              <a:rPr lang="th-TH" b="1" dirty="0">
                <a:solidFill>
                  <a:srgbClr val="FFFF00"/>
                </a:solidFill>
              </a:rPr>
              <a:t>พง</a:t>
            </a:r>
            <a:r>
              <a:rPr lang="th-TH" b="1" dirty="0" err="1">
                <a:solidFill>
                  <a:srgbClr val="FFFF00"/>
                </a:solidFill>
              </a:rPr>
              <a:t>ค์</a:t>
            </a:r>
            <a:r>
              <a:rPr lang="th-TH" b="1" dirty="0">
                <a:solidFill>
                  <a:srgbClr val="FFFF00"/>
                </a:solidFill>
              </a:rPr>
              <a:t> </a:t>
            </a:r>
            <a:r>
              <a:rPr lang="th-TH" b="1" dirty="0" err="1">
                <a:solidFill>
                  <a:srgbClr val="FFFF00"/>
                </a:solidFill>
              </a:rPr>
              <a:t>ศิลัค์</a:t>
            </a:r>
            <a:r>
              <a:rPr lang="th-TH" b="1" dirty="0">
                <a:solidFill>
                  <a:srgbClr val="FFFF00"/>
                </a:solidFill>
              </a:rPr>
              <a:t>ประชา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FA3FD1-01E5-4933-B610-805C6AAB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037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405"/>
          </a:xfrm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/>
              <a:t> </a:t>
            </a:r>
            <a:r>
              <a:rPr lang="th-TH" b="1" dirty="0"/>
              <a:t>เทคโนโลยีมัลติมีเดีย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 </a:t>
            </a:r>
            <a:r>
              <a:rPr lang="th-TH" b="1" dirty="0"/>
              <a:t>เทคโนโลยีมัลติมีเดีย </a:t>
            </a:r>
            <a:endParaRPr lang="th-TH" dirty="0"/>
          </a:p>
          <a:p>
            <a:r>
              <a:rPr lang="th-TH" b="1" dirty="0">
                <a:solidFill>
                  <a:srgbClr val="002060"/>
                </a:solidFill>
              </a:rPr>
              <a:t>เทคโนโลยีด้านมัลติมีเดียกับชีวิตประจำวัน</a:t>
            </a:r>
          </a:p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ด้านความบันเทิง </a:t>
            </a:r>
          </a:p>
          <a:p>
            <a:r>
              <a:rPr lang="th-TH" b="1" dirty="0">
                <a:solidFill>
                  <a:srgbClr val="002060"/>
                </a:solidFill>
              </a:rPr>
              <a:t>ด้านการศึกษา</a:t>
            </a:r>
          </a:p>
          <a:p>
            <a:r>
              <a:rPr lang="th-TH" b="1" dirty="0">
                <a:solidFill>
                  <a:srgbClr val="0070C0"/>
                </a:solidFill>
              </a:rPr>
              <a:t>การท่องเที่ยว ฯลฯ</a:t>
            </a:r>
          </a:p>
          <a:p>
            <a:r>
              <a:rPr lang="th-TH" b="1" dirty="0">
                <a:solidFill>
                  <a:srgbClr val="002060"/>
                </a:solidFill>
              </a:rPr>
              <a:t>เพื่อทำให้เนื้อหา</a:t>
            </a:r>
          </a:p>
          <a:p>
            <a:r>
              <a:rPr lang="th-TH" b="1" dirty="0">
                <a:solidFill>
                  <a:srgbClr val="002060"/>
                </a:solidFill>
              </a:rPr>
              <a:t>มีความน่าสนใจมากกว่าการ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2060"/>
                </a:solidFill>
              </a:rPr>
              <a:t> นำสนอโดยใช้เพียงตัวอักษร หรือภาพนิ่ง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D1902-9F85-4A18-9A01-55638CFE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10</a:t>
            </a:fld>
            <a:endParaRPr lang="th-TH"/>
          </a:p>
        </p:txBody>
      </p:sp>
      <p:pic>
        <p:nvPicPr>
          <p:cNvPr id="5" name="Picture 2" descr="Social media - Wikipedia">
            <a:extLst>
              <a:ext uri="{FF2B5EF4-FFF2-40B4-BE49-F238E27FC236}">
                <a16:creationId xmlns:a16="http://schemas.microsoft.com/office/drawing/2014/main" id="{F963C7F4-C2DF-4910-AD54-61C1EC502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417638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ocial Media | Pros, Cons, Debate ...">
            <a:extLst>
              <a:ext uri="{FF2B5EF4-FFF2-40B4-BE49-F238E27FC236}">
                <a16:creationId xmlns:a16="http://schemas.microsoft.com/office/drawing/2014/main" id="{D9677FB9-BFF0-4A5E-9F65-89E7209F6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3064322"/>
            <a:ext cx="27336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ocial Media คืออะไร มีกี่ประเภท พร้อมบอกข้อดี ...">
            <a:extLst>
              <a:ext uri="{FF2B5EF4-FFF2-40B4-BE49-F238E27FC236}">
                <a16:creationId xmlns:a16="http://schemas.microsoft.com/office/drawing/2014/main" id="{222C29C6-9AEC-4C8F-8614-8EE56190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4781774"/>
            <a:ext cx="279082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cial Media Marketing VS Social Media ...">
            <a:extLst>
              <a:ext uri="{FF2B5EF4-FFF2-40B4-BE49-F238E27FC236}">
                <a16:creationId xmlns:a16="http://schemas.microsoft.com/office/drawing/2014/main" id="{1282813F-34B7-4D55-B207-24D3BFF40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9" y="2739480"/>
            <a:ext cx="2619375" cy="20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1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298" y="1484784"/>
            <a:ext cx="8476101" cy="4525963"/>
          </a:xfrm>
        </p:spPr>
        <p:txBody>
          <a:bodyPr>
            <a:normAutofit/>
          </a:bodyPr>
          <a:lstStyle/>
          <a:p>
            <a:r>
              <a:rPr lang="th-TH" sz="2000" dirty="0"/>
              <a:t> </a:t>
            </a:r>
            <a:r>
              <a:rPr lang="th-TH" sz="2800" b="1" dirty="0"/>
              <a:t>ความหมายของมัลติมีเดีย </a:t>
            </a:r>
            <a:endParaRPr lang="th-TH" sz="2800" dirty="0"/>
          </a:p>
          <a:p>
            <a:r>
              <a:rPr lang="th-TH" sz="4000" b="1" dirty="0">
                <a:solidFill>
                  <a:srgbClr val="0070C0"/>
                </a:solidFill>
              </a:rPr>
              <a:t>คำว่า “</a:t>
            </a:r>
            <a:r>
              <a:rPr lang="th-TH" sz="4000" b="1" dirty="0" err="1">
                <a:solidFill>
                  <a:srgbClr val="0070C0"/>
                </a:solidFill>
              </a:rPr>
              <a:t>มัลติ</a:t>
            </a:r>
            <a:r>
              <a:rPr lang="th-TH" sz="4000" b="1" dirty="0">
                <a:solidFill>
                  <a:srgbClr val="0070C0"/>
                </a:solidFill>
              </a:rPr>
              <a:t>”(</a:t>
            </a:r>
            <a:r>
              <a:rPr lang="en-US" b="1" dirty="0">
                <a:solidFill>
                  <a:srgbClr val="0070C0"/>
                </a:solidFill>
              </a:rPr>
              <a:t>Multi) </a:t>
            </a:r>
            <a:r>
              <a:rPr lang="th-TH" dirty="0"/>
              <a:t>หมายถึง หลายๆ อย่าง</a:t>
            </a:r>
            <a:r>
              <a:rPr lang="th-TH" dirty="0">
                <a:solidFill>
                  <a:srgbClr val="0070C0"/>
                </a:solidFill>
              </a:rPr>
              <a:t>ผ</a:t>
            </a:r>
            <a:r>
              <a:rPr lang="th-TH" dirty="0">
                <a:solidFill>
                  <a:srgbClr val="FF0000"/>
                </a:solidFill>
              </a:rPr>
              <a:t>ส</a:t>
            </a:r>
            <a:r>
              <a:rPr lang="th-TH" dirty="0">
                <a:solidFill>
                  <a:srgbClr val="00B050"/>
                </a:solidFill>
              </a:rPr>
              <a:t>ม </a:t>
            </a:r>
            <a:r>
              <a:rPr lang="th-TH" dirty="0"/>
              <a:t>รวมกัน</a:t>
            </a:r>
            <a:endParaRPr lang="th-TH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h-TH" dirty="0"/>
              <a:t> (ซึ่งมีศัพท์ที่ใกล้เคียงกัน เช่น </a:t>
            </a:r>
            <a:r>
              <a:rPr lang="en-US" sz="2400" dirty="0"/>
              <a:t>Many, Much </a:t>
            </a:r>
            <a:r>
              <a:rPr lang="th-TH" dirty="0"/>
              <a:t>และ </a:t>
            </a:r>
            <a:r>
              <a:rPr lang="en-US" sz="2400" dirty="0"/>
              <a:t>Multiple) </a:t>
            </a:r>
            <a:endParaRPr lang="th-TH" sz="2400" dirty="0"/>
          </a:p>
          <a:p>
            <a:r>
              <a:rPr lang="th-TH" b="1" dirty="0"/>
              <a:t>ส่วนคำว่า “มี</a:t>
            </a:r>
            <a:r>
              <a:rPr lang="th-TH" b="1" dirty="0" err="1"/>
              <a:t>เดีย</a:t>
            </a:r>
            <a:r>
              <a:rPr lang="th-TH" b="1" dirty="0"/>
              <a:t>”</a:t>
            </a:r>
            <a:r>
              <a:rPr lang="th-TH" sz="2400" b="1" dirty="0"/>
              <a:t>(</a:t>
            </a:r>
            <a:r>
              <a:rPr lang="en-US" sz="2400" b="1" dirty="0"/>
              <a:t>Media) </a:t>
            </a:r>
            <a:r>
              <a:rPr lang="th-TH" b="1" dirty="0"/>
              <a:t>หมายถึง </a:t>
            </a:r>
            <a:r>
              <a:rPr lang="th-TH" sz="2800" b="1" dirty="0"/>
              <a:t>สื่อ ข่าวสาร ช่องทางการติดต่อสื่อสาร เมื่อนำมารวมกันเป็นคำว่า “มัลติมีเดีย”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/>
              <a:t> </a:t>
            </a:r>
            <a:r>
              <a:rPr lang="th-TH" b="1" dirty="0"/>
              <a:t>เทคโนโลยีมัลติมีเดีย </a:t>
            </a:r>
            <a:endParaRPr lang="th-TH" dirty="0"/>
          </a:p>
        </p:txBody>
      </p:sp>
      <p:sp>
        <p:nvSpPr>
          <p:cNvPr id="5" name="AutoShape 2" descr="How to Make a Professional-Looking Multimedia Presentation | Skill Success  Blo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How to Make a Professional-Looking Multimedia Presentation | Skill Success  Blo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6" descr="Basics of Computer Science - Multimedia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igital Multimedia Design Graduates – What's the Job Demand &amp; Work Life in  Malaysia? Best advise &amp; information on courses at Malaysia's top private  universities and colleges EduSpiral Consultant Services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10" descr="What is Multimedia - javatpoint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2" y="4759073"/>
            <a:ext cx="2513920" cy="167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42" y="4759073"/>
            <a:ext cx="2447538" cy="183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tse3.mm.bing.net/th?id=OIP.0UiLx3pwIGZ8QYnSTBIBfQHaFj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69308"/>
            <a:ext cx="3186272" cy="238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02DF0F-D84B-4A91-8A59-F3214ADC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9056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94334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th-TH" b="1" dirty="0"/>
              <a:t>มัลติมีเดีย </a:t>
            </a:r>
            <a:r>
              <a:rPr lang="th-TH" dirty="0"/>
              <a:t>จึงหมายถึง </a:t>
            </a:r>
            <a:r>
              <a:rPr lang="th-TH" b="1" dirty="0"/>
              <a:t>การนำองค์ประกอบของสื่อชนิดต่างๆ มาผสมผสานเข้าด้วยกัน </a:t>
            </a:r>
            <a:r>
              <a:rPr lang="th-TH" dirty="0"/>
              <a:t>ซึ่งประกอบด้วย </a:t>
            </a:r>
          </a:p>
          <a:p>
            <a:r>
              <a:rPr lang="th-TH" b="1" dirty="0">
                <a:solidFill>
                  <a:srgbClr val="002060"/>
                </a:solidFill>
              </a:rPr>
              <a:t>ตัวอักษร(</a:t>
            </a:r>
            <a:r>
              <a:rPr lang="en-US" sz="2400" b="1" dirty="0">
                <a:solidFill>
                  <a:srgbClr val="002060"/>
                </a:solidFill>
              </a:rPr>
              <a:t>Text) </a:t>
            </a:r>
            <a:endParaRPr lang="th-TH" sz="2400" b="1" dirty="0">
              <a:solidFill>
                <a:srgbClr val="002060"/>
              </a:solidFill>
            </a:endParaRPr>
          </a:p>
          <a:p>
            <a:r>
              <a:rPr lang="th-TH" b="1" dirty="0">
                <a:solidFill>
                  <a:srgbClr val="0070C0"/>
                </a:solidFill>
              </a:rPr>
              <a:t>ภาพนิ่ง(</a:t>
            </a:r>
            <a:r>
              <a:rPr lang="en-US" sz="1900" b="1" dirty="0">
                <a:solidFill>
                  <a:srgbClr val="0070C0"/>
                </a:solidFill>
              </a:rPr>
              <a:t>Still Image) </a:t>
            </a:r>
            <a:endParaRPr lang="th-TH" sz="1900" b="1" dirty="0">
              <a:solidFill>
                <a:srgbClr val="0070C0"/>
              </a:solidFill>
            </a:endParaRPr>
          </a:p>
          <a:p>
            <a:r>
              <a:rPr lang="th-TH" sz="2800" b="1" dirty="0">
                <a:solidFill>
                  <a:srgbClr val="FF0000"/>
                </a:solidFill>
              </a:rPr>
              <a:t>ภาพเคลื่อนไหว</a:t>
            </a:r>
            <a:r>
              <a:rPr lang="th-TH" sz="2800" b="1" dirty="0" err="1">
                <a:solidFill>
                  <a:srgbClr val="FF0000"/>
                </a:solidFill>
              </a:rPr>
              <a:t>หรืออ</a:t>
            </a:r>
            <a:r>
              <a:rPr lang="th-TH" sz="2800" b="1" dirty="0">
                <a:solidFill>
                  <a:srgbClr val="FF0000"/>
                </a:solidFill>
              </a:rPr>
              <a:t>นิ</a:t>
            </a:r>
            <a:r>
              <a:rPr lang="th-TH" sz="2800" b="1" dirty="0" err="1">
                <a:solidFill>
                  <a:srgbClr val="FF0000"/>
                </a:solidFill>
              </a:rPr>
              <a:t>เมชั่น</a:t>
            </a:r>
            <a:r>
              <a:rPr lang="th-TH" sz="2800" b="1" dirty="0">
                <a:solidFill>
                  <a:srgbClr val="FF0000"/>
                </a:solidFill>
              </a:rPr>
              <a:t>(</a:t>
            </a:r>
            <a:r>
              <a:rPr lang="en-US" sz="2100" b="1" dirty="0">
                <a:solidFill>
                  <a:srgbClr val="FF0000"/>
                </a:solidFill>
              </a:rPr>
              <a:t>Animation) </a:t>
            </a:r>
            <a:endParaRPr lang="th-TH" sz="2100" b="1" dirty="0">
              <a:solidFill>
                <a:srgbClr val="FF0000"/>
              </a:solidFill>
            </a:endParaRPr>
          </a:p>
          <a:p>
            <a:r>
              <a:rPr lang="th-TH" sz="2800" dirty="0"/>
              <a:t>เสียง (</a:t>
            </a:r>
            <a:r>
              <a:rPr lang="en-US" sz="2100" dirty="0"/>
              <a:t>Sound) </a:t>
            </a:r>
            <a:r>
              <a:rPr lang="th-TH" sz="2800" dirty="0"/>
              <a:t>และ</a:t>
            </a:r>
          </a:p>
          <a:p>
            <a:r>
              <a:rPr lang="th-TH" sz="2800" b="1" dirty="0">
                <a:solidFill>
                  <a:srgbClr val="7030A0"/>
                </a:solidFill>
              </a:rPr>
              <a:t>วิดีโอ(</a:t>
            </a:r>
            <a:r>
              <a:rPr lang="en-US" sz="2000" b="1" dirty="0">
                <a:solidFill>
                  <a:srgbClr val="7030A0"/>
                </a:solidFill>
              </a:rPr>
              <a:t>Video) </a:t>
            </a:r>
            <a:endParaRPr lang="th-TH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h-TH" b="1" dirty="0"/>
              <a:t>โดยผ่านกระบวนการทางระบบคอมพิวเตอร์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2060"/>
                </a:solidFill>
              </a:rPr>
              <a:t>เพื่อสื่อความหมายกับผู้ใช้อย่างมีปฏิสัมพันธ์ (</a:t>
            </a:r>
            <a:r>
              <a:rPr lang="en-US" sz="2000" b="1" dirty="0">
                <a:solidFill>
                  <a:srgbClr val="002060"/>
                </a:solidFill>
              </a:rPr>
              <a:t>Interactive Multimedia)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th-TH" b="1" dirty="0">
                <a:solidFill>
                  <a:srgbClr val="002060"/>
                </a:solidFill>
              </a:rPr>
              <a:t>และได้บรรลุผลตามวัตถุประสงค์การใช้งาน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5856"/>
          </a:xfrm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/>
              <a:t> </a:t>
            </a:r>
            <a:r>
              <a:rPr lang="th-TH" b="1" dirty="0"/>
              <a:t>เทคโนโลยีมัลติมีเดีย </a:t>
            </a: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FD122E-1909-4A01-A6E6-7CEDF967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12</a:t>
            </a:fld>
            <a:endParaRPr lang="th-TH"/>
          </a:p>
        </p:txBody>
      </p:sp>
      <p:pic>
        <p:nvPicPr>
          <p:cNvPr id="3074" name="Picture 2" descr="2024 the Biggest Year for Animation">
            <a:extLst>
              <a:ext uri="{FF2B5EF4-FFF2-40B4-BE49-F238E27FC236}">
                <a16:creationId xmlns:a16="http://schemas.microsoft.com/office/drawing/2014/main" id="{263610F5-39F3-4340-A354-186A851A1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68" y="228679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025 Animation Trends: 7 Types You Need ...">
            <a:extLst>
              <a:ext uri="{FF2B5EF4-FFF2-40B4-BE49-F238E27FC236}">
                <a16:creationId xmlns:a16="http://schemas.microsoft.com/office/drawing/2014/main" id="{8ACFD45F-1E69-4905-9FD0-2DE828D0C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04" y="388699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7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5D9A-9DE8-4138-83EF-452ECF1B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123"/>
            <a:ext cx="8229600" cy="1143000"/>
          </a:xfrm>
        </p:spPr>
        <p:txBody>
          <a:bodyPr/>
          <a:lstStyle/>
          <a:p>
            <a:r>
              <a:rPr lang="th-TH" sz="4400" b="1" i="0" dirty="0">
                <a:solidFill>
                  <a:srgbClr val="111112"/>
                </a:solidFill>
                <a:effectLst/>
                <a:latin typeface="optimisticAI"/>
              </a:rPr>
              <a:t>เนื้อหา</a:t>
            </a:r>
            <a:r>
              <a:rPr lang="th-TH" sz="4400" b="1" dirty="0">
                <a:solidFill>
                  <a:srgbClr val="111112"/>
                </a:solidFill>
                <a:latin typeface="optimisticAI"/>
              </a:rPr>
              <a:t>ตามหลักสูตร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0F0D8-93CD-4E84-AE66-AA2F1D2F8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88" y="908720"/>
            <a:ext cx="88614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th-TH" b="1" dirty="0">
                <a:solidFill>
                  <a:srgbClr val="002060"/>
                </a:solidFill>
              </a:rPr>
              <a:t>ความรู้เกี่ยวกับดิจิทัลคอนเทนต์</a:t>
            </a:r>
            <a:r>
              <a:rPr lang="th-TH" sz="3200" b="1" dirty="0"/>
              <a:t>(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Knowledge about digital content)</a:t>
            </a:r>
          </a:p>
          <a:p>
            <a:pPr marL="514350" indent="-514350">
              <a:buAutoNum type="arabicPeriod"/>
            </a:pPr>
            <a:r>
              <a:rPr lang="th-TH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องค์ประกอบสำคัญของดิจิทัลคอนเทนต์</a:t>
            </a:r>
          </a:p>
          <a:p>
            <a:pPr marL="514350" indent="-514350">
              <a:buAutoNum type="arabicPeriod"/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วิวัฒนาการของดิจิทัลคอนเทนต์</a:t>
            </a:r>
          </a:p>
          <a:p>
            <a:pPr marL="514350" indent="-514350">
              <a:buAutoNum type="arabicPeriod"/>
            </a:pPr>
            <a:r>
              <a:rPr lang="th-TH" sz="3200" b="1" dirty="0"/>
              <a:t>นวัตกรรม (</a:t>
            </a:r>
            <a:r>
              <a:rPr lang="en-US" sz="3200" b="1" dirty="0"/>
              <a:t>Innovation)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sz="3200" b="1" dirty="0">
                <a:solidFill>
                  <a:srgbClr val="7030A0"/>
                </a:solidFill>
              </a:rPr>
              <a:t>แนวคิดสำคัญของดิจิทัลคอนเทนต์-การออกแบบและโครงสร้างดิจิตอลคอนเทนต์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sz="3200" b="1" dirty="0"/>
              <a:t>แนวโน้มดิจิทัลคอนเทนต์ปี 2026</a:t>
            </a:r>
            <a:r>
              <a:rPr lang="th-TH" sz="2400" b="1" dirty="0"/>
              <a:t>(</a:t>
            </a:r>
            <a:r>
              <a:rPr lang="en-US" sz="2400" b="1" dirty="0"/>
              <a:t>trends of digital content)</a:t>
            </a:r>
            <a:endParaRPr lang="th-TH" sz="2400" b="1" dirty="0"/>
          </a:p>
          <a:p>
            <a:pPr marL="514350" indent="-514350">
              <a:buFont typeface="Arial" pitchFamily="34" charset="0"/>
              <a:buAutoNum type="arabicPeriod"/>
            </a:pPr>
            <a:endParaRPr lang="th-TH" sz="3200" b="1" dirty="0"/>
          </a:p>
          <a:p>
            <a:pPr marL="514350" indent="-514350">
              <a:buAutoNum type="arabicPeriod"/>
            </a:pPr>
            <a:endParaRPr lang="th-TH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514350" indent="-514350">
              <a:buAutoNum type="arabicPeriod"/>
            </a:pPr>
            <a:endParaRPr lang="th-TH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514350" indent="-514350">
              <a:buAutoNum type="arabicPeriod"/>
            </a:pPr>
            <a:endParaRPr lang="th-TH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514350" indent="-514350">
              <a:buAutoNum type="arabicPeriod"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514350" indent="-514350">
              <a:buAutoNum type="arabicPeriod"/>
            </a:pPr>
            <a:endParaRPr lang="en-US" b="1" dirty="0"/>
          </a:p>
          <a:p>
            <a:endParaRPr lang="th-TH" dirty="0"/>
          </a:p>
        </p:txBody>
      </p:sp>
      <p:pic>
        <p:nvPicPr>
          <p:cNvPr id="1026" name="Picture 2" descr="อาชีพ Digital Content Creator คือ ...">
            <a:extLst>
              <a:ext uri="{FF2B5EF4-FFF2-40B4-BE49-F238E27FC236}">
                <a16:creationId xmlns:a16="http://schemas.microsoft.com/office/drawing/2014/main" id="{060E63CF-6973-4DA8-BCBA-D2370B10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22118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gital Content Creation: Graphic ...">
            <a:extLst>
              <a:ext uri="{FF2B5EF4-FFF2-40B4-BE49-F238E27FC236}">
                <a16:creationId xmlns:a16="http://schemas.microsoft.com/office/drawing/2014/main" id="{9A525FF1-45C2-4B8A-8AF8-721A01FA9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05" y="5122118"/>
            <a:ext cx="3324225" cy="15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Evolution of Content Marketing ...">
            <a:extLst>
              <a:ext uri="{FF2B5EF4-FFF2-40B4-BE49-F238E27FC236}">
                <a16:creationId xmlns:a16="http://schemas.microsoft.com/office/drawing/2014/main" id="{F1865CCC-CB39-412A-9AF2-ADC1F2ED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17" y="5122118"/>
            <a:ext cx="2699792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CF9EF-ECC1-484F-A329-A41CD265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13</a:t>
            </a:fld>
            <a:endParaRPr lang="th-TH"/>
          </a:p>
        </p:txBody>
      </p:sp>
      <p:pic>
        <p:nvPicPr>
          <p:cNvPr id="4098" name="Picture 2" descr="Digital Media And Content Creation ...">
            <a:extLst>
              <a:ext uri="{FF2B5EF4-FFF2-40B4-BE49-F238E27FC236}">
                <a16:creationId xmlns:a16="http://schemas.microsoft.com/office/drawing/2014/main" id="{0CB605E1-1515-4C74-BC10-34E5BAD9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7150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43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19" y="383627"/>
            <a:ext cx="8229600" cy="824641"/>
          </a:xfr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1.ความรู้เกี่ยวกับดิจิทัลคอนเทนต์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1475656" y="3664532"/>
            <a:ext cx="677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>
                <a:solidFill>
                  <a:srgbClr val="FF0000"/>
                </a:solidFill>
              </a:rPr>
              <a:t>Kn</a:t>
            </a:r>
            <a:r>
              <a:rPr lang="en-US" sz="3600" b="1" dirty="0">
                <a:solidFill>
                  <a:srgbClr val="00B050"/>
                </a:solidFill>
              </a:rPr>
              <a:t>ow</a:t>
            </a:r>
            <a:r>
              <a:rPr lang="en-US" sz="3600" b="1" dirty="0">
                <a:solidFill>
                  <a:srgbClr val="002060"/>
                </a:solidFill>
              </a:rPr>
              <a:t>ledge about </a:t>
            </a:r>
            <a:r>
              <a:rPr lang="en-US" sz="3600" b="1" dirty="0">
                <a:solidFill>
                  <a:srgbClr val="FF0000"/>
                </a:solidFill>
              </a:rPr>
              <a:t>di</a:t>
            </a:r>
            <a:r>
              <a:rPr lang="en-US" sz="3600" b="1" dirty="0">
                <a:solidFill>
                  <a:srgbClr val="002060"/>
                </a:solidFill>
              </a:rPr>
              <a:t>gi</a:t>
            </a:r>
            <a:r>
              <a:rPr lang="en-US" sz="3600" b="1" dirty="0">
                <a:solidFill>
                  <a:srgbClr val="00B0F0"/>
                </a:solidFill>
              </a:rPr>
              <a:t>tal </a:t>
            </a:r>
            <a:r>
              <a:rPr lang="en-US" sz="3600" b="1" dirty="0">
                <a:solidFill>
                  <a:srgbClr val="002060"/>
                </a:solidFill>
              </a:rPr>
              <a:t>content)</a:t>
            </a:r>
            <a:endParaRPr lang="th-TH" sz="3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1EA7F-7334-4D69-BB51-4C080364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14</a:t>
            </a:fld>
            <a:endParaRPr lang="th-TH"/>
          </a:p>
        </p:txBody>
      </p:sp>
      <p:pic>
        <p:nvPicPr>
          <p:cNvPr id="5122" name="Picture 2" descr="The age of digital media – what comes ...">
            <a:extLst>
              <a:ext uri="{FF2B5EF4-FFF2-40B4-BE49-F238E27FC236}">
                <a16:creationId xmlns:a16="http://schemas.microsoft.com/office/drawing/2014/main" id="{F9253307-DFE6-4943-A2B8-CF3CC0BDC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1528187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novative Digital Content Archives ...">
            <a:extLst>
              <a:ext uri="{FF2B5EF4-FFF2-40B4-BE49-F238E27FC236}">
                <a16:creationId xmlns:a16="http://schemas.microsoft.com/office/drawing/2014/main" id="{1C321F24-FDCA-4909-917E-1E610477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47" y="1556792"/>
            <a:ext cx="312964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igital content Images - Free Download ...">
            <a:extLst>
              <a:ext uri="{FF2B5EF4-FFF2-40B4-BE49-F238E27FC236}">
                <a16:creationId xmlns:a16="http://schemas.microsoft.com/office/drawing/2014/main" id="{F46ECE6C-30A6-43BE-8A61-C833C9D6D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90" y="1566317"/>
            <a:ext cx="336946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igital marketing and its future prospects.">
            <a:extLst>
              <a:ext uri="{FF2B5EF4-FFF2-40B4-BE49-F238E27FC236}">
                <a16:creationId xmlns:a16="http://schemas.microsoft.com/office/drawing/2014/main" id="{4C3E1FD2-B39C-4FDE-B826-0B905D49B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4509120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2/3 of digital content creators do not ...">
            <a:extLst>
              <a:ext uri="{FF2B5EF4-FFF2-40B4-BE49-F238E27FC236}">
                <a16:creationId xmlns:a16="http://schemas.microsoft.com/office/drawing/2014/main" id="{822A1B29-6ECC-4EDD-AA86-C7719E522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77" y="4492082"/>
            <a:ext cx="2738983" cy="142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igital Content Creation: Graphic ...">
            <a:extLst>
              <a:ext uri="{FF2B5EF4-FFF2-40B4-BE49-F238E27FC236}">
                <a16:creationId xmlns:a16="http://schemas.microsoft.com/office/drawing/2014/main" id="{BBE4548A-EF63-4980-A9A3-D28467BBE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37" y="4492081"/>
            <a:ext cx="314156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12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34076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3600" b="1" u="sng" dirty="0" err="1"/>
              <a:t>ดิจิทัล</a:t>
            </a:r>
            <a:r>
              <a:rPr lang="th-TH" sz="3600" b="1" u="sng" dirty="0"/>
              <a:t>คอน</a:t>
            </a:r>
            <a:r>
              <a:rPr lang="th-TH" sz="3600" b="1" u="sng" dirty="0" err="1"/>
              <a:t>เทนต์</a:t>
            </a:r>
            <a:r>
              <a:rPr lang="th-TH" sz="3200" dirty="0"/>
              <a:t>  เป็น</a:t>
            </a:r>
            <a:r>
              <a:rPr lang="th-TH" dirty="0"/>
              <a:t>การนำเอาเทคโนโลยีมาประยุกต์ใช้ในการสร้างสรรค์ผลงานศิลปะเนื้อหาต่างๆ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192" y="30057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/>
              <a:t>ความรู้เกี่ยวกับดิจิทัลคอนเทนต์</a:t>
            </a:r>
            <a:br>
              <a:rPr lang="th-TH" b="1" dirty="0"/>
            </a:br>
            <a:r>
              <a:rPr lang="th-TH" sz="3600" b="1" dirty="0"/>
              <a:t>โดยสำนักงานคณะกรรมการพัฒนาการเศรษฐกิจและสังคมแห่งชาติ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683568" y="2408680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sz="3200" b="1" dirty="0"/>
              <a:t>องค์ประกอบ</a:t>
            </a:r>
            <a:r>
              <a:rPr lang="th-TH" sz="3200" b="1" dirty="0" err="1"/>
              <a:t>ของดิจิทัล</a:t>
            </a:r>
            <a:r>
              <a:rPr lang="th-TH" sz="3200" b="1" dirty="0"/>
              <a:t>คอน</a:t>
            </a:r>
            <a:r>
              <a:rPr lang="th-TH" sz="3200" b="1" dirty="0" err="1"/>
              <a:t>เทนต์</a:t>
            </a:r>
            <a:r>
              <a:rPr lang="th-TH" sz="3200" b="1" dirty="0"/>
              <a:t> </a:t>
            </a:r>
            <a:r>
              <a:rPr lang="th-TH" dirty="0"/>
              <a:t>ที่ระบุในแต่ละการศึกษาจะมีรายละเอียดที่แตกต่างกันออกไปตามคำนิยาม</a:t>
            </a:r>
            <a:r>
              <a:rPr lang="th-TH" b="1" dirty="0"/>
              <a:t>โดยสำนักงานคณะกรรมการพัฒนาการเศรษฐกิจและสังคมแห่งชาติ </a:t>
            </a:r>
            <a:r>
              <a:rPr lang="th-TH" dirty="0"/>
              <a:t> เสนอ</a:t>
            </a:r>
            <a:r>
              <a:rPr lang="th-TH" dirty="0" err="1"/>
              <a:t>ให้ดิจิทัล</a:t>
            </a:r>
            <a:r>
              <a:rPr lang="th-TH" dirty="0"/>
              <a:t>คอน</a:t>
            </a:r>
            <a:r>
              <a:rPr lang="th-TH" dirty="0" err="1"/>
              <a:t>เทนต์</a:t>
            </a:r>
            <a:r>
              <a:rPr lang="th-TH" dirty="0"/>
              <a:t>ประกอบด้วย </a:t>
            </a:r>
          </a:p>
          <a:p>
            <a:pPr fontAlgn="base"/>
            <a:r>
              <a:rPr lang="en-US" dirty="0"/>
              <a:t>1.</a:t>
            </a:r>
            <a:r>
              <a:rPr lang="th-TH" b="1" dirty="0">
                <a:solidFill>
                  <a:srgbClr val="7030A0"/>
                </a:solidFill>
              </a:rPr>
              <a:t>แอนิ</a:t>
            </a:r>
            <a:r>
              <a:rPr lang="th-TH" b="1" dirty="0" err="1">
                <a:solidFill>
                  <a:srgbClr val="7030A0"/>
                </a:solidFill>
              </a:rPr>
              <a:t>เมชั่น</a:t>
            </a:r>
            <a:r>
              <a:rPr lang="th-TH" b="1" dirty="0">
                <a:solidFill>
                  <a:srgbClr val="7030A0"/>
                </a:solidFill>
              </a:rPr>
              <a:t>   </a:t>
            </a:r>
            <a:endParaRPr lang="en-US" b="1" dirty="0">
              <a:solidFill>
                <a:srgbClr val="7030A0"/>
              </a:solidFill>
            </a:endParaRPr>
          </a:p>
          <a:p>
            <a:pPr fontAlgn="base"/>
            <a:r>
              <a:rPr lang="en-US" b="1" dirty="0"/>
              <a:t>2.</a:t>
            </a:r>
            <a:r>
              <a:rPr lang="th-TH" b="1" dirty="0">
                <a:solidFill>
                  <a:srgbClr val="00B050"/>
                </a:solidFill>
              </a:rPr>
              <a:t>เกม  </a:t>
            </a:r>
            <a:endParaRPr lang="en-US" b="1" dirty="0">
              <a:solidFill>
                <a:srgbClr val="00B050"/>
              </a:solidFill>
            </a:endParaRPr>
          </a:p>
          <a:p>
            <a:pPr fontAlgn="base"/>
            <a:r>
              <a:rPr lang="en-US" b="1" dirty="0">
                <a:solidFill>
                  <a:srgbClr val="002060"/>
                </a:solidFill>
              </a:rPr>
              <a:t>3.</a:t>
            </a:r>
            <a:r>
              <a:rPr lang="th-TH" b="1" dirty="0">
                <a:solidFill>
                  <a:srgbClr val="002060"/>
                </a:solidFill>
              </a:rPr>
              <a:t> สื่ออิเล็กทรอนิกส์เพื่อการเรียนรู้ </a:t>
            </a:r>
            <a:r>
              <a:rPr lang="th-TH" sz="2400" b="1" dirty="0">
                <a:solidFill>
                  <a:srgbClr val="002060"/>
                </a:solidFill>
              </a:rPr>
              <a:t>(</a:t>
            </a:r>
            <a:r>
              <a:rPr lang="en-US" sz="2400" b="1" dirty="0">
                <a:solidFill>
                  <a:srgbClr val="002060"/>
                </a:solidFill>
              </a:rPr>
              <a:t>e-Learning) </a:t>
            </a:r>
          </a:p>
          <a:p>
            <a:pPr fontAlgn="base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4.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คอมพิวเตอร์ช่วยสอน (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CAI)</a:t>
            </a:r>
          </a:p>
          <a:p>
            <a:pPr fontAlgn="base"/>
            <a:r>
              <a:rPr lang="en-US" dirty="0">
                <a:solidFill>
                  <a:srgbClr val="0070C0"/>
                </a:solidFill>
              </a:rPr>
              <a:t>5.</a:t>
            </a:r>
            <a:r>
              <a:rPr lang="th-TH" dirty="0">
                <a:solidFill>
                  <a:srgbClr val="0070C0"/>
                </a:solidFill>
              </a:rPr>
              <a:t>เนื้อหาต่างๆ บนโทรศัพท์มือถือ (</a:t>
            </a:r>
            <a:r>
              <a:rPr lang="en-US" sz="2000" dirty="0">
                <a:solidFill>
                  <a:srgbClr val="0070C0"/>
                </a:solidFill>
              </a:rPr>
              <a:t>Mobile content)</a:t>
            </a:r>
            <a:endParaRPr lang="th-TH" sz="2000" dirty="0">
              <a:solidFill>
                <a:srgbClr val="0070C0"/>
              </a:solidFill>
            </a:endParaRPr>
          </a:p>
          <a:p>
            <a:pPr fontAlgn="base"/>
            <a:r>
              <a:rPr lang="en-US" dirty="0">
                <a:solidFill>
                  <a:srgbClr val="7030A0"/>
                </a:solidFill>
              </a:rPr>
              <a:t>6. </a:t>
            </a:r>
            <a:r>
              <a:rPr lang="th-TH" dirty="0">
                <a:solidFill>
                  <a:srgbClr val="7030A0"/>
                </a:solidFill>
              </a:rPr>
              <a:t>การออกแบบเว็บ </a:t>
            </a:r>
            <a:r>
              <a:rPr lang="th-TH" sz="2000" dirty="0">
                <a:solidFill>
                  <a:srgbClr val="7030A0"/>
                </a:solidFill>
              </a:rPr>
              <a:t>(</a:t>
            </a:r>
            <a:r>
              <a:rPr lang="en-US" sz="2000" dirty="0">
                <a:solidFill>
                  <a:srgbClr val="7030A0"/>
                </a:solidFill>
              </a:rPr>
              <a:t>Web design)</a:t>
            </a:r>
            <a:endParaRPr lang="th-TH" sz="2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s://tse3.mm.bing.net/th?id=OIP.TYJULE2tar7v6OnRvGXeWAHaHM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8" y="3861048"/>
            <a:ext cx="2939300" cy="285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FA48D-CC2B-47CF-89A0-982FB7A7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0069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องค์ประกอบ</a:t>
            </a:r>
            <a:r>
              <a:rPr lang="th-TH" b="1" dirty="0" err="1"/>
              <a:t>ของดิจิทัล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395536" y="1484784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/>
              <a:t>1. </a:t>
            </a:r>
            <a:r>
              <a:rPr lang="th-TH" sz="3200" b="1" dirty="0"/>
              <a:t>แอนิ</a:t>
            </a:r>
            <a:r>
              <a:rPr lang="th-TH" sz="3200" b="1" dirty="0" err="1"/>
              <a:t>เมชั่น</a:t>
            </a:r>
            <a:r>
              <a:rPr lang="th-TH" sz="3200" b="1" dirty="0"/>
              <a:t> </a:t>
            </a:r>
            <a:r>
              <a:rPr lang="th-TH" dirty="0"/>
              <a:t>(</a:t>
            </a:r>
            <a:r>
              <a:rPr lang="en-US" sz="1800" dirty="0"/>
              <a:t>Animation) </a:t>
            </a:r>
            <a:r>
              <a:rPr lang="th-TH" dirty="0">
                <a:solidFill>
                  <a:srgbClr val="7030A0"/>
                </a:solidFill>
              </a:rPr>
              <a:t>หมายถึง การสร้างภาพเคลื่อนไหว</a:t>
            </a:r>
            <a:r>
              <a:rPr lang="th-TH" dirty="0">
                <a:solidFill>
                  <a:srgbClr val="002060"/>
                </a:solidFill>
              </a:rPr>
              <a:t>โดยการฉายภาพนิ่งที่แสดงการเปลี่ยนแปลง</a:t>
            </a:r>
            <a:r>
              <a:rPr lang="th-TH" dirty="0" err="1">
                <a:solidFill>
                  <a:srgbClr val="002060"/>
                </a:solidFill>
              </a:rPr>
              <a:t>ตามลําดับ</a:t>
            </a:r>
            <a:r>
              <a:rPr lang="th-TH" dirty="0">
                <a:solidFill>
                  <a:srgbClr val="002060"/>
                </a:solidFill>
              </a:rPr>
              <a:t>ของเวลา </a:t>
            </a:r>
            <a:r>
              <a:rPr lang="th-TH" dirty="0"/>
              <a:t>(</a:t>
            </a:r>
            <a:r>
              <a:rPr lang="en-US" dirty="0">
                <a:solidFill>
                  <a:srgbClr val="00B050"/>
                </a:solidFill>
              </a:rPr>
              <a:t>In-betweens) </a:t>
            </a:r>
            <a:r>
              <a:rPr lang="th-TH" dirty="0">
                <a:solidFill>
                  <a:srgbClr val="00B050"/>
                </a:solidFill>
              </a:rPr>
              <a:t>หลายๆ ภาพ</a:t>
            </a:r>
            <a:r>
              <a:rPr lang="th-TH" dirty="0"/>
              <a:t>ต่อเนื่องกันด้วยความเร็วสูง </a:t>
            </a:r>
            <a:r>
              <a:rPr lang="th-TH" dirty="0" err="1">
                <a:solidFill>
                  <a:schemeClr val="accent6"/>
                </a:solidFill>
              </a:rPr>
              <a:t>ทํา</a:t>
            </a:r>
            <a:r>
              <a:rPr lang="th-TH" dirty="0">
                <a:solidFill>
                  <a:schemeClr val="accent6"/>
                </a:solidFill>
              </a:rPr>
              <a:t>ให้ผู้ดูเกิดการรับรู้ว่าเป็นภาพเคลื่อนไหว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3554" name="Picture 2" descr="https://tse1.mm.bing.net/th?id=OIP.Jv6qjLCC-3UXvksjUovUDAHaFK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45148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s://tse3.mm.bing.net/th?id=OIP.HbKa3U3nR9mcT_8D7GM8tgHaEK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10" y="3152652"/>
            <a:ext cx="3488330" cy="313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AFE0F-CD58-4788-BC45-53E02729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763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4451"/>
          </a:xfrm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องค์ประกอบ</a:t>
            </a:r>
            <a:r>
              <a:rPr lang="th-TH" b="1" dirty="0" err="1"/>
              <a:t>ของดิจิทัล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395536" y="1484784"/>
            <a:ext cx="84969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buAutoNum type="arabicPeriod"/>
            </a:pPr>
            <a:r>
              <a:rPr lang="th-TH" sz="3600" b="1" dirty="0">
                <a:solidFill>
                  <a:srgbClr val="0070C0"/>
                </a:solidFill>
              </a:rPr>
              <a:t>แอนิ</a:t>
            </a:r>
            <a:r>
              <a:rPr lang="th-TH" sz="3600" b="1" dirty="0" err="1">
                <a:solidFill>
                  <a:srgbClr val="0070C0"/>
                </a:solidFill>
              </a:rPr>
              <a:t>เมชั่น</a:t>
            </a:r>
            <a:r>
              <a:rPr lang="th-TH" sz="3600" b="1" dirty="0">
                <a:solidFill>
                  <a:srgbClr val="0070C0"/>
                </a:solidFill>
              </a:rPr>
              <a:t> (</a:t>
            </a:r>
            <a:r>
              <a:rPr lang="en-US" b="1" dirty="0">
                <a:solidFill>
                  <a:srgbClr val="0070C0"/>
                </a:solidFill>
              </a:rPr>
              <a:t>Animation) </a:t>
            </a:r>
            <a:r>
              <a:rPr lang="th-TH" sz="3200" dirty="0"/>
              <a:t>การสร้างภาพเคลื่อนไหวหรือ</a:t>
            </a:r>
            <a:r>
              <a:rPr lang="th-TH" sz="3200" dirty="0" err="1"/>
              <a:t>แอนิเมชั่น</a:t>
            </a:r>
            <a:r>
              <a:rPr lang="th-TH" sz="3200" dirty="0"/>
              <a:t>สามารถ</a:t>
            </a:r>
            <a:r>
              <a:rPr lang="th-TH" sz="3200" dirty="0" err="1"/>
              <a:t>ทําได้</a:t>
            </a:r>
            <a:r>
              <a:rPr lang="th-TH" sz="3200" dirty="0"/>
              <a:t>โดย  การวาดด้วยมือ หรือใช้โปรแกรมหรือ ชุดคําสั่งที่</a:t>
            </a:r>
            <a:r>
              <a:rPr lang="th-TH" sz="3200" dirty="0">
                <a:solidFill>
                  <a:srgbClr val="0070C0"/>
                </a:solidFill>
              </a:rPr>
              <a:t>ประมวลผลด้วยคอมพิวเตอร์ช่วยในการสร้างภาพ ภาพต่อเนื่องที่เกิดขึ้น</a:t>
            </a:r>
            <a:r>
              <a:rPr lang="th-TH" sz="3200" dirty="0">
                <a:solidFill>
                  <a:srgbClr val="002060"/>
                </a:solidFill>
              </a:rPr>
              <a:t>อาจเป็นภาพแบบ สองมิติ หรือสามมิติ ขึ้นอยู่กับข้อมูลนําเข้า</a:t>
            </a:r>
          </a:p>
          <a:p>
            <a:pPr marL="514350" indent="-514350" fontAlgn="base">
              <a:buAutoNum type="arabicPeriod"/>
            </a:pPr>
            <a:endParaRPr lang="th-TH" sz="3200" dirty="0">
              <a:solidFill>
                <a:srgbClr val="002060"/>
              </a:solidFill>
            </a:endParaRPr>
          </a:p>
          <a:p>
            <a:pPr marL="514350" indent="-514350" fontAlgn="base">
              <a:buAutoNum type="arabicPeriod"/>
            </a:pPr>
            <a:endParaRPr lang="th-TH" sz="3200" dirty="0">
              <a:solidFill>
                <a:srgbClr val="002060"/>
              </a:solidFill>
            </a:endParaRPr>
          </a:p>
          <a:p>
            <a:pPr marL="514350" indent="-514350" fontAlgn="base">
              <a:buAutoNum type="arabicPeriod"/>
            </a:pPr>
            <a:endParaRPr lang="th-TH" sz="3200" dirty="0">
              <a:solidFill>
                <a:srgbClr val="002060"/>
              </a:solidFill>
            </a:endParaRPr>
          </a:p>
          <a:p>
            <a:pPr marL="514350" indent="-514350" fontAlgn="base">
              <a:buAutoNum type="arabicPeriod"/>
            </a:pPr>
            <a:endParaRPr lang="th-TH" sz="3200" dirty="0">
              <a:solidFill>
                <a:srgbClr val="002060"/>
              </a:solidFill>
            </a:endParaRPr>
          </a:p>
          <a:p>
            <a:pPr marL="514350" indent="-514350" fontAlgn="base">
              <a:buAutoNum type="arabicPeriod"/>
            </a:pPr>
            <a:r>
              <a:rPr lang="th-TH" sz="3200" b="1" dirty="0"/>
              <a:t>ปัจจุบันมี </a:t>
            </a:r>
            <a:r>
              <a:rPr lang="en-US" sz="3200" b="1" dirty="0"/>
              <a:t>Ai </a:t>
            </a:r>
            <a:r>
              <a:rPr lang="th-TH" sz="3200" b="1" dirty="0"/>
              <a:t>ช่วยให้สร้างได้อย่างง่ายแล้ว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B6AFA-B0C7-487E-8C77-21439B1B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17</a:t>
            </a:fld>
            <a:endParaRPr lang="th-TH"/>
          </a:p>
        </p:txBody>
      </p:sp>
      <p:pic>
        <p:nvPicPr>
          <p:cNvPr id="6146" name="Picture 2" descr="2024 the Biggest Year for Animation">
            <a:extLst>
              <a:ext uri="{FF2B5EF4-FFF2-40B4-BE49-F238E27FC236}">
                <a16:creationId xmlns:a16="http://schemas.microsoft.com/office/drawing/2014/main" id="{CB7E6AFA-C3D3-46FA-9D23-1DAA8936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4042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best animation styles: nine ...">
            <a:extLst>
              <a:ext uri="{FF2B5EF4-FFF2-40B4-BE49-F238E27FC236}">
                <a16:creationId xmlns:a16="http://schemas.microsoft.com/office/drawing/2014/main" id="{C3C21CB1-CDD1-4686-BF68-5CA40F3A2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3723286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hat is Animation — Definition ...">
            <a:extLst>
              <a:ext uri="{FF2B5EF4-FFF2-40B4-BE49-F238E27FC236}">
                <a16:creationId xmlns:a16="http://schemas.microsoft.com/office/drawing/2014/main" id="{E802EA06-E83E-4DB7-83E3-A7291E696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33" y="3723286"/>
            <a:ext cx="253516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90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องค์ประกอบ</a:t>
            </a:r>
            <a:r>
              <a:rPr lang="th-TH" b="1" dirty="0" err="1"/>
              <a:t>ของดิจิทัล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395536" y="148478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buFontTx/>
              <a:buAutoNum type="arabicPeriod"/>
            </a:pPr>
            <a:r>
              <a:rPr lang="th-TH" sz="3600" b="1" dirty="0">
                <a:solidFill>
                  <a:srgbClr val="0070C0"/>
                </a:solidFill>
              </a:rPr>
              <a:t>แอนิ</a:t>
            </a:r>
            <a:r>
              <a:rPr lang="th-TH" sz="3600" b="1" dirty="0" err="1">
                <a:solidFill>
                  <a:srgbClr val="0070C0"/>
                </a:solidFill>
              </a:rPr>
              <a:t>เมชั่น</a:t>
            </a:r>
            <a:r>
              <a:rPr lang="th-TH" sz="3600" b="1" dirty="0">
                <a:solidFill>
                  <a:srgbClr val="0070C0"/>
                </a:solidFill>
              </a:rPr>
              <a:t> (</a:t>
            </a:r>
            <a:r>
              <a:rPr lang="en-US" b="1" dirty="0">
                <a:solidFill>
                  <a:srgbClr val="0070C0"/>
                </a:solidFill>
              </a:rPr>
              <a:t>Animation) </a:t>
            </a:r>
            <a:r>
              <a:rPr lang="th-TH" b="1" dirty="0"/>
              <a:t>ขึ้นอยู่กับข้อมูล</a:t>
            </a:r>
            <a:r>
              <a:rPr lang="th-TH" b="1" dirty="0" err="1"/>
              <a:t>นําเข้า</a:t>
            </a:r>
            <a:endParaRPr lang="en-US" b="1" dirty="0"/>
          </a:p>
          <a:p>
            <a:pPr fontAlgn="base"/>
            <a:r>
              <a:rPr lang="th-TH" dirty="0"/>
              <a:t>นั่นคือ เป็นภาพที่วาดด้วยมือ หรือเป็นวัตถุที่</a:t>
            </a:r>
            <a:r>
              <a:rPr lang="th-TH" dirty="0" err="1"/>
              <a:t>กําหนด</a:t>
            </a:r>
            <a:r>
              <a:rPr lang="th-TH" dirty="0"/>
              <a:t>ในระบบภาพสามมิติ กล่าวคือ มีข้อมูลในส่วนที่เป็นความลึกของวัตถุนั่นเอง </a:t>
            </a:r>
            <a:r>
              <a:rPr lang="th-TH" b="1" dirty="0">
                <a:solidFill>
                  <a:srgbClr val="FF0000"/>
                </a:solidFill>
              </a:rPr>
              <a:t>(ปัจจุบัน</a:t>
            </a:r>
            <a:r>
              <a:rPr lang="en-US" b="1" dirty="0">
                <a:solidFill>
                  <a:srgbClr val="FF0000"/>
                </a:solidFill>
              </a:rPr>
              <a:t> Ai </a:t>
            </a:r>
            <a:r>
              <a:rPr lang="th-TH" b="1" dirty="0">
                <a:solidFill>
                  <a:srgbClr val="FF0000"/>
                </a:solidFill>
              </a:rPr>
              <a:t>นำเข้า ด้วยการเขียน </a:t>
            </a:r>
            <a:r>
              <a:rPr lang="en-US" b="1" dirty="0">
                <a:solidFill>
                  <a:srgbClr val="FF0000"/>
                </a:solidFill>
              </a:rPr>
              <a:t>Prompt</a:t>
            </a:r>
            <a:r>
              <a:rPr lang="th-TH" b="1" dirty="0">
                <a:solidFill>
                  <a:srgbClr val="FF0000"/>
                </a:solidFill>
              </a:rPr>
              <a:t> 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D1FFC-6EA5-4AD3-ABBA-0396B330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18</a:t>
            </a:fld>
            <a:endParaRPr lang="th-TH"/>
          </a:p>
        </p:txBody>
      </p:sp>
      <p:pic>
        <p:nvPicPr>
          <p:cNvPr id="7170" name="Picture 2" descr="Netflix Animation">
            <a:extLst>
              <a:ext uri="{FF2B5EF4-FFF2-40B4-BE49-F238E27FC236}">
                <a16:creationId xmlns:a16="http://schemas.microsoft.com/office/drawing/2014/main" id="{4F5A6892-DFE5-4854-AD86-0BB31E07B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90922"/>
            <a:ext cx="4079339" cy="209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eginner's Guide to Animation Apps ...">
            <a:extLst>
              <a:ext uri="{FF2B5EF4-FFF2-40B4-BE49-F238E27FC236}">
                <a16:creationId xmlns:a16="http://schemas.microsoft.com/office/drawing/2014/main" id="{3F51056B-6AFD-4493-ACCC-48F17FD12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40" y="3498383"/>
            <a:ext cx="4355940" cy="20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3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dirty="0">
                <a:solidFill>
                  <a:srgbClr val="002060"/>
                </a:solidFill>
              </a:rPr>
              <a:t>2. </a:t>
            </a:r>
            <a:r>
              <a:rPr lang="th-TH" b="1" dirty="0">
                <a:solidFill>
                  <a:srgbClr val="002060"/>
                </a:solidFill>
              </a:rPr>
              <a:t>เกม (</a:t>
            </a:r>
            <a:r>
              <a:rPr lang="en-US" b="1" dirty="0">
                <a:solidFill>
                  <a:srgbClr val="002060"/>
                </a:solidFill>
              </a:rPr>
              <a:t>Game) </a:t>
            </a:r>
            <a:r>
              <a:rPr lang="th-TH" b="1" dirty="0">
                <a:solidFill>
                  <a:srgbClr val="002060"/>
                </a:solidFill>
              </a:rPr>
              <a:t>หมายถึง </a:t>
            </a:r>
            <a:r>
              <a:rPr lang="th-TH" dirty="0">
                <a:solidFill>
                  <a:schemeClr val="accent2"/>
                </a:solidFill>
              </a:rPr>
              <a:t>ซอฟต์แวร์คอมพิวเตอร์ ที่พัฒนาขึ้นตามกฎเกณฑ์ </a:t>
            </a:r>
            <a:r>
              <a:rPr lang="th-TH" dirty="0"/>
              <a:t>แนวทางและ</a:t>
            </a:r>
            <a:r>
              <a:rPr lang="th-TH" dirty="0">
                <a:solidFill>
                  <a:srgbClr val="002060"/>
                </a:solidFill>
              </a:rPr>
              <a:t>เป้าหมายของผู้สร้างเกม โดยมีการ</a:t>
            </a:r>
            <a:r>
              <a:rPr lang="th-TH" dirty="0" err="1">
                <a:solidFill>
                  <a:srgbClr val="002060"/>
                </a:solidFill>
              </a:rPr>
              <a:t>นํา</a:t>
            </a:r>
            <a:r>
              <a:rPr lang="th-TH" dirty="0">
                <a:solidFill>
                  <a:srgbClr val="002060"/>
                </a:solidFill>
              </a:rPr>
              <a:t>เทคนิคด้าน</a:t>
            </a:r>
            <a:endParaRPr lang="en-US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th-TH" dirty="0">
                <a:solidFill>
                  <a:srgbClr val="002060"/>
                </a:solidFill>
              </a:rPr>
              <a:t>การสร้างภาพ</a:t>
            </a:r>
            <a:r>
              <a:rPr lang="th-TH" dirty="0" err="1">
                <a:solidFill>
                  <a:srgbClr val="002060"/>
                </a:solidFill>
              </a:rPr>
              <a:t>กราฟฟิก</a:t>
            </a:r>
            <a:r>
              <a:rPr lang="th-TH" dirty="0">
                <a:solidFill>
                  <a:srgbClr val="002060"/>
                </a:solidFill>
              </a:rPr>
              <a:t>มาใช้ในการสร้างภาพ</a:t>
            </a:r>
            <a:endParaRPr lang="en-US" dirty="0">
              <a:solidFill>
                <a:srgbClr val="002060"/>
              </a:solidFill>
            </a:endParaRPr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องค์ประกอบ</a:t>
            </a:r>
            <a:r>
              <a:rPr lang="th-TH" b="1" dirty="0" err="1"/>
              <a:t>ของดิจิทัล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pic>
        <p:nvPicPr>
          <p:cNvPr id="26626" name="Picture 2" descr="https://tse3.mm.bing.net/th?id=OIP.Lk5TtVvvnutRjatAvNDFKAHaEc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4848"/>
            <a:ext cx="4514850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tse2.mm.bing.net/th?id=OIP.9aS8Dr4rQD67CoFEda94_QHaEK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78" y="3360439"/>
            <a:ext cx="4126110" cy="27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A81C92-9341-4AB6-8D63-DC2F1DD4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956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06" y="108059"/>
            <a:ext cx="8229600" cy="1143000"/>
          </a:xfrm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0" lang="th-TH" dirty="0"/>
              <a:t>คำอธิบายรายวิชา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494006" y="1412776"/>
            <a:ext cx="832646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</a:rPr>
              <a:t>ความรู้</a:t>
            </a:r>
            <a:r>
              <a:rPr lang="th-TH" sz="3200" b="1" dirty="0" err="1">
                <a:solidFill>
                  <a:srgbClr val="002060"/>
                </a:solidFill>
              </a:rPr>
              <a:t>เกี่ยวกับดิจิทัล</a:t>
            </a:r>
            <a:r>
              <a:rPr lang="th-TH" sz="3200" b="1" dirty="0">
                <a:solidFill>
                  <a:srgbClr val="002060"/>
                </a:solidFill>
              </a:rPr>
              <a:t>คอน</a:t>
            </a:r>
            <a:r>
              <a:rPr lang="th-TH" sz="3200" b="1" dirty="0" err="1">
                <a:solidFill>
                  <a:srgbClr val="002060"/>
                </a:solidFill>
              </a:rPr>
              <a:t>เทนต์</a:t>
            </a:r>
            <a:r>
              <a:rPr lang="th-TH" sz="3200" b="1" dirty="0">
                <a:solidFill>
                  <a:srgbClr val="002060"/>
                </a:solidFill>
              </a:rPr>
              <a:t>    </a:t>
            </a:r>
            <a:r>
              <a:rPr lang="th-TH" sz="3200" b="1" dirty="0"/>
              <a:t>องค์ประกอบ</a:t>
            </a:r>
            <a:r>
              <a:rPr lang="th-TH" sz="3200" b="1" dirty="0" err="1"/>
              <a:t>ของดิจิทัล</a:t>
            </a:r>
            <a:r>
              <a:rPr lang="th-TH" sz="3200" b="1" dirty="0"/>
              <a:t>คอน</a:t>
            </a:r>
            <a:r>
              <a:rPr lang="th-TH" sz="3200" b="1" dirty="0" err="1"/>
              <a:t>เทนต์</a:t>
            </a:r>
            <a:r>
              <a:rPr lang="th-TH" sz="3200" b="1" dirty="0"/>
              <a:t> วิวัฒนาการ </a:t>
            </a:r>
            <a:r>
              <a:rPr lang="th-TH" sz="3200" b="1" dirty="0" err="1"/>
              <a:t>รูปแบบดิจิทัล</a:t>
            </a:r>
            <a:r>
              <a:rPr lang="th-TH" sz="3200" b="1" dirty="0"/>
              <a:t>คอน</a:t>
            </a:r>
            <a:r>
              <a:rPr lang="th-TH" sz="3200" b="1" dirty="0" err="1"/>
              <a:t>เทนต์</a:t>
            </a:r>
            <a:r>
              <a:rPr lang="th-TH" sz="3200" b="1" dirty="0"/>
              <a:t> </a:t>
            </a:r>
          </a:p>
          <a:p>
            <a:r>
              <a:rPr lang="th-TH" b="1" dirty="0"/>
              <a:t>แนวคิด</a:t>
            </a:r>
            <a:r>
              <a:rPr lang="th-TH" b="1" dirty="0" err="1"/>
              <a:t>ของดิจิทัล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r>
              <a:rPr lang="th-TH" b="1" dirty="0"/>
              <a:t> </a:t>
            </a:r>
            <a:endParaRPr lang="en-US" b="1" dirty="0"/>
          </a:p>
          <a:p>
            <a:r>
              <a:rPr lang="th-TH" b="1" dirty="0"/>
              <a:t>การออกแบบและการ</a:t>
            </a:r>
            <a:r>
              <a:rPr lang="th-TH" b="1" dirty="0" err="1"/>
              <a:t>สร้างดิจิทัล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r>
              <a:rPr lang="th-TH" b="1" dirty="0"/>
              <a:t> และแนวโน้ม</a:t>
            </a:r>
            <a:r>
              <a:rPr lang="th-TH" b="1" dirty="0" err="1"/>
              <a:t>ของดิจิทัล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b="1" dirty="0"/>
          </a:p>
          <a:p>
            <a:endParaRPr lang="th-TH" sz="3200" b="1" dirty="0"/>
          </a:p>
          <a:p>
            <a:endParaRPr lang="th-TH" sz="3200" b="1" dirty="0"/>
          </a:p>
          <a:p>
            <a:endParaRPr lang="th-TH" sz="3200" b="1" dirty="0"/>
          </a:p>
          <a:p>
            <a:endParaRPr lang="en-US" sz="3200" b="1" dirty="0"/>
          </a:p>
          <a:p>
            <a:r>
              <a:rPr lang="en-US" sz="2400" b="1" dirty="0">
                <a:solidFill>
                  <a:srgbClr val="002060"/>
                </a:solidFill>
              </a:rPr>
              <a:t>Knowledge about digital content, composition of digital content, innovation, forms of digital content, idea of digital content, digital content design and creation,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 trends of digital content</a:t>
            </a:r>
          </a:p>
        </p:txBody>
      </p:sp>
      <p:pic>
        <p:nvPicPr>
          <p:cNvPr id="6146" name="Picture 2" descr="อาชีพ Digital Content Creator คือ? สร้างรายได้อย่างไร พร้อมเทคนิค">
            <a:extLst>
              <a:ext uri="{FF2B5EF4-FFF2-40B4-BE49-F238E27FC236}">
                <a16:creationId xmlns:a16="http://schemas.microsoft.com/office/drawing/2014/main" id="{40D1D9B0-6180-48DF-BBE7-89CCB1DAF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igital Marketing Package (Digital Content Producer Stream) - Australian  College of Information Technology &amp; Institute of Film and Television">
            <a:extLst>
              <a:ext uri="{FF2B5EF4-FFF2-40B4-BE49-F238E27FC236}">
                <a16:creationId xmlns:a16="http://schemas.microsoft.com/office/drawing/2014/main" id="{DCAEE873-F44A-4D5B-8FBE-55BE0D01C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51" y="3541390"/>
            <a:ext cx="2366317" cy="15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hat is AR? Complete Guide to Augmented Reality Technology">
            <a:extLst>
              <a:ext uri="{FF2B5EF4-FFF2-40B4-BE49-F238E27FC236}">
                <a16:creationId xmlns:a16="http://schemas.microsoft.com/office/drawing/2014/main" id="{0026726B-8618-4DAE-8F5A-F1467065A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38" y="3541390"/>
            <a:ext cx="2819400" cy="15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062CD7-799C-4CE5-92DF-FACCAFFA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7900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8352928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4000" b="1" dirty="0"/>
              <a:t>3. </a:t>
            </a:r>
            <a:r>
              <a:rPr lang="th-TH" sz="4000" b="1" dirty="0"/>
              <a:t>สื่ออิเล็กทรอนิกส์เพื่อการเรียนรู้ (</a:t>
            </a:r>
            <a:r>
              <a:rPr lang="en-US" sz="2800" b="1" dirty="0"/>
              <a:t>e-Learning) </a:t>
            </a:r>
            <a:endParaRPr lang="th-TH" sz="2800" b="1" dirty="0"/>
          </a:p>
          <a:p>
            <a:pPr marL="0" indent="0" fontAlgn="base">
              <a:buNone/>
            </a:pPr>
            <a:r>
              <a:rPr lang="th-TH" dirty="0"/>
              <a:t>หมายถึง รูปแบบการเรียนรู้ด้วยตนเองโดยอาศัยเครือข่าย คอมพิวเตอร์ หรือสื่ออิเล็กทรอนิกส์ในการถ่ายทอดเรื่องราวผู้เรียนสามารถศึกษาเรียนรู้ด้วยตนเอง ไม่มี</a:t>
            </a:r>
            <a:r>
              <a:rPr lang="th-TH" dirty="0" err="1"/>
              <a:t>ขีดจํากัด</a:t>
            </a:r>
            <a:r>
              <a:rPr lang="th-TH" dirty="0"/>
              <a:t>เรื่องระยะทางเวลาและสถานที่</a:t>
            </a:r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องค์ประกอบ</a:t>
            </a:r>
            <a:r>
              <a:rPr lang="th-TH" b="1" dirty="0" err="1"/>
              <a:t>ของดิจิทัล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pic>
        <p:nvPicPr>
          <p:cNvPr id="28674" name="Picture 2" descr="https://tse1.mm.bing.net/th?id=OIP.zzF9NM61X6zFtt8KAUD11gHaEo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54986"/>
            <a:ext cx="3240359" cy="13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tse2.mm.bing.net/th?id=OIP.1ZwbiO2COpPjfJ7ppEXfngHaDQ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240360" cy="14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s://tse2.mm.bing.net/th?id=OIP.G77n3pjFRhNWmEDzFiqhaQHaEJ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99" y="3933056"/>
            <a:ext cx="5036756" cy="281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98D513-F7F9-45D7-ABDB-E20D1B23B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8854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sz="3500" b="1" dirty="0"/>
              <a:t>3. </a:t>
            </a:r>
            <a:r>
              <a:rPr lang="th-TH" sz="3500" b="1" dirty="0"/>
              <a:t>สื่ออิเล็กทรอนิกส์เพื่อการเรียนรู้ (</a:t>
            </a:r>
            <a:r>
              <a:rPr lang="en-US" sz="3500" b="1" dirty="0"/>
              <a:t>e-Learning</a:t>
            </a:r>
            <a:r>
              <a:rPr lang="en-US" sz="3100" b="1" dirty="0"/>
              <a:t>) </a:t>
            </a:r>
            <a:endParaRPr lang="th-TH" sz="3100" b="1" dirty="0"/>
          </a:p>
          <a:p>
            <a:pPr marL="0" indent="0" fontAlgn="base">
              <a:buNone/>
            </a:pPr>
            <a:r>
              <a:rPr lang="th-TH" dirty="0"/>
              <a:t>โดยที่การเรียนการสอนนั้นสามารถที่จะอยู่ในรูปของการสอนทางเดียว หรือการสอนแบบปฏิสัมพันธ์ได้ </a:t>
            </a:r>
            <a:r>
              <a:rPr lang="en-US" dirty="0"/>
              <a:t>e-learning </a:t>
            </a:r>
          </a:p>
          <a:p>
            <a:pPr marL="0" indent="0" fontAlgn="base">
              <a:buNone/>
            </a:pPr>
            <a:endParaRPr lang="th-TH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th-TH" dirty="0"/>
          </a:p>
          <a:p>
            <a:pPr marL="0" indent="0" fontAlgn="base">
              <a:buNone/>
            </a:pPr>
            <a:endParaRPr lang="th-TH" dirty="0"/>
          </a:p>
          <a:p>
            <a:pPr marL="0" indent="0" fontAlgn="base">
              <a:buNone/>
            </a:pPr>
            <a:endParaRPr lang="th-TH" dirty="0"/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th-TH" dirty="0"/>
              <a:t>มักใช้เทคโนโลยีของเว็บ </a:t>
            </a:r>
            <a:r>
              <a:rPr lang="th-TH" sz="2400" dirty="0"/>
              <a:t>(</a:t>
            </a:r>
            <a:r>
              <a:rPr lang="en-US" sz="2400" dirty="0"/>
              <a:t>Web Based Technology)</a:t>
            </a:r>
            <a:r>
              <a:rPr lang="th-TH" dirty="0"/>
              <a:t>ในการถ่ายทอดเนื้อหา รวมทั้งระบบการจัดการหลักสูตร</a:t>
            </a:r>
            <a:endParaRPr lang="en-US" dirty="0"/>
          </a:p>
          <a:p>
            <a:pPr fontAlgn="base"/>
            <a:r>
              <a:rPr lang="th-TH" sz="2400" dirty="0"/>
              <a:t> (</a:t>
            </a:r>
            <a:r>
              <a:rPr lang="en-US" sz="2400" dirty="0"/>
              <a:t>Course Management System)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องค์ประกอบ</a:t>
            </a:r>
            <a:r>
              <a:rPr lang="th-TH" b="1" dirty="0" err="1"/>
              <a:t>ของดิจิทัล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pic>
        <p:nvPicPr>
          <p:cNvPr id="27650" name="Picture 2" descr="https://tse3.mm.bing.net/th?id=OIP.Lw7d6ZTm17c35RoiDzVYjgHaD7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08" y="3037911"/>
            <a:ext cx="3903500" cy="170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s://tse4.mm.bing.net/th?id=OIP.tyDJiXD_xl2W81h4coX1FgHaD5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61945"/>
            <a:ext cx="2232248" cy="1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2F007-C590-46E7-92CD-EFE3A259A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570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616624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sz="3500" b="1" dirty="0"/>
              <a:t>3. </a:t>
            </a:r>
            <a:r>
              <a:rPr lang="th-TH" sz="3500" b="1" dirty="0"/>
              <a:t>สื่ออิเล็กทรอนิกส์เพื่อการเรียนรู้ (</a:t>
            </a:r>
            <a:r>
              <a:rPr lang="en-US" sz="3500" b="1" dirty="0"/>
              <a:t>e-Learning</a:t>
            </a:r>
            <a:r>
              <a:rPr lang="en-US" sz="3100" b="1" dirty="0"/>
              <a:t>) </a:t>
            </a:r>
            <a:endParaRPr lang="th-TH" sz="3100" b="1" dirty="0"/>
          </a:p>
          <a:p>
            <a:pPr marL="0" indent="0" fontAlgn="base">
              <a:buNone/>
            </a:pPr>
            <a:endParaRPr lang="th-TH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th-TH" dirty="0"/>
          </a:p>
          <a:p>
            <a:pPr marL="0" indent="0" fontAlgn="base">
              <a:buNone/>
            </a:pPr>
            <a:endParaRPr lang="th-TH" dirty="0"/>
          </a:p>
          <a:p>
            <a:pPr marL="0" indent="0" fontAlgn="base">
              <a:buNone/>
            </a:pPr>
            <a:endParaRPr lang="th-TH" dirty="0"/>
          </a:p>
          <a:p>
            <a:pPr marL="0" indent="0" fontAlgn="base">
              <a:buNone/>
            </a:pPr>
            <a:endParaRPr lang="th-TH" dirty="0"/>
          </a:p>
          <a:p>
            <a:pPr marL="0" indent="0" fontAlgn="base">
              <a:buNone/>
            </a:pPr>
            <a:r>
              <a:rPr lang="th-TH" dirty="0"/>
              <a:t>ในการบริหารจัดการงานสอนด้านต่างๆ ด้วย จากการที่ใช้ระบบอิเล็กทรอนิกส์ในการถ่ายทอดความรู้ทำให้ระบบการเรียนการสอนแบบนี้สามารถ</a:t>
            </a:r>
            <a:endParaRPr lang="en-US" dirty="0"/>
          </a:p>
          <a:p>
            <a:pPr marL="0" indent="0" fontAlgn="base">
              <a:buNone/>
            </a:pPr>
            <a:r>
              <a:rPr lang="th-TH" dirty="0">
                <a:solidFill>
                  <a:srgbClr val="0070C0"/>
                </a:solidFill>
              </a:rPr>
              <a:t>นำเสนอเนื้อหาต่างๆโดยใช้เทคโนโลยีมัลติมีเดีย (</a:t>
            </a:r>
            <a:r>
              <a:rPr lang="en-US" dirty="0">
                <a:solidFill>
                  <a:srgbClr val="0070C0"/>
                </a:solidFill>
              </a:rPr>
              <a:t>Multimedia Technology) </a:t>
            </a:r>
            <a:r>
              <a:rPr lang="th-TH" dirty="0"/>
              <a:t>เพื่อเพิ่มประสิทธิภาพในการแสดงนาเสนอบทเรียน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องค์ประกอบ</a:t>
            </a:r>
            <a:r>
              <a:rPr lang="th-TH" b="1" dirty="0" err="1"/>
              <a:t>ของดิจิทัล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sp>
        <p:nvSpPr>
          <p:cNvPr id="2" name="AutoShape 2" descr="E-learning: challenges and solutions! Part One | Ousos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2292" name="Picture 4" descr="แนวคิด Elearning ชั้นเรียนออนไลน์ ภาพสต็อก - ดาวน์โหลดรูปภาพตอนนี้ -  เทคโนโลยีการศึกษา, ชั้นฝึกอบรม - กิจกรรมการศึกษา, อินเทอร์เน็ต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72796"/>
            <a:ext cx="3384376" cy="22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02516"/>
            <a:ext cx="3600400" cy="223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AE820-BF59-48B4-8DC0-BD972653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510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dirty="0"/>
              <a:t>4. </a:t>
            </a:r>
            <a:r>
              <a:rPr lang="th-TH" b="1" dirty="0"/>
              <a:t>คอมพิวเตอร์ช่วยสอน </a:t>
            </a:r>
            <a:r>
              <a:rPr lang="th-TH" dirty="0"/>
              <a:t>(</a:t>
            </a:r>
            <a:r>
              <a:rPr lang="en-US" sz="2200" dirty="0"/>
              <a:t>Computer Assisted Instruction : CAI)</a:t>
            </a:r>
          </a:p>
          <a:p>
            <a:pPr marL="0" indent="0" fontAlgn="base">
              <a:buNone/>
            </a:pPr>
            <a:r>
              <a:rPr lang="en-US" sz="2000" b="1" dirty="0">
                <a:solidFill>
                  <a:srgbClr val="7030A0"/>
                </a:solidFill>
              </a:rPr>
              <a:t>    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th-TH" sz="2800" b="1" dirty="0">
                <a:solidFill>
                  <a:schemeClr val="accent6">
                    <a:lumMod val="75000"/>
                  </a:schemeClr>
                </a:solidFill>
              </a:rPr>
              <a:t>หมายถึง สื่อการเรียนการสอนทางคอมพิวเตอร์รูปแบบหนึ่ง ซึ่งใช้ความสามารถของคอมพิวเตอร์ในการ</a:t>
            </a:r>
            <a:r>
              <a:rPr lang="th-TH" sz="2800" b="1" dirty="0" err="1">
                <a:solidFill>
                  <a:schemeClr val="accent6">
                    <a:lumMod val="75000"/>
                  </a:schemeClr>
                </a:solidFill>
              </a:rPr>
              <a:t>นําเสนอ</a:t>
            </a:r>
            <a:r>
              <a:rPr lang="th-TH" sz="2800" b="1" dirty="0">
                <a:solidFill>
                  <a:schemeClr val="accent6">
                    <a:lumMod val="75000"/>
                  </a:schemeClr>
                </a:solidFill>
              </a:rPr>
              <a:t>สื่อประสมอันได้แก่ </a:t>
            </a:r>
          </a:p>
          <a:p>
            <a:pPr marL="0" indent="0" fontAlgn="base">
              <a:buNone/>
            </a:pPr>
            <a:r>
              <a:rPr lang="th-TH" sz="3500" b="1" dirty="0">
                <a:solidFill>
                  <a:srgbClr val="7030A0"/>
                </a:solidFill>
              </a:rPr>
              <a:t>ข้อความ </a:t>
            </a:r>
            <a:r>
              <a:rPr lang="th-TH" sz="3500" b="1" dirty="0">
                <a:solidFill>
                  <a:srgbClr val="00B050"/>
                </a:solidFill>
              </a:rPr>
              <a:t>ภาพนิ่ง</a:t>
            </a:r>
            <a:r>
              <a:rPr lang="th-TH" sz="3500" b="1" dirty="0"/>
              <a:t> </a:t>
            </a:r>
            <a:r>
              <a:rPr lang="th-TH" sz="3500" b="1" dirty="0">
                <a:solidFill>
                  <a:srgbClr val="7030A0"/>
                </a:solidFill>
              </a:rPr>
              <a:t>กราฟิก</a:t>
            </a:r>
            <a:r>
              <a:rPr lang="th-TH" sz="3500" b="1" dirty="0"/>
              <a:t> </a:t>
            </a:r>
            <a:r>
              <a:rPr lang="th-TH" sz="3500" b="1" dirty="0">
                <a:solidFill>
                  <a:srgbClr val="FF0000"/>
                </a:solidFill>
              </a:rPr>
              <a:t>แผนภูมิ </a:t>
            </a:r>
          </a:p>
          <a:p>
            <a:pPr marL="0" indent="0" fontAlgn="base">
              <a:buNone/>
            </a:pPr>
            <a:r>
              <a:rPr lang="th-TH" sz="3500" b="1" dirty="0">
                <a:solidFill>
                  <a:srgbClr val="92D050"/>
                </a:solidFill>
              </a:rPr>
              <a:t>กราฟ</a:t>
            </a:r>
            <a:r>
              <a:rPr lang="th-TH" sz="3500" b="1" dirty="0"/>
              <a:t> </a:t>
            </a:r>
            <a:r>
              <a:rPr lang="th-TH" sz="3500" b="1" dirty="0" err="1">
                <a:solidFill>
                  <a:srgbClr val="7030A0"/>
                </a:solidFill>
              </a:rPr>
              <a:t>วิดีทัศน์</a:t>
            </a:r>
            <a:r>
              <a:rPr lang="th-TH" sz="3500" b="1" dirty="0">
                <a:solidFill>
                  <a:srgbClr val="7030A0"/>
                </a:solidFill>
              </a:rPr>
              <a:t>ภาพเคลื่อนไหวและ</a:t>
            </a:r>
          </a:p>
          <a:p>
            <a:pPr marL="0" indent="0" fontAlgn="base">
              <a:buNone/>
            </a:pPr>
            <a:r>
              <a:rPr lang="th-TH" sz="3500" b="1" dirty="0">
                <a:solidFill>
                  <a:srgbClr val="7030A0"/>
                </a:solidFill>
              </a:rPr>
              <a:t>เสียง </a:t>
            </a:r>
          </a:p>
          <a:p>
            <a:pPr marL="0" indent="0" fontAlgn="base">
              <a:buNone/>
            </a:pPr>
            <a:r>
              <a:rPr lang="th-TH" sz="3000" b="1" dirty="0">
                <a:solidFill>
                  <a:srgbClr val="7030A0"/>
                </a:solidFill>
              </a:rPr>
              <a:t>- เพื่อถ่ายทอดเนื้อหาบทเรียนหรือ</a:t>
            </a:r>
          </a:p>
          <a:p>
            <a:pPr marL="0" indent="0" fontAlgn="base">
              <a:buNone/>
            </a:pPr>
            <a:r>
              <a:rPr lang="th-TH" sz="3000" b="1" dirty="0">
                <a:solidFill>
                  <a:srgbClr val="7030A0"/>
                </a:solidFill>
              </a:rPr>
              <a:t>องค์ความรู้ในลักษณะที่ใกล้เคียงกับ</a:t>
            </a:r>
          </a:p>
          <a:p>
            <a:pPr marL="0" indent="0" fontAlgn="base">
              <a:buNone/>
            </a:pPr>
            <a:r>
              <a:rPr lang="th-TH" sz="3000" b="1" dirty="0">
                <a:solidFill>
                  <a:srgbClr val="7030A0"/>
                </a:solidFill>
              </a:rPr>
              <a:t>การสอนจริงในห้องเรียนมากที่สุด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5361"/>
          </a:xfrm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องค์ประกอบ</a:t>
            </a:r>
            <a:r>
              <a:rPr lang="th-TH" b="1" dirty="0" err="1"/>
              <a:t>ของดิจิทัล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3AD72-BEDC-468F-99D5-CD018EF0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23</a:t>
            </a:fld>
            <a:endParaRPr lang="th-TH"/>
          </a:p>
        </p:txBody>
      </p:sp>
      <p:pic>
        <p:nvPicPr>
          <p:cNvPr id="8196" name="Picture 4" descr="Computer Aided Instruction ...">
            <a:extLst>
              <a:ext uri="{FF2B5EF4-FFF2-40B4-BE49-F238E27FC236}">
                <a16:creationId xmlns:a16="http://schemas.microsoft.com/office/drawing/2014/main" id="{CF9531A4-D08F-4534-86EE-3A21CAC7E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13" y="2960960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omputer Assisted Instruction: meaning ...">
            <a:extLst>
              <a:ext uri="{FF2B5EF4-FFF2-40B4-BE49-F238E27FC236}">
                <a16:creationId xmlns:a16="http://schemas.microsoft.com/office/drawing/2014/main" id="{9F869431-CC35-4853-B8CD-D4448F68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39" y="4534271"/>
            <a:ext cx="2848199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43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08004"/>
            <a:ext cx="8424936" cy="4733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โดยมีเป้าหมายที่</a:t>
            </a:r>
            <a:r>
              <a:rPr lang="th-TH" dirty="0" err="1"/>
              <a:t>สําคัญ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th-TH" b="1" dirty="0"/>
              <a:t>สามารถดึงดูดความสนใจของผู้เรียนและกระตุ้นให้เกิดความต้องการที่จะเรียนรู้ 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2060"/>
                </a:solidFill>
              </a:rPr>
              <a:t>คอมพิวเตอร์ช่วยสอนเป็นตัวอย่างที่ดีของสื่อการศึกษา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2060"/>
                </a:solidFill>
              </a:rPr>
              <a:t>ในลักษณะตัวต่อตัว </a:t>
            </a:r>
          </a:p>
          <a:p>
            <a:pPr marL="0" indent="0">
              <a:buNone/>
            </a:pPr>
            <a:endParaRPr lang="th-TH" sz="2800" dirty="0"/>
          </a:p>
          <a:p>
            <a:pPr marL="0" indent="0">
              <a:buNone/>
            </a:pPr>
            <a:endParaRPr lang="th-TH" sz="2800" dirty="0"/>
          </a:p>
          <a:p>
            <a:pPr marL="0" indent="0">
              <a:buNone/>
            </a:pPr>
            <a:endParaRPr lang="th-TH" sz="2800" dirty="0"/>
          </a:p>
          <a:p>
            <a:pPr marL="0" indent="0">
              <a:buNone/>
            </a:pPr>
            <a:endParaRPr lang="th-TH" sz="2800" dirty="0"/>
          </a:p>
          <a:p>
            <a:pPr marL="0" indent="0">
              <a:buNone/>
            </a:pPr>
            <a:endParaRPr lang="th-TH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องค์ประกอบ</a:t>
            </a:r>
            <a:r>
              <a:rPr lang="th-TH" b="1" dirty="0" err="1"/>
              <a:t>ของดิจิทัล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395536" y="1484784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4. </a:t>
            </a:r>
            <a:r>
              <a:rPr lang="th-TH" sz="3200" b="1" dirty="0">
                <a:solidFill>
                  <a:srgbClr val="002060"/>
                </a:solidFill>
              </a:rPr>
              <a:t>คอมพิวเตอร์ช่วยสอน </a:t>
            </a:r>
            <a:r>
              <a:rPr lang="th-TH" dirty="0"/>
              <a:t>(</a:t>
            </a:r>
            <a:r>
              <a:rPr lang="en-US" sz="2000" dirty="0"/>
              <a:t>Computer Assisted Instruction : CAI) </a:t>
            </a:r>
            <a:endParaRPr lang="th-TH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373524-8471-4F88-A303-BA7D5522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24</a:t>
            </a:fld>
            <a:endParaRPr lang="th-TH"/>
          </a:p>
        </p:txBody>
      </p:sp>
      <p:pic>
        <p:nvPicPr>
          <p:cNvPr id="9218" name="Picture 2" descr="รับทำสื่อการสอน CAI : Computer-Assisted ...">
            <a:extLst>
              <a:ext uri="{FF2B5EF4-FFF2-40B4-BE49-F238E27FC236}">
                <a16:creationId xmlns:a16="http://schemas.microsoft.com/office/drawing/2014/main" id="{56DFEA57-40D0-40C3-B187-9CC2E2A5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7" y="4188887"/>
            <a:ext cx="4471230" cy="250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omputer Assisted Instruction &amp; its ...">
            <a:extLst>
              <a:ext uri="{FF2B5EF4-FFF2-40B4-BE49-F238E27FC236}">
                <a16:creationId xmlns:a16="http://schemas.microsoft.com/office/drawing/2014/main" id="{4BA7F0DD-895E-49C2-85F8-171A8AF2F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13" y="4188886"/>
            <a:ext cx="3927051" cy="250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275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08004"/>
            <a:ext cx="8424936" cy="4733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solidFill>
                  <a:srgbClr val="002060"/>
                </a:solidFill>
              </a:rPr>
              <a:t>ผู้เรียนเกิดการเรียนรู้</a:t>
            </a:r>
            <a:r>
              <a:rPr lang="th-TH" dirty="0">
                <a:solidFill>
                  <a:srgbClr val="FF0000"/>
                </a:solidFill>
              </a:rPr>
              <a:t>จากการมีปฏิสัมพันธ์ </a:t>
            </a:r>
            <a:r>
              <a:rPr lang="th-TH" dirty="0">
                <a:solidFill>
                  <a:srgbClr val="7030A0"/>
                </a:solidFill>
              </a:rPr>
              <a:t>หรือการโต้ตอบพร้อมทั้งการได้รับผล</a:t>
            </a:r>
            <a:r>
              <a:rPr lang="th-TH" b="1" dirty="0">
                <a:solidFill>
                  <a:srgbClr val="7030A0"/>
                </a:solidFill>
              </a:rPr>
              <a:t>ป้อนกลับ (</a:t>
            </a:r>
            <a:r>
              <a:rPr lang="en-US" sz="1800" b="1" dirty="0">
                <a:solidFill>
                  <a:srgbClr val="7030A0"/>
                </a:solidFill>
              </a:rPr>
              <a:t>FEEDBACK)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th-TH" sz="2800" dirty="0"/>
              <a:t>นอกจากนี้ ยังเป็นสื่อที่สามารถตอบสนองความแตกต่างระหว่างผู้เรียนได้เป็นอย่างดีรวมทั้งสามารถที่</a:t>
            </a:r>
            <a:r>
              <a:rPr lang="th-TH" sz="2800" b="1" dirty="0">
                <a:solidFill>
                  <a:srgbClr val="0070C0"/>
                </a:solidFill>
              </a:rPr>
              <a:t>จะประเมินและตรวจสอบความเข้าใจ</a:t>
            </a:r>
            <a:r>
              <a:rPr lang="th-TH" sz="2800" dirty="0"/>
              <a:t>ของผู้เรียนได้ตลอดเวลา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องค์ประกอบ</a:t>
            </a:r>
            <a:r>
              <a:rPr lang="th-TH" b="1" dirty="0" err="1"/>
              <a:t>ของดิจิทัล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395536" y="148478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4. </a:t>
            </a:r>
            <a:r>
              <a:rPr lang="th-TH" b="1" dirty="0">
                <a:solidFill>
                  <a:srgbClr val="0070C0"/>
                </a:solidFill>
              </a:rPr>
              <a:t>คอมพิวเตอร์ช่วยสอน </a:t>
            </a:r>
            <a:r>
              <a:rPr lang="th-TH" dirty="0"/>
              <a:t>(</a:t>
            </a:r>
            <a:r>
              <a:rPr lang="en-US" sz="2000" dirty="0"/>
              <a:t>Computer Assisted Instruction : CAI) </a:t>
            </a:r>
            <a:endParaRPr lang="th-TH" sz="2000" dirty="0"/>
          </a:p>
        </p:txBody>
      </p:sp>
      <p:sp>
        <p:nvSpPr>
          <p:cNvPr id="2" name="AutoShape 2" descr="Modern Instructional Materials: Advantages of Computer-Assisted Instruction  (CAI):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F09366-E0A1-4D57-9F41-6BEECA2A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25</a:t>
            </a:fld>
            <a:endParaRPr lang="th-TH"/>
          </a:p>
        </p:txBody>
      </p:sp>
      <p:pic>
        <p:nvPicPr>
          <p:cNvPr id="10242" name="Picture 2" descr="CAI (Computer Assisted Instruction ...">
            <a:extLst>
              <a:ext uri="{FF2B5EF4-FFF2-40B4-BE49-F238E27FC236}">
                <a16:creationId xmlns:a16="http://schemas.microsoft.com/office/drawing/2014/main" id="{4AAC3979-A979-4B15-BAD1-82FD65C59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137058"/>
            <a:ext cx="3438972" cy="246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omputer-Assisted Instruction (CAI ...">
            <a:extLst>
              <a:ext uri="{FF2B5EF4-FFF2-40B4-BE49-F238E27FC236}">
                <a16:creationId xmlns:a16="http://schemas.microsoft.com/office/drawing/2014/main" id="{8BCC1342-56AF-4932-8B0D-AFC801837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48" y="4137058"/>
            <a:ext cx="4402996" cy="246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68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61" y="980728"/>
            <a:ext cx="8229600" cy="4525963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dirty="0"/>
              <a:t>5. </a:t>
            </a:r>
            <a:r>
              <a:rPr lang="th-TH" b="1" dirty="0"/>
              <a:t>เนื้อหาต่างๆ บนโทรศัพท์มือถือ </a:t>
            </a:r>
            <a:r>
              <a:rPr lang="th-TH" dirty="0"/>
              <a:t>(</a:t>
            </a:r>
            <a:r>
              <a:rPr lang="en-US" sz="2000" dirty="0"/>
              <a:t>Mobile Content) </a:t>
            </a:r>
          </a:p>
          <a:p>
            <a:pPr marL="0" indent="0" fontAlgn="base">
              <a:buNone/>
            </a:pPr>
            <a:r>
              <a:rPr lang="th-TH" sz="2800" dirty="0"/>
              <a:t>หมายถึง ไฟล์ภาพ เสียง หรือภาพเคลื่อนไหว หรือโปรแกรมเกม หรือ</a:t>
            </a:r>
            <a:endParaRPr lang="en-US" sz="2800" dirty="0"/>
          </a:p>
          <a:p>
            <a:pPr marL="0" indent="0" fontAlgn="base">
              <a:buNone/>
            </a:pPr>
            <a:r>
              <a:rPr lang="th-TH" sz="2800" dirty="0"/>
              <a:t>โปรแกรมอื่นใดที่ผลิต ออกแบบและพัฒนาไว้เพื่อใช้งานได้บนโทรศัพท์มือถือโดยผู้ใช้จะสามารถซื้อผ่านระบบเก็บค่าบริการของผู้ให้บริการที่เตรียมไว้ให้</a:t>
            </a:r>
            <a:endParaRPr lang="en-US" sz="2800" dirty="0"/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5664" y="188640"/>
            <a:ext cx="8229600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/>
              <a:t>องค์ประกอบ</a:t>
            </a:r>
            <a:r>
              <a:rPr lang="th-TH" b="1" dirty="0" err="1"/>
              <a:t>ของดิจิทัล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pic>
        <p:nvPicPr>
          <p:cNvPr id="3074" name="Picture 2" descr="https://tse1.mm.bing.net/th?id=OIP.HAQRS9ZklAJwoQmH-CzqkAHaEK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0530"/>
            <a:ext cx="5238132" cy="16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se4.mm.bing.net/th?id=OIP.1NmCccKrUM7RAfJGvBgQVwHaF2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32" y="3068960"/>
            <a:ext cx="3876020" cy="37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se4.mm.bing.net/th?id=OIP.E6azI1niNIPltJ9NBZa2AAHaD6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68960"/>
            <a:ext cx="5238132" cy="22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BAC147-C38A-47D6-B056-150C8616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3528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97" y="1052736"/>
            <a:ext cx="822960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3800" b="1" dirty="0"/>
              <a:t>6. </a:t>
            </a:r>
            <a:r>
              <a:rPr lang="th-TH" sz="3800" b="1" dirty="0"/>
              <a:t>การออกแบบเว็บ </a:t>
            </a:r>
            <a:r>
              <a:rPr lang="th-TH" dirty="0"/>
              <a:t>(</a:t>
            </a:r>
            <a:r>
              <a:rPr lang="en-US" dirty="0"/>
              <a:t>Web Design) </a:t>
            </a:r>
            <a:r>
              <a:rPr lang="th-TH" sz="2800" dirty="0"/>
              <a:t>หมายถึง การออกแบบและ</a:t>
            </a:r>
            <a:r>
              <a:rPr lang="th-TH" sz="2800" b="1" dirty="0"/>
              <a:t>วางแผนการแสดงผลและการจัดวางข้อมูลต่างๆ ของเว็บไซต์ให้เกิดความเหมาะสมและ</a:t>
            </a:r>
          </a:p>
          <a:p>
            <a:pPr marL="0" indent="0" fontAlgn="base">
              <a:buNone/>
            </a:pPr>
            <a:r>
              <a:rPr lang="th-TH" sz="2800" b="1" dirty="0"/>
              <a:t>มีประสิทธิภาพในการแสดงเนื้อหา</a:t>
            </a:r>
          </a:p>
          <a:p>
            <a:pPr marL="0" indent="0" fontAlgn="base">
              <a:buNone/>
            </a:pPr>
            <a:r>
              <a:rPr lang="th-TH" sz="2800" b="1" dirty="0"/>
              <a:t>หรือข้อมูลต่างๆ แก่ผู้เยี่ยมชมเว็บไซต์</a:t>
            </a:r>
          </a:p>
          <a:p>
            <a:pPr marL="0" indent="0" fontAlgn="base">
              <a:buNone/>
            </a:pPr>
            <a:r>
              <a:rPr lang="th-TH" sz="2800" b="1" dirty="0"/>
              <a:t>ได้อย่างชัดเจน เข้าใจง่าย และ</a:t>
            </a:r>
          </a:p>
          <a:p>
            <a:pPr marL="0" indent="0" fontAlgn="base">
              <a:buNone/>
            </a:pPr>
            <a:r>
              <a:rPr lang="th-TH" sz="2800" b="1" dirty="0"/>
              <a:t>เกิดความน่าสนใจเนื้อหาทั้งเว็บให้มากที่สุด</a:t>
            </a:r>
            <a:endParaRPr lang="th-TH" b="1" dirty="0"/>
          </a:p>
          <a:p>
            <a:pPr marL="0" indent="0" fontAlgn="base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5664" y="188640"/>
            <a:ext cx="8229600" cy="6340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/>
              <a:t>องค์ประกอบ</a:t>
            </a:r>
            <a:r>
              <a:rPr lang="th-TH" b="1" dirty="0" err="1"/>
              <a:t>ของดิจิทัล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pic>
        <p:nvPicPr>
          <p:cNvPr id="4098" name="Picture 2" descr="https://tse2.mm.bing.net/th?id=OIP.XZe581blfnzvQRVN01fCdgHaDw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41" y="4653136"/>
            <a:ext cx="3650131" cy="208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se4.mm.bing.net/th?id=OIP.v-dSHdKjCRHAE3o76L7Q0QHaEK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74639"/>
            <a:ext cx="3782670" cy="217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tse1.mm.bing.net/th?id=OIP.yYKh8mvbdxeNvIUUi2TkIgHaD-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33292"/>
            <a:ext cx="3782670" cy="20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F77F55-3A3C-44BD-B926-85B834A6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6959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92760" cy="128701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 err="1"/>
              <a:t>นิยามดิจิทัล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r>
              <a:rPr lang="th-TH" b="1" dirty="0"/>
              <a:t>ตามนิยาม</a:t>
            </a:r>
            <a:br>
              <a:rPr lang="th-TH" b="1" dirty="0"/>
            </a:br>
            <a:r>
              <a:rPr lang="th-TH" b="1" dirty="0"/>
              <a:t>ของ</a:t>
            </a:r>
            <a:r>
              <a:rPr lang="th-TH" dirty="0"/>
              <a:t>กรมเจรจาการค้าระหว่างประเทศ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69160"/>
          </a:xfrm>
        </p:spPr>
        <p:txBody>
          <a:bodyPr>
            <a:normAutofit fontScale="70000" lnSpcReduction="20000"/>
          </a:bodyPr>
          <a:lstStyle/>
          <a:p>
            <a:endParaRPr lang="th-TH" dirty="0"/>
          </a:p>
          <a:p>
            <a:pPr marL="0" indent="0">
              <a:buNone/>
            </a:pPr>
            <a:r>
              <a:rPr lang="th-TH" sz="4500" dirty="0"/>
              <a:t> </a:t>
            </a:r>
            <a:r>
              <a:rPr lang="th-TH" sz="4500" b="1" dirty="0"/>
              <a:t>กรมเจรจาการค้าระหว่างประเทศ</a:t>
            </a:r>
            <a:r>
              <a:rPr lang="th-TH" sz="4500" dirty="0"/>
              <a:t> ได้ทำการแบ่งดิจิตอล คอน</a:t>
            </a:r>
            <a:r>
              <a:rPr lang="th-TH" sz="4500" dirty="0" err="1"/>
              <a:t>เทนท์</a:t>
            </a:r>
            <a:r>
              <a:rPr lang="th-TH" sz="4500" dirty="0"/>
              <a:t> ดังนี้ </a:t>
            </a:r>
          </a:p>
          <a:p>
            <a:pPr marL="0" indent="0">
              <a:buNone/>
            </a:pPr>
            <a:r>
              <a:rPr lang="th-TH" sz="4500" dirty="0"/>
              <a:t>โดยในจัดอยู่ภายใต้บริการสื่อสาร </a:t>
            </a:r>
          </a:p>
          <a:p>
            <a:pPr marL="0" indent="0">
              <a:buNone/>
            </a:pPr>
            <a:endParaRPr lang="th-TH" sz="4500" dirty="0"/>
          </a:p>
          <a:p>
            <a:pPr marL="0" indent="0">
              <a:buNone/>
            </a:pPr>
            <a:r>
              <a:rPr lang="en-US" sz="4500" dirty="0">
                <a:solidFill>
                  <a:srgbClr val="0070C0"/>
                </a:solidFill>
              </a:rPr>
              <a:t>1.</a:t>
            </a:r>
            <a:r>
              <a:rPr lang="th-TH" sz="4500" dirty="0">
                <a:solidFill>
                  <a:srgbClr val="0070C0"/>
                </a:solidFill>
              </a:rPr>
              <a:t>ธุรกิจผลิตและจำหน่ายภาพยนตร์และวีดีโอ </a:t>
            </a:r>
          </a:p>
          <a:p>
            <a:pPr marL="0" indent="0">
              <a:buNone/>
            </a:pPr>
            <a:r>
              <a:rPr lang="en-US" sz="4500" b="1" dirty="0">
                <a:solidFill>
                  <a:srgbClr val="002060"/>
                </a:solidFill>
              </a:rPr>
              <a:t>2.</a:t>
            </a:r>
            <a:r>
              <a:rPr lang="th-TH" sz="4500" b="1" dirty="0">
                <a:solidFill>
                  <a:srgbClr val="002060"/>
                </a:solidFill>
              </a:rPr>
              <a:t>ธุรกิจฉายภาพยนตร์และวีดีโอ </a:t>
            </a:r>
          </a:p>
          <a:p>
            <a:pPr marL="0" indent="0">
              <a:buNone/>
            </a:pPr>
            <a:r>
              <a:rPr lang="en-US" sz="4500" dirty="0">
                <a:solidFill>
                  <a:srgbClr val="00B050"/>
                </a:solidFill>
              </a:rPr>
              <a:t>3.</a:t>
            </a:r>
            <a:r>
              <a:rPr lang="th-TH" sz="4500" dirty="0">
                <a:solidFill>
                  <a:srgbClr val="00B050"/>
                </a:solidFill>
              </a:rPr>
              <a:t>ธุรกิจวิทยุโทรทัศน์ </a:t>
            </a:r>
          </a:p>
          <a:p>
            <a:pPr marL="0" indent="0">
              <a:buNone/>
            </a:pPr>
            <a:r>
              <a:rPr lang="en-US" sz="4500" dirty="0">
                <a:solidFill>
                  <a:srgbClr val="FF0000"/>
                </a:solidFill>
              </a:rPr>
              <a:t>4.</a:t>
            </a:r>
            <a:r>
              <a:rPr lang="th-TH" sz="4500" dirty="0">
                <a:solidFill>
                  <a:srgbClr val="FF0000"/>
                </a:solidFill>
              </a:rPr>
              <a:t>ธุรกิจด้านการส่งสัญญาณและกระจายเสียง </a:t>
            </a:r>
          </a:p>
          <a:p>
            <a:pPr marL="0" indent="0">
              <a:buNone/>
            </a:pPr>
            <a:r>
              <a:rPr lang="en-US" sz="4500" b="1" dirty="0">
                <a:solidFill>
                  <a:schemeClr val="accent6">
                    <a:lumMod val="50000"/>
                  </a:schemeClr>
                </a:solidFill>
              </a:rPr>
              <a:t>5.</a:t>
            </a:r>
            <a:r>
              <a:rPr lang="th-TH" sz="4500" b="1" dirty="0">
                <a:solidFill>
                  <a:schemeClr val="accent6">
                    <a:lumMod val="50000"/>
                  </a:schemeClr>
                </a:solidFill>
              </a:rPr>
              <a:t>ธุรกิจบันทึกเสียง </a:t>
            </a:r>
          </a:p>
          <a:p>
            <a:pPr marL="0" indent="0">
              <a:buNone/>
            </a:pPr>
            <a:r>
              <a:rPr lang="en-US" sz="4500" dirty="0"/>
              <a:t>6.</a:t>
            </a:r>
            <a:r>
              <a:rPr lang="th-TH" sz="4500" dirty="0"/>
              <a:t> ธุรกิจที่เกี่ยวเนื่องอื่นๆ อาทิ แอนิ</a:t>
            </a:r>
            <a:r>
              <a:rPr lang="th-TH" sz="4500" dirty="0" err="1"/>
              <a:t>เมชั่น</a:t>
            </a:r>
            <a:r>
              <a:rPr lang="th-TH" sz="4500" dirty="0"/>
              <a:t> เกม </a:t>
            </a:r>
            <a:endParaRPr lang="th-TH" dirty="0"/>
          </a:p>
          <a:p>
            <a:endParaRPr lang="th-TH" dirty="0"/>
          </a:p>
        </p:txBody>
      </p:sp>
      <p:pic>
        <p:nvPicPr>
          <p:cNvPr id="11266" name="Picture 2" descr="https://tse4.mm.bing.net/th?id=OIP.wtc6tX5EqILDFvkN6X-K1AHaFI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82" y="2132856"/>
            <a:ext cx="3290714" cy="22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tse1.mm.bing.net/th?id=OIP.SChumUHC2aYrHxtbXY8eJQHaD4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30" y="4409974"/>
            <a:ext cx="3083318" cy="16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28313-2A61-48D9-B110-68378E02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13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04" y="332656"/>
            <a:ext cx="8686800" cy="7920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H SarabunPSK"/>
                <a:ea typeface="TH SarabunPSK"/>
                <a:cs typeface="TH SarabunPSK"/>
                <a:sym typeface="TH SarabunPSK"/>
              </a:rPr>
              <a:t>Digital Media (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สื่อดิจิตอล) และ มัลติมีเดีย (</a:t>
            </a:r>
            <a:r>
              <a:rPr lang="en-US" b="1" dirty="0">
                <a:latin typeface="TH SarabunPSK"/>
                <a:ea typeface="TH SarabunPSK"/>
                <a:cs typeface="TH SarabunPSK"/>
                <a:sym typeface="TH SarabunPSK"/>
              </a:rPr>
              <a:t>Multimedia)</a:t>
            </a:r>
            <a:r>
              <a:rPr lang="en-US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th-TH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ทั้งสอง</a:t>
            </a:r>
            <a:r>
              <a:rPr lang="th-TH" b="1" dirty="0" err="1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คํา</a:t>
            </a:r>
            <a:r>
              <a:rPr lang="th-TH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นี้เป็นเรื่องของสื่อทั้งหมดหรืออาจจะเรียกรวมว่า </a:t>
            </a:r>
          </a:p>
          <a:p>
            <a:pPr lvl="0" indent="457200"/>
            <a:r>
              <a:rPr lang="th-TH" sz="3600" b="1" dirty="0">
                <a:solidFill>
                  <a:srgbClr val="7030A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สื่อใหม่(</a:t>
            </a:r>
            <a:r>
              <a:rPr lang="en-US" sz="3600" b="1" dirty="0">
                <a:solidFill>
                  <a:srgbClr val="7030A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New </a:t>
            </a:r>
            <a:r>
              <a:rPr lang="en-US" sz="4400" b="1" dirty="0">
                <a:solidFill>
                  <a:srgbClr val="7030A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media</a:t>
            </a:r>
            <a:r>
              <a:rPr lang="en-US" sz="3600" b="1" dirty="0">
                <a:solidFill>
                  <a:srgbClr val="7030A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)</a:t>
            </a:r>
            <a:r>
              <a:rPr lang="en-US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 </a:t>
            </a:r>
            <a:r>
              <a:rPr lang="th-TH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ก็พอจะนับรวมไปได้ ทั้งสอง</a:t>
            </a:r>
            <a:r>
              <a:rPr lang="th-TH" dirty="0" err="1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คํา</a:t>
            </a:r>
            <a:r>
              <a:rPr lang="th-TH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ต่างก็มีความเกี่ยวโยงกัน สื่อประเภทที่มีลักษณะเป็นดิจิตอล ที่ใช้อยู่แล้วใน</a:t>
            </a:r>
            <a:r>
              <a:rPr lang="th-TH" dirty="0" err="1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ชีวิตประจําวัน</a:t>
            </a:r>
            <a:endParaRPr lang="th-TH" dirty="0">
              <a:latin typeface="BrowalliaUPC" panose="020B0604020202020204" pitchFamily="34" charset="-34"/>
              <a:ea typeface="TH SarabunPSK"/>
              <a:cs typeface="BrowalliaUPC" panose="020B0604020202020204" pitchFamily="34" charset="-34"/>
              <a:sym typeface="TH SarabunPSK"/>
            </a:endParaRPr>
          </a:p>
          <a:p>
            <a:pPr lvl="0" indent="457200"/>
            <a:r>
              <a:rPr lang="th-TH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 เช่น </a:t>
            </a:r>
            <a:r>
              <a:rPr lang="th-TH" dirty="0">
                <a:solidFill>
                  <a:srgbClr val="00B05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การพิมพ์</a:t>
            </a:r>
            <a:r>
              <a:rPr lang="th-TH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ข้อความเพื่อส่งเมล์ </a:t>
            </a:r>
          </a:p>
          <a:p>
            <a:pPr lvl="0" indent="457200"/>
            <a:r>
              <a:rPr lang="th-TH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      </a:t>
            </a:r>
            <a:r>
              <a:rPr lang="th-TH" b="1" dirty="0">
                <a:solidFill>
                  <a:srgbClr val="00206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การเปิดฟังเพลงด้วย </a:t>
            </a:r>
            <a:r>
              <a:rPr lang="th-TH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คอมพิวเตอร์    </a:t>
            </a:r>
          </a:p>
          <a:p>
            <a:pPr lvl="0" indent="457200"/>
            <a:r>
              <a:rPr lang="th-TH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      </a:t>
            </a:r>
            <a:r>
              <a:rPr lang="th-TH" b="1" dirty="0">
                <a:solidFill>
                  <a:srgbClr val="FF00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การชมภาพถ่าย</a:t>
            </a:r>
            <a:r>
              <a:rPr lang="th-TH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ที่เก็บในฮาร์ดดิสก์ </a:t>
            </a:r>
          </a:p>
          <a:p>
            <a:pPr lvl="0" indent="457200"/>
            <a:r>
              <a:rPr lang="th-TH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      การชมภาพเคลื่อนไหวผ่าน</a:t>
            </a:r>
          </a:p>
          <a:p>
            <a:pPr lvl="0" indent="457200"/>
            <a:r>
              <a:rPr lang="th-TH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      จอคอมพิวเตอร์ </a:t>
            </a:r>
          </a:p>
          <a:p>
            <a:pPr lvl="0" indent="457200"/>
            <a:r>
              <a:rPr lang="th-TH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      การดูวิดีโอ </a:t>
            </a:r>
          </a:p>
          <a:p>
            <a:pPr lvl="0" indent="457200"/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หรือการติดต่อสื่อสาร ในยุคปัจจุบัน </a:t>
            </a:r>
          </a:p>
          <a:p>
            <a:pPr lvl="0" indent="457200"/>
            <a:r>
              <a:rPr lang="th-TH" dirty="0">
                <a:latin typeface="TH SarabunPSK"/>
                <a:ea typeface="TH SarabunPSK"/>
                <a:cs typeface="TH SarabunPSK"/>
                <a:sym typeface="TH SarabunPSK"/>
              </a:rPr>
              <a:t>ทั้งหมดนี้เรารับข้อมูลผ่านสื่อที่เป็นดิจิตอลทั้งสิ้น</a:t>
            </a:r>
          </a:p>
        </p:txBody>
      </p:sp>
      <p:pic>
        <p:nvPicPr>
          <p:cNvPr id="5124" name="Picture 4" descr="https://tse3.explicit.bing.net/th?id=OIP.8XJRsN8B8iyUV_P66LzV_gHaD2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824033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0244E-EB0F-45C2-959E-B6BA04CC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080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5400" dirty="0">
                <a:solidFill>
                  <a:srgbClr val="FFFF00"/>
                </a:solidFill>
              </a:rPr>
              <a:t>ขอบเขตเนื้อหา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1484784"/>
            <a:ext cx="4680520" cy="5078313"/>
          </a:xfrm>
          <a:custGeom>
            <a:avLst/>
            <a:gdLst>
              <a:gd name="connsiteX0" fmla="*/ 0 w 4680520"/>
              <a:gd name="connsiteY0" fmla="*/ 0 h 5078313"/>
              <a:gd name="connsiteX1" fmla="*/ 491455 w 4680520"/>
              <a:gd name="connsiteY1" fmla="*/ 0 h 5078313"/>
              <a:gd name="connsiteX2" fmla="*/ 982909 w 4680520"/>
              <a:gd name="connsiteY2" fmla="*/ 0 h 5078313"/>
              <a:gd name="connsiteX3" fmla="*/ 1474364 w 4680520"/>
              <a:gd name="connsiteY3" fmla="*/ 0 h 5078313"/>
              <a:gd name="connsiteX4" fmla="*/ 2153039 w 4680520"/>
              <a:gd name="connsiteY4" fmla="*/ 0 h 5078313"/>
              <a:gd name="connsiteX5" fmla="*/ 2691299 w 4680520"/>
              <a:gd name="connsiteY5" fmla="*/ 0 h 5078313"/>
              <a:gd name="connsiteX6" fmla="*/ 3229559 w 4680520"/>
              <a:gd name="connsiteY6" fmla="*/ 0 h 5078313"/>
              <a:gd name="connsiteX7" fmla="*/ 3861429 w 4680520"/>
              <a:gd name="connsiteY7" fmla="*/ 0 h 5078313"/>
              <a:gd name="connsiteX8" fmla="*/ 4680520 w 4680520"/>
              <a:gd name="connsiteY8" fmla="*/ 0 h 5078313"/>
              <a:gd name="connsiteX9" fmla="*/ 4680520 w 4680520"/>
              <a:gd name="connsiteY9" fmla="*/ 513474 h 5078313"/>
              <a:gd name="connsiteX10" fmla="*/ 4680520 w 4680520"/>
              <a:gd name="connsiteY10" fmla="*/ 976165 h 5078313"/>
              <a:gd name="connsiteX11" fmla="*/ 4680520 w 4680520"/>
              <a:gd name="connsiteY11" fmla="*/ 1641988 h 5078313"/>
              <a:gd name="connsiteX12" fmla="*/ 4680520 w 4680520"/>
              <a:gd name="connsiteY12" fmla="*/ 2053895 h 5078313"/>
              <a:gd name="connsiteX13" fmla="*/ 4680520 w 4680520"/>
              <a:gd name="connsiteY13" fmla="*/ 2618152 h 5078313"/>
              <a:gd name="connsiteX14" fmla="*/ 4680520 w 4680520"/>
              <a:gd name="connsiteY14" fmla="*/ 3182409 h 5078313"/>
              <a:gd name="connsiteX15" fmla="*/ 4680520 w 4680520"/>
              <a:gd name="connsiteY15" fmla="*/ 3695883 h 5078313"/>
              <a:gd name="connsiteX16" fmla="*/ 4680520 w 4680520"/>
              <a:gd name="connsiteY16" fmla="*/ 4310923 h 5078313"/>
              <a:gd name="connsiteX17" fmla="*/ 4680520 w 4680520"/>
              <a:gd name="connsiteY17" fmla="*/ 5078313 h 5078313"/>
              <a:gd name="connsiteX18" fmla="*/ 4189065 w 4680520"/>
              <a:gd name="connsiteY18" fmla="*/ 5078313 h 5078313"/>
              <a:gd name="connsiteX19" fmla="*/ 3744416 w 4680520"/>
              <a:gd name="connsiteY19" fmla="*/ 5078313 h 5078313"/>
              <a:gd name="connsiteX20" fmla="*/ 3206156 w 4680520"/>
              <a:gd name="connsiteY20" fmla="*/ 5078313 h 5078313"/>
              <a:gd name="connsiteX21" fmla="*/ 2527481 w 4680520"/>
              <a:gd name="connsiteY21" fmla="*/ 5078313 h 5078313"/>
              <a:gd name="connsiteX22" fmla="*/ 2082831 w 4680520"/>
              <a:gd name="connsiteY22" fmla="*/ 5078313 h 5078313"/>
              <a:gd name="connsiteX23" fmla="*/ 1638182 w 4680520"/>
              <a:gd name="connsiteY23" fmla="*/ 5078313 h 5078313"/>
              <a:gd name="connsiteX24" fmla="*/ 959507 w 4680520"/>
              <a:gd name="connsiteY24" fmla="*/ 5078313 h 5078313"/>
              <a:gd name="connsiteX25" fmla="*/ 0 w 4680520"/>
              <a:gd name="connsiteY25" fmla="*/ 5078313 h 5078313"/>
              <a:gd name="connsiteX26" fmla="*/ 0 w 4680520"/>
              <a:gd name="connsiteY26" fmla="*/ 4463273 h 5078313"/>
              <a:gd name="connsiteX27" fmla="*/ 0 w 4680520"/>
              <a:gd name="connsiteY27" fmla="*/ 4000582 h 5078313"/>
              <a:gd name="connsiteX28" fmla="*/ 0 w 4680520"/>
              <a:gd name="connsiteY28" fmla="*/ 3537891 h 5078313"/>
              <a:gd name="connsiteX29" fmla="*/ 0 w 4680520"/>
              <a:gd name="connsiteY29" fmla="*/ 2922851 h 5078313"/>
              <a:gd name="connsiteX30" fmla="*/ 0 w 4680520"/>
              <a:gd name="connsiteY30" fmla="*/ 2409377 h 5078313"/>
              <a:gd name="connsiteX31" fmla="*/ 0 w 4680520"/>
              <a:gd name="connsiteY31" fmla="*/ 1895904 h 5078313"/>
              <a:gd name="connsiteX32" fmla="*/ 0 w 4680520"/>
              <a:gd name="connsiteY32" fmla="*/ 1230080 h 5078313"/>
              <a:gd name="connsiteX33" fmla="*/ 0 w 4680520"/>
              <a:gd name="connsiteY33" fmla="*/ 615040 h 5078313"/>
              <a:gd name="connsiteX34" fmla="*/ 0 w 4680520"/>
              <a:gd name="connsiteY34" fmla="*/ 0 h 50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680520" h="5078313" fill="none" extrusionOk="0">
                <a:moveTo>
                  <a:pt x="0" y="0"/>
                </a:moveTo>
                <a:cubicBezTo>
                  <a:pt x="134855" y="-56399"/>
                  <a:pt x="276712" y="50143"/>
                  <a:pt x="491455" y="0"/>
                </a:cubicBezTo>
                <a:cubicBezTo>
                  <a:pt x="706198" y="-50143"/>
                  <a:pt x="758960" y="13535"/>
                  <a:pt x="982909" y="0"/>
                </a:cubicBezTo>
                <a:cubicBezTo>
                  <a:pt x="1206858" y="-13535"/>
                  <a:pt x="1313950" y="51162"/>
                  <a:pt x="1474364" y="0"/>
                </a:cubicBezTo>
                <a:cubicBezTo>
                  <a:pt x="1634779" y="-51162"/>
                  <a:pt x="1985295" y="58118"/>
                  <a:pt x="2153039" y="0"/>
                </a:cubicBezTo>
                <a:cubicBezTo>
                  <a:pt x="2320783" y="-58118"/>
                  <a:pt x="2522284" y="1324"/>
                  <a:pt x="2691299" y="0"/>
                </a:cubicBezTo>
                <a:cubicBezTo>
                  <a:pt x="2860314" y="-1324"/>
                  <a:pt x="3075175" y="62566"/>
                  <a:pt x="3229559" y="0"/>
                </a:cubicBezTo>
                <a:cubicBezTo>
                  <a:pt x="3383943" y="-62566"/>
                  <a:pt x="3658101" y="22886"/>
                  <a:pt x="3861429" y="0"/>
                </a:cubicBezTo>
                <a:cubicBezTo>
                  <a:pt x="4064757" y="-22886"/>
                  <a:pt x="4483141" y="95132"/>
                  <a:pt x="4680520" y="0"/>
                </a:cubicBezTo>
                <a:cubicBezTo>
                  <a:pt x="4707406" y="127248"/>
                  <a:pt x="4641127" y="326717"/>
                  <a:pt x="4680520" y="513474"/>
                </a:cubicBezTo>
                <a:cubicBezTo>
                  <a:pt x="4719913" y="700231"/>
                  <a:pt x="4654001" y="853079"/>
                  <a:pt x="4680520" y="976165"/>
                </a:cubicBezTo>
                <a:cubicBezTo>
                  <a:pt x="4707039" y="1099251"/>
                  <a:pt x="4634904" y="1446712"/>
                  <a:pt x="4680520" y="1641988"/>
                </a:cubicBezTo>
                <a:cubicBezTo>
                  <a:pt x="4726136" y="1837264"/>
                  <a:pt x="4676654" y="1868143"/>
                  <a:pt x="4680520" y="2053895"/>
                </a:cubicBezTo>
                <a:cubicBezTo>
                  <a:pt x="4684386" y="2239647"/>
                  <a:pt x="4624183" y="2361120"/>
                  <a:pt x="4680520" y="2618152"/>
                </a:cubicBezTo>
                <a:cubicBezTo>
                  <a:pt x="4736857" y="2875184"/>
                  <a:pt x="4661934" y="2961909"/>
                  <a:pt x="4680520" y="3182409"/>
                </a:cubicBezTo>
                <a:cubicBezTo>
                  <a:pt x="4699106" y="3402909"/>
                  <a:pt x="4655073" y="3548443"/>
                  <a:pt x="4680520" y="3695883"/>
                </a:cubicBezTo>
                <a:cubicBezTo>
                  <a:pt x="4705967" y="3843323"/>
                  <a:pt x="4662977" y="4186566"/>
                  <a:pt x="4680520" y="4310923"/>
                </a:cubicBezTo>
                <a:cubicBezTo>
                  <a:pt x="4698063" y="4435280"/>
                  <a:pt x="4596034" y="4752018"/>
                  <a:pt x="4680520" y="5078313"/>
                </a:cubicBezTo>
                <a:cubicBezTo>
                  <a:pt x="4495056" y="5086893"/>
                  <a:pt x="4316627" y="5077237"/>
                  <a:pt x="4189065" y="5078313"/>
                </a:cubicBezTo>
                <a:cubicBezTo>
                  <a:pt x="4061504" y="5079389"/>
                  <a:pt x="3918020" y="5060331"/>
                  <a:pt x="3744416" y="5078313"/>
                </a:cubicBezTo>
                <a:cubicBezTo>
                  <a:pt x="3570812" y="5096295"/>
                  <a:pt x="3465078" y="5058183"/>
                  <a:pt x="3206156" y="5078313"/>
                </a:cubicBezTo>
                <a:cubicBezTo>
                  <a:pt x="2947234" y="5098443"/>
                  <a:pt x="2714749" y="5009599"/>
                  <a:pt x="2527481" y="5078313"/>
                </a:cubicBezTo>
                <a:cubicBezTo>
                  <a:pt x="2340214" y="5147027"/>
                  <a:pt x="2215189" y="5062097"/>
                  <a:pt x="2082831" y="5078313"/>
                </a:cubicBezTo>
                <a:cubicBezTo>
                  <a:pt x="1950473" y="5094529"/>
                  <a:pt x="1813354" y="5062165"/>
                  <a:pt x="1638182" y="5078313"/>
                </a:cubicBezTo>
                <a:cubicBezTo>
                  <a:pt x="1463010" y="5094461"/>
                  <a:pt x="1189603" y="5058532"/>
                  <a:pt x="959507" y="5078313"/>
                </a:cubicBezTo>
                <a:cubicBezTo>
                  <a:pt x="729411" y="5098094"/>
                  <a:pt x="313938" y="5072168"/>
                  <a:pt x="0" y="5078313"/>
                </a:cubicBezTo>
                <a:cubicBezTo>
                  <a:pt x="-31480" y="4772048"/>
                  <a:pt x="8402" y="4615489"/>
                  <a:pt x="0" y="4463273"/>
                </a:cubicBezTo>
                <a:cubicBezTo>
                  <a:pt x="-8402" y="4311057"/>
                  <a:pt x="19600" y="4116560"/>
                  <a:pt x="0" y="4000582"/>
                </a:cubicBezTo>
                <a:cubicBezTo>
                  <a:pt x="-19600" y="3884604"/>
                  <a:pt x="16692" y="3713030"/>
                  <a:pt x="0" y="3537891"/>
                </a:cubicBezTo>
                <a:cubicBezTo>
                  <a:pt x="-16692" y="3362752"/>
                  <a:pt x="50187" y="3114073"/>
                  <a:pt x="0" y="2922851"/>
                </a:cubicBezTo>
                <a:cubicBezTo>
                  <a:pt x="-50187" y="2731629"/>
                  <a:pt x="49541" y="2657508"/>
                  <a:pt x="0" y="2409377"/>
                </a:cubicBezTo>
                <a:cubicBezTo>
                  <a:pt x="-49541" y="2161246"/>
                  <a:pt x="49998" y="2054129"/>
                  <a:pt x="0" y="1895904"/>
                </a:cubicBezTo>
                <a:cubicBezTo>
                  <a:pt x="-49998" y="1737679"/>
                  <a:pt x="23381" y="1514666"/>
                  <a:pt x="0" y="1230080"/>
                </a:cubicBezTo>
                <a:cubicBezTo>
                  <a:pt x="-23381" y="945494"/>
                  <a:pt x="61985" y="741803"/>
                  <a:pt x="0" y="615040"/>
                </a:cubicBezTo>
                <a:cubicBezTo>
                  <a:pt x="-61985" y="488277"/>
                  <a:pt x="20656" y="169425"/>
                  <a:pt x="0" y="0"/>
                </a:cubicBezTo>
                <a:close/>
              </a:path>
              <a:path w="4680520" h="5078313" stroke="0" extrusionOk="0">
                <a:moveTo>
                  <a:pt x="0" y="0"/>
                </a:moveTo>
                <a:cubicBezTo>
                  <a:pt x="114468" y="-5954"/>
                  <a:pt x="265594" y="17126"/>
                  <a:pt x="444649" y="0"/>
                </a:cubicBezTo>
                <a:cubicBezTo>
                  <a:pt x="623704" y="-17126"/>
                  <a:pt x="776753" y="42389"/>
                  <a:pt x="982909" y="0"/>
                </a:cubicBezTo>
                <a:cubicBezTo>
                  <a:pt x="1189065" y="-42389"/>
                  <a:pt x="1449441" y="76799"/>
                  <a:pt x="1661585" y="0"/>
                </a:cubicBezTo>
                <a:cubicBezTo>
                  <a:pt x="1873729" y="-76799"/>
                  <a:pt x="1961696" y="47487"/>
                  <a:pt x="2246650" y="0"/>
                </a:cubicBezTo>
                <a:cubicBezTo>
                  <a:pt x="2531604" y="-47487"/>
                  <a:pt x="2685882" y="46719"/>
                  <a:pt x="2925325" y="0"/>
                </a:cubicBezTo>
                <a:cubicBezTo>
                  <a:pt x="3164769" y="-46719"/>
                  <a:pt x="3419659" y="31899"/>
                  <a:pt x="3557195" y="0"/>
                </a:cubicBezTo>
                <a:cubicBezTo>
                  <a:pt x="3694731" y="-31899"/>
                  <a:pt x="3884511" y="48384"/>
                  <a:pt x="4001845" y="0"/>
                </a:cubicBezTo>
                <a:cubicBezTo>
                  <a:pt x="4119179" y="-48384"/>
                  <a:pt x="4342036" y="75005"/>
                  <a:pt x="4680520" y="0"/>
                </a:cubicBezTo>
                <a:cubicBezTo>
                  <a:pt x="4694841" y="107665"/>
                  <a:pt x="4652930" y="296878"/>
                  <a:pt x="4680520" y="411908"/>
                </a:cubicBezTo>
                <a:cubicBezTo>
                  <a:pt x="4708110" y="526938"/>
                  <a:pt x="4638975" y="686597"/>
                  <a:pt x="4680520" y="874598"/>
                </a:cubicBezTo>
                <a:cubicBezTo>
                  <a:pt x="4722065" y="1062599"/>
                  <a:pt x="4632596" y="1183946"/>
                  <a:pt x="4680520" y="1337289"/>
                </a:cubicBezTo>
                <a:cubicBezTo>
                  <a:pt x="4728444" y="1490632"/>
                  <a:pt x="4645910" y="1637085"/>
                  <a:pt x="4680520" y="1749197"/>
                </a:cubicBezTo>
                <a:cubicBezTo>
                  <a:pt x="4715130" y="1861309"/>
                  <a:pt x="4667222" y="2035856"/>
                  <a:pt x="4680520" y="2161104"/>
                </a:cubicBezTo>
                <a:cubicBezTo>
                  <a:pt x="4693818" y="2286352"/>
                  <a:pt x="4634095" y="2541159"/>
                  <a:pt x="4680520" y="2674578"/>
                </a:cubicBezTo>
                <a:cubicBezTo>
                  <a:pt x="4726945" y="2807997"/>
                  <a:pt x="4671844" y="3080361"/>
                  <a:pt x="4680520" y="3238835"/>
                </a:cubicBezTo>
                <a:cubicBezTo>
                  <a:pt x="4689196" y="3397309"/>
                  <a:pt x="4643453" y="3494346"/>
                  <a:pt x="4680520" y="3650743"/>
                </a:cubicBezTo>
                <a:cubicBezTo>
                  <a:pt x="4717587" y="3807140"/>
                  <a:pt x="4601016" y="4072017"/>
                  <a:pt x="4680520" y="4316566"/>
                </a:cubicBezTo>
                <a:cubicBezTo>
                  <a:pt x="4760024" y="4561115"/>
                  <a:pt x="4635358" y="4836159"/>
                  <a:pt x="4680520" y="5078313"/>
                </a:cubicBezTo>
                <a:cubicBezTo>
                  <a:pt x="4512500" y="5085345"/>
                  <a:pt x="4361488" y="5074034"/>
                  <a:pt x="4189065" y="5078313"/>
                </a:cubicBezTo>
                <a:cubicBezTo>
                  <a:pt x="4016642" y="5082592"/>
                  <a:pt x="3788736" y="5072863"/>
                  <a:pt x="3604000" y="5078313"/>
                </a:cubicBezTo>
                <a:cubicBezTo>
                  <a:pt x="3419265" y="5083763"/>
                  <a:pt x="3269791" y="5031059"/>
                  <a:pt x="2972130" y="5078313"/>
                </a:cubicBezTo>
                <a:cubicBezTo>
                  <a:pt x="2674469" y="5125567"/>
                  <a:pt x="2609368" y="5026169"/>
                  <a:pt x="2293455" y="5078313"/>
                </a:cubicBezTo>
                <a:cubicBezTo>
                  <a:pt x="1977542" y="5130457"/>
                  <a:pt x="1874308" y="5040728"/>
                  <a:pt x="1708390" y="5078313"/>
                </a:cubicBezTo>
                <a:cubicBezTo>
                  <a:pt x="1542472" y="5115898"/>
                  <a:pt x="1409186" y="5026904"/>
                  <a:pt x="1170130" y="5078313"/>
                </a:cubicBezTo>
                <a:cubicBezTo>
                  <a:pt x="931074" y="5129722"/>
                  <a:pt x="678424" y="5003017"/>
                  <a:pt x="538260" y="5078313"/>
                </a:cubicBezTo>
                <a:cubicBezTo>
                  <a:pt x="398096" y="5153609"/>
                  <a:pt x="224616" y="5069962"/>
                  <a:pt x="0" y="5078313"/>
                </a:cubicBezTo>
                <a:cubicBezTo>
                  <a:pt x="-67675" y="4913416"/>
                  <a:pt x="78813" y="4579485"/>
                  <a:pt x="0" y="4412490"/>
                </a:cubicBezTo>
                <a:cubicBezTo>
                  <a:pt x="-78813" y="4245495"/>
                  <a:pt x="17063" y="4174307"/>
                  <a:pt x="0" y="3949799"/>
                </a:cubicBezTo>
                <a:cubicBezTo>
                  <a:pt x="-17063" y="3725291"/>
                  <a:pt x="33973" y="3592348"/>
                  <a:pt x="0" y="3385542"/>
                </a:cubicBezTo>
                <a:cubicBezTo>
                  <a:pt x="-33973" y="3178736"/>
                  <a:pt x="33417" y="3066160"/>
                  <a:pt x="0" y="2922851"/>
                </a:cubicBezTo>
                <a:cubicBezTo>
                  <a:pt x="-33417" y="2779542"/>
                  <a:pt x="25165" y="2639363"/>
                  <a:pt x="0" y="2510944"/>
                </a:cubicBezTo>
                <a:cubicBezTo>
                  <a:pt x="-25165" y="2382525"/>
                  <a:pt x="501" y="2186733"/>
                  <a:pt x="0" y="2048253"/>
                </a:cubicBezTo>
                <a:cubicBezTo>
                  <a:pt x="-501" y="1909773"/>
                  <a:pt x="7184" y="1658003"/>
                  <a:pt x="0" y="1534779"/>
                </a:cubicBezTo>
                <a:cubicBezTo>
                  <a:pt x="-7184" y="1411555"/>
                  <a:pt x="44621" y="1228997"/>
                  <a:pt x="0" y="1122871"/>
                </a:cubicBezTo>
                <a:cubicBezTo>
                  <a:pt x="-44621" y="1016745"/>
                  <a:pt x="53054" y="372943"/>
                  <a:pt x="0" y="0"/>
                </a:cubicBezTo>
                <a:close/>
              </a:path>
            </a:pathLst>
          </a:custGeom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7171671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b="1" dirty="0"/>
              <a:t>-</a:t>
            </a:r>
            <a:r>
              <a:rPr lang="th-TH" b="1" dirty="0"/>
              <a:t> ความรู้เกี่ยวกับดิจิทัลคอนเทนต์ </a:t>
            </a:r>
            <a:r>
              <a:rPr lang="th-TH" b="1" dirty="0">
                <a:solidFill>
                  <a:srgbClr val="00B050"/>
                </a:solidFill>
              </a:rPr>
              <a:t>องค์ประกอบของดิจิทัลคอนเทนต์ วิวัฒนาการ </a:t>
            </a:r>
          </a:p>
          <a:p>
            <a:endParaRPr lang="th-TH" b="1" dirty="0"/>
          </a:p>
          <a:p>
            <a:r>
              <a:rPr lang="en-US" b="1" dirty="0"/>
              <a:t>- </a:t>
            </a:r>
            <a:r>
              <a:rPr lang="th-TH" b="1" dirty="0" err="1">
                <a:solidFill>
                  <a:srgbClr val="FF0000"/>
                </a:solidFill>
              </a:rPr>
              <a:t>รูปแบบดิจิทัล</a:t>
            </a:r>
            <a:r>
              <a:rPr lang="th-TH" b="1" dirty="0">
                <a:solidFill>
                  <a:srgbClr val="FF0000"/>
                </a:solidFill>
              </a:rPr>
              <a:t>คอน</a:t>
            </a:r>
            <a:r>
              <a:rPr lang="th-TH" b="1" dirty="0" err="1">
                <a:solidFill>
                  <a:srgbClr val="FF0000"/>
                </a:solidFill>
              </a:rPr>
              <a:t>เทนต์</a:t>
            </a:r>
            <a:r>
              <a:rPr lang="th-TH" b="1" dirty="0">
                <a:solidFill>
                  <a:srgbClr val="FF0000"/>
                </a:solidFill>
              </a:rPr>
              <a:t> </a:t>
            </a:r>
          </a:p>
          <a:p>
            <a:r>
              <a:rPr lang="th-TH" b="1" dirty="0">
                <a:solidFill>
                  <a:srgbClr val="FF0000"/>
                </a:solidFill>
              </a:rPr>
              <a:t>แนวคิด</a:t>
            </a:r>
            <a:r>
              <a:rPr lang="th-TH" b="1" dirty="0" err="1">
                <a:solidFill>
                  <a:srgbClr val="FF0000"/>
                </a:solidFill>
              </a:rPr>
              <a:t>ของดิจิทัล</a:t>
            </a:r>
            <a:r>
              <a:rPr lang="th-TH" b="1" dirty="0">
                <a:solidFill>
                  <a:srgbClr val="FF0000"/>
                </a:solidFill>
              </a:rPr>
              <a:t>คอน</a:t>
            </a:r>
            <a:r>
              <a:rPr lang="th-TH" b="1" dirty="0" err="1">
                <a:solidFill>
                  <a:srgbClr val="FF0000"/>
                </a:solidFill>
              </a:rPr>
              <a:t>เทนต์</a:t>
            </a:r>
            <a:r>
              <a:rPr lang="th-TH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th-TH" b="1" dirty="0"/>
              <a:t>- การออกแบบและการสร้างดิจิทัลคอนเทนต์ และแนวโน้มของดิจิทัลคอนเทนต์</a:t>
            </a:r>
          </a:p>
          <a:p>
            <a:endParaRPr lang="th-TH" b="1" dirty="0"/>
          </a:p>
          <a:p>
            <a:r>
              <a:rPr lang="en-US" sz="1800" dirty="0"/>
              <a:t>Knowledge about digital content, composition of digital content, innovation, forms of digital content, idea of digital content, digital content design and creation, trends of digital content</a:t>
            </a:r>
          </a:p>
        </p:txBody>
      </p:sp>
      <p:pic>
        <p:nvPicPr>
          <p:cNvPr id="2" name="Picture 2" descr="Digital Media And Content Creation - eLearning Industry">
            <a:extLst>
              <a:ext uri="{FF2B5EF4-FFF2-40B4-BE49-F238E27FC236}">
                <a16:creationId xmlns:a16="http://schemas.microsoft.com/office/drawing/2014/main" id="{BD503520-C5EB-48BF-927F-8F8323922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07" y="170080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gital Content: Quality and Credibility in the Digital Era - ProFuturo">
            <a:extLst>
              <a:ext uri="{FF2B5EF4-FFF2-40B4-BE49-F238E27FC236}">
                <a16:creationId xmlns:a16="http://schemas.microsoft.com/office/drawing/2014/main" id="{5FADFD21-768E-4903-9CFC-9A7C5947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82" y="3241534"/>
            <a:ext cx="28756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gital Media - Australian College of Information Technology &amp; Institute of  Film and Television">
            <a:extLst>
              <a:ext uri="{FF2B5EF4-FFF2-40B4-BE49-F238E27FC236}">
                <a16:creationId xmlns:a16="http://schemas.microsoft.com/office/drawing/2014/main" id="{412381B4-1DED-446D-AF2E-AD6314AF9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82" y="4927894"/>
            <a:ext cx="28575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8AE77-382A-4F01-B269-A2A8CD8E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44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04" y="332656"/>
            <a:ext cx="8686800" cy="7920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H SarabunPSK"/>
                <a:ea typeface="TH SarabunPSK"/>
                <a:cs typeface="TH SarabunPSK"/>
                <a:sym typeface="TH SarabunPSK"/>
              </a:rPr>
              <a:t>Digital Media (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สื่อดิจิตอล) และ มัลติมีเดีย (</a:t>
            </a:r>
            <a:r>
              <a:rPr lang="en-US" b="1" dirty="0">
                <a:latin typeface="TH SarabunPSK"/>
                <a:ea typeface="TH SarabunPSK"/>
                <a:cs typeface="TH SarabunPSK"/>
                <a:sym typeface="TH SarabunPSK"/>
              </a:rPr>
              <a:t>Multimedia)</a:t>
            </a:r>
            <a:r>
              <a:rPr lang="en-US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361822" y="141277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th-TH" sz="3200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และถ้าหากเรา</a:t>
            </a:r>
            <a:r>
              <a:rPr lang="th-TH" sz="3200" b="1" dirty="0" err="1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นํา</a:t>
            </a:r>
            <a:r>
              <a:rPr lang="th-TH" sz="3200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สื่อดิจิตอลทั้งหมดนี้มารวมเข้าด้วยกัน เราจะได้เป็นมัลติมีเดีย (</a:t>
            </a:r>
            <a:r>
              <a:rPr lang="en-US" sz="3200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Multimedia) </a:t>
            </a:r>
            <a:r>
              <a:rPr lang="th-TH" sz="3200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ซึ่งถือเป็นสื่อใหม่ (</a:t>
            </a:r>
            <a:r>
              <a:rPr lang="en-US" sz="3200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New media)</a:t>
            </a:r>
          </a:p>
          <a:p>
            <a:pPr lvl="0" indent="457200"/>
            <a:r>
              <a:rPr lang="th-TH" sz="3200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ที่</a:t>
            </a:r>
            <a:r>
              <a:rPr lang="th-TH" sz="3200" b="1" dirty="0" err="1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กําลัง</a:t>
            </a:r>
            <a:r>
              <a:rPr lang="th-TH" sz="3200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มีอิทธิพลต่อการสื่อสารในยุคปัจจุบัน</a:t>
            </a:r>
          </a:p>
        </p:txBody>
      </p:sp>
      <p:pic>
        <p:nvPicPr>
          <p:cNvPr id="12290" name="Picture 2" descr="https://tse3.mm.bing.net/th?id=OIP.r7wOdWxyRAeeAW1nf8Wc9QHaDt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62" y="2982436"/>
            <a:ext cx="45148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tse2.mm.bing.net/th?id=OIP.IXXoTpT6gzuGPzjeKAAeSwHaDx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74" y="2982436"/>
            <a:ext cx="4713726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tse2.explicit.bing.net/th?id=OIP.ENXpCzmCZjPU-YEvPSzWagHaEK&amp;pid=Api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8" y="5194213"/>
            <a:ext cx="9152028" cy="16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1A9E4-5E21-494A-87BF-F99E7DB4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2516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th-TH" sz="3900" b="1" dirty="0"/>
              <a:t>คอนเทนต์</a:t>
            </a:r>
            <a:r>
              <a:rPr lang="en-US" sz="3900" b="1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(content</a:t>
            </a:r>
            <a:r>
              <a:rPr lang="th-TH" sz="2800" b="1" dirty="0">
                <a:solidFill>
                  <a:srgbClr val="002060"/>
                </a:solidFill>
              </a:rPr>
              <a:t>)</a:t>
            </a:r>
            <a:r>
              <a:rPr lang="th-TH" b="1" dirty="0"/>
              <a:t>(ตามความหมายดั้งเดิม) คือ </a:t>
            </a:r>
          </a:p>
          <a:p>
            <a:pPr>
              <a:buFontTx/>
              <a:buChar char="-"/>
            </a:pPr>
            <a:r>
              <a:rPr lang="th-TH" b="1" dirty="0">
                <a:solidFill>
                  <a:srgbClr val="002060"/>
                </a:solidFill>
              </a:rPr>
              <a:t>เนื้อหา ความรู้ สาระ สาร </a:t>
            </a:r>
          </a:p>
          <a:p>
            <a:pPr>
              <a:buFontTx/>
              <a:buChar char="-"/>
            </a:pPr>
            <a:r>
              <a:rPr lang="th-TH" b="1" dirty="0">
                <a:solidFill>
                  <a:srgbClr val="00B050"/>
                </a:solidFill>
              </a:rPr>
              <a:t>ที่ต้องการสื่อออกมาในรูปแบบต่างๆ เช่น</a:t>
            </a:r>
          </a:p>
          <a:p>
            <a:pPr marL="0" indent="0">
              <a:buNone/>
            </a:pPr>
            <a:r>
              <a:rPr lang="th-TH" b="1" dirty="0"/>
              <a:t>        </a:t>
            </a:r>
            <a:r>
              <a:rPr lang="th-TH" b="1" dirty="0">
                <a:solidFill>
                  <a:srgbClr val="FF0000"/>
                </a:solidFill>
              </a:rPr>
              <a:t>เป็นลายลักษณ์อักษร </a:t>
            </a:r>
          </a:p>
          <a:p>
            <a:pPr marL="0" indent="0">
              <a:buNone/>
            </a:pPr>
            <a:r>
              <a:rPr lang="th-TH" b="1" dirty="0">
                <a:solidFill>
                  <a:srgbClr val="7030A0"/>
                </a:solidFill>
              </a:rPr>
              <a:t>        เป็นภาพ แผนภาพ </a:t>
            </a:r>
          </a:p>
          <a:p>
            <a:pPr marL="0" indent="0">
              <a:buNone/>
            </a:pPr>
            <a:r>
              <a:rPr lang="th-TH" b="1" dirty="0">
                <a:solidFill>
                  <a:srgbClr val="7030A0"/>
                </a:solidFill>
              </a:rPr>
              <a:t>        </a:t>
            </a:r>
            <a:r>
              <a:rPr lang="th-TH" b="1" dirty="0">
                <a:solidFill>
                  <a:schemeClr val="accent6"/>
                </a:solidFill>
              </a:rPr>
              <a:t>เสียง วิดีทัศน์ หรือ</a:t>
            </a:r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r>
              <a:rPr lang="th-TH" b="1" dirty="0"/>
              <a:t>อาจอยู่ในรูปของสื่อประสม ก็ได้ </a:t>
            </a:r>
          </a:p>
          <a:p>
            <a:pPr marL="0" indent="0">
              <a:buNone/>
            </a:pPr>
            <a:r>
              <a:rPr lang="th-TH" b="1" dirty="0"/>
              <a:t>มีทั้งแบบวิชาการ บันเทิง หรืออื่นๆ</a:t>
            </a:r>
          </a:p>
          <a:p>
            <a:pPr marL="0" indent="0">
              <a:buNone/>
            </a:pPr>
            <a:r>
              <a:rPr lang="th-TH" b="1" dirty="0"/>
              <a:t>(ปัจจุบัน </a:t>
            </a:r>
            <a:r>
              <a:rPr lang="en-US" b="1" dirty="0"/>
              <a:t>Ai </a:t>
            </a:r>
            <a:r>
              <a:rPr lang="th-TH" b="1" dirty="0"/>
              <a:t>มีบทบาทในเรื่อง </a:t>
            </a:r>
            <a:r>
              <a:rPr lang="en-US" b="1" dirty="0"/>
              <a:t>content)</a:t>
            </a:r>
            <a:endParaRPr lang="th-TH" dirty="0"/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1.ความรู้เกี่ยวกับดิจิทัลคอนเทนต์</a:t>
            </a: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B7F04F-2E17-443C-BAB0-838CD6D7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31</a:t>
            </a:fld>
            <a:endParaRPr lang="th-TH"/>
          </a:p>
        </p:txBody>
      </p:sp>
      <p:pic>
        <p:nvPicPr>
          <p:cNvPr id="12290" name="Picture 2" descr="AI Content Detector &amp; Humanizer PHP ...">
            <a:extLst>
              <a:ext uri="{FF2B5EF4-FFF2-40B4-BE49-F238E27FC236}">
                <a16:creationId xmlns:a16="http://schemas.microsoft.com/office/drawing/2014/main" id="{4F2C1F57-E272-4161-A62B-7CC916660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73" y="5257800"/>
            <a:ext cx="3000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What Are AI Content Detectors? - Global ...">
            <a:extLst>
              <a:ext uri="{FF2B5EF4-FFF2-40B4-BE49-F238E27FC236}">
                <a16:creationId xmlns:a16="http://schemas.microsoft.com/office/drawing/2014/main" id="{52D0B2B2-E17B-41B8-BA25-1392D81F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73" y="3758158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I Detector: Detect AI Content App ...">
            <a:extLst>
              <a:ext uri="{FF2B5EF4-FFF2-40B4-BE49-F238E27FC236}">
                <a16:creationId xmlns:a16="http://schemas.microsoft.com/office/drawing/2014/main" id="{D65F5AAD-B4C9-4D9C-8950-C012733B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73" y="2157958"/>
            <a:ext cx="296227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57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3A3B31-8678-424B-81D6-AD6723AEBFB4}"/>
              </a:ext>
            </a:extLst>
          </p:cNvPr>
          <p:cNvSpPr txBox="1"/>
          <p:nvPr/>
        </p:nvSpPr>
        <p:spPr>
          <a:xfrm>
            <a:off x="251520" y="116632"/>
            <a:ext cx="8892480" cy="6499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sz="3600" b="1" dirty="0"/>
              <a:t>ความรู้เกี่ยวกับดิจิทัลคอนเทนต์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Knowledge about digital content</a:t>
            </a:r>
            <a:endParaRPr lang="en-US" b="1" dirty="0"/>
          </a:p>
          <a:p>
            <a:r>
              <a:rPr lang="th-TH" sz="4000" b="1" dirty="0"/>
              <a:t>ดิจิทัลคอนเทนต์</a:t>
            </a:r>
            <a:r>
              <a:rPr lang="th-TH" b="1" dirty="0"/>
              <a:t> (</a:t>
            </a:r>
            <a:r>
              <a:rPr lang="en-US" b="1" dirty="0"/>
              <a:t>Digital Content) </a:t>
            </a:r>
            <a:r>
              <a:rPr lang="th-TH" b="1" dirty="0"/>
              <a:t>ในปัจจุบัน 2026</a:t>
            </a:r>
          </a:p>
          <a:p>
            <a:pPr marL="457200" indent="-457200">
              <a:buFontTx/>
              <a:buChar char="-"/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สารสนเทศที่อยู่ในรูปแบบดิจิทัล </a:t>
            </a:r>
            <a:r>
              <a:rPr lang="th-TH" b="1" dirty="0">
                <a:solidFill>
                  <a:srgbClr val="7030A0"/>
                </a:solidFill>
              </a:rPr>
              <a:t>แสดงผลผ่านอุปกรณ์อิเล็กทรอนิกส์</a:t>
            </a:r>
            <a:r>
              <a:rPr lang="th-TH" b="1" dirty="0"/>
              <a:t> เช่น </a:t>
            </a:r>
            <a:r>
              <a:rPr lang="th-TH" b="1" dirty="0">
                <a:solidFill>
                  <a:srgbClr val="00B0F0"/>
                </a:solidFill>
              </a:rPr>
              <a:t>คอมพิวเตอร์ สมาร์ทโฟน หรือโทรทัศน์ </a:t>
            </a:r>
            <a:r>
              <a:rPr lang="th-TH" b="1" dirty="0"/>
              <a:t>ครอบคลุมรูปแบบ</a:t>
            </a:r>
          </a:p>
          <a:p>
            <a:pPr marL="457200" indent="-457200">
              <a:buFontTx/>
              <a:buChar char="-"/>
            </a:pPr>
            <a:endParaRPr lang="th-TH" b="1" dirty="0"/>
          </a:p>
          <a:p>
            <a:pPr marL="457200" indent="-457200">
              <a:buFontTx/>
              <a:buChar char="-"/>
            </a:pPr>
            <a:endParaRPr lang="th-TH" b="1" dirty="0"/>
          </a:p>
          <a:p>
            <a:pPr marL="457200" indent="-457200">
              <a:buFontTx/>
              <a:buChar char="-"/>
            </a:pPr>
            <a:endParaRPr lang="th-TH" b="1" dirty="0"/>
          </a:p>
          <a:p>
            <a:r>
              <a:rPr lang="th-TH" b="1" dirty="0"/>
              <a:t> </a:t>
            </a:r>
          </a:p>
          <a:p>
            <a:endParaRPr lang="th-TH" b="1" dirty="0"/>
          </a:p>
          <a:p>
            <a:pPr marL="457200" indent="-457200">
              <a:buFontTx/>
              <a:buChar char="-"/>
            </a:pPr>
            <a:r>
              <a:rPr lang="th-TH" b="1" dirty="0"/>
              <a:t>ข้อความ, </a:t>
            </a:r>
            <a:r>
              <a:rPr lang="th-TH" b="1" dirty="0">
                <a:solidFill>
                  <a:srgbClr val="00B0F0"/>
                </a:solidFill>
              </a:rPr>
              <a:t>ภาพ, วิดีโอ</a:t>
            </a:r>
            <a:r>
              <a:rPr lang="th-TH" b="1" dirty="0"/>
              <a:t>, เสียง, </a:t>
            </a:r>
            <a:r>
              <a:rPr lang="th-TH" b="1" dirty="0">
                <a:solidFill>
                  <a:srgbClr val="92D050"/>
                </a:solidFill>
              </a:rPr>
              <a:t>แอนิเมชัน, </a:t>
            </a:r>
            <a:r>
              <a:rPr lang="th-TH" b="1" dirty="0"/>
              <a:t>เกม และ </a:t>
            </a:r>
            <a:r>
              <a:rPr lang="en-US" b="1" dirty="0">
                <a:solidFill>
                  <a:srgbClr val="FF0000"/>
                </a:solidFill>
              </a:rPr>
              <a:t>e-Learning</a:t>
            </a:r>
            <a:r>
              <a:rPr lang="en-US" b="1" dirty="0"/>
              <a:t> </a:t>
            </a:r>
            <a:r>
              <a:rPr lang="th-TH" b="1" dirty="0"/>
              <a:t>เพื่อสื่อสาร ให้ความรู้ หรือสร้างความบันเทิง ซึ่งมีความสำคัญมากในการตลาดออนไลน์และการจัดการเรียนรู้ยุคใหม่  </a:t>
            </a:r>
          </a:p>
          <a:p>
            <a:endParaRPr lang="en-US" b="1" dirty="0"/>
          </a:p>
        </p:txBody>
      </p:sp>
      <p:pic>
        <p:nvPicPr>
          <p:cNvPr id="8196" name="Picture 4" descr="Đừng tự nhận là Marketer nếu còn chưa biết Digital content là gì ! - Abit.vn">
            <a:extLst>
              <a:ext uri="{FF2B5EF4-FFF2-40B4-BE49-F238E27FC236}">
                <a16:creationId xmlns:a16="http://schemas.microsoft.com/office/drawing/2014/main" id="{A282B4F9-B788-4E00-B93B-A249439D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5" y="2996952"/>
            <a:ext cx="2886075" cy="15811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2/3 of digital content creators do not check their facts before">
            <a:extLst>
              <a:ext uri="{FF2B5EF4-FFF2-40B4-BE49-F238E27FC236}">
                <a16:creationId xmlns:a16="http://schemas.microsoft.com/office/drawing/2014/main" id="{150ED5C8-BA07-4EA2-AFBF-F493615BD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2" y="2987101"/>
            <a:ext cx="2962275" cy="159100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The age of digital media – what comes next? - News - University of Liverpool">
            <a:extLst>
              <a:ext uri="{FF2B5EF4-FFF2-40B4-BE49-F238E27FC236}">
                <a16:creationId xmlns:a16="http://schemas.microsoft.com/office/drawing/2014/main" id="{8B65A1DF-126C-45D0-97ED-B8383527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34" y="2957672"/>
            <a:ext cx="2360562" cy="159100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F3D0B0-0D6C-40F4-A50B-BEB3BDB8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1335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88" y="1556792"/>
            <a:ext cx="8591191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/>
              <a:t>ดิจิทัลคอนเทนต์เป็นหนึ่งใน</a:t>
            </a:r>
          </a:p>
          <a:p>
            <a:pPr marL="0" indent="0">
              <a:buNone/>
            </a:pPr>
            <a:r>
              <a:rPr lang="th-TH" b="1" dirty="0"/>
              <a:t>  -  สินค้าและการบริการของอุตสาหกรรม  </a:t>
            </a:r>
            <a:r>
              <a:rPr lang="th-TH" dirty="0">
                <a:solidFill>
                  <a:srgbClr val="7030A0"/>
                </a:solidFill>
              </a:rPr>
              <a:t>วัฒนธรรมสร้างสรรค์ของทุก</a:t>
            </a:r>
            <a:r>
              <a:rPr lang="th-TH" dirty="0"/>
              <a:t>ๆ </a:t>
            </a:r>
            <a:r>
              <a:rPr lang="th-TH" b="1" dirty="0">
                <a:solidFill>
                  <a:srgbClr val="00B050"/>
                </a:solidFill>
              </a:rPr>
              <a:t>ประเทศในโลกรวมทั้งประเทศไทย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/>
              <a:t>       ซึ่งนอกจากจะก่อให้เกิดคุณค่าทางสังคมแล้ว ยังสร้างรายได้ให้แก่ประเทศ และก่อให้เกิดการสร้างงานที่มีคุณภาพและรายได้สูง 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endParaRPr lang="th-TH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err="1"/>
              <a:t>นิยามดิจิทัล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2AFD5-73D0-4401-91A7-FE659D2A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33</a:t>
            </a:fld>
            <a:endParaRPr lang="th-TH"/>
          </a:p>
        </p:txBody>
      </p:sp>
      <p:pic>
        <p:nvPicPr>
          <p:cNvPr id="13314" name="Picture 2" descr="ยกระดับศักยภาพโรงงานด้วย Digital Transformation!  ก้าวสู่อนาคตการผลิตที่ไร้ขีดจำกัด">
            <a:extLst>
              <a:ext uri="{FF2B5EF4-FFF2-40B4-BE49-F238E27FC236}">
                <a16:creationId xmlns:a16="http://schemas.microsoft.com/office/drawing/2014/main" id="{56EB6634-45F5-4DC7-9E44-1533C2C33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5" y="328498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ปัญหาที่ทุกโรงงานต้องเจอ กับการแก้โดยใช้ AI ในอุตสาหกรรมไทย - DIA">
            <a:extLst>
              <a:ext uri="{FF2B5EF4-FFF2-40B4-BE49-F238E27FC236}">
                <a16:creationId xmlns:a16="http://schemas.microsoft.com/office/drawing/2014/main" id="{DA8DB6FE-D0E9-4F29-A39F-B565206D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2" y="3284983"/>
            <a:ext cx="3353346" cy="1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ผู้ผลิต ดิจิทัลคอนเทนต์ (Digital Content) แถวหน้า  ฝันที่ไม่ไกลเกินเอื้อมของไทย">
            <a:extLst>
              <a:ext uri="{FF2B5EF4-FFF2-40B4-BE49-F238E27FC236}">
                <a16:creationId xmlns:a16="http://schemas.microsoft.com/office/drawing/2014/main" id="{7547F721-3132-4995-86D0-00972213E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56" y="3281300"/>
            <a:ext cx="2619375" cy="1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12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88" y="1556792"/>
            <a:ext cx="8591191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u="sng" dirty="0">
                <a:solidFill>
                  <a:srgbClr val="00B050"/>
                </a:solidFill>
              </a:rPr>
              <a:t>ส่งเสริมการสร้างนวัตกรรม</a:t>
            </a:r>
            <a:r>
              <a:rPr lang="th-TH" dirty="0"/>
              <a:t>จากวัฒนธรรมของชาติเพื่อทำรายได้เข้าประเทศ </a:t>
            </a:r>
            <a:r>
              <a:rPr lang="th-TH" b="1" dirty="0">
                <a:solidFill>
                  <a:srgbClr val="002060"/>
                </a:solidFill>
              </a:rPr>
              <a:t>เพิ่มความหลากหลาย </a:t>
            </a:r>
            <a:r>
              <a:rPr lang="th-TH" dirty="0"/>
              <a:t>สร้างมูลค่าและเพิ่มขีดความสามารถในการแข่งขันของธุรกิจบริการ </a:t>
            </a:r>
          </a:p>
          <a:p>
            <a:endParaRPr lang="th-TH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err="1"/>
              <a:t>นิยามดิจิทัล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pic>
        <p:nvPicPr>
          <p:cNvPr id="10246" name="Picture 6" descr="https://tse4.mm.bing.net/th?id=OIP.heXi5cPO1e-cpXXMmr8CowHaFP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4" y="3435846"/>
            <a:ext cx="3456384" cy="244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tse4.mm.bing.net/th?id=OIP.AFf3QScetGZDikWXEeneXwHaEK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92" y="3435846"/>
            <a:ext cx="4514850" cy="244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A967C-214A-4DD5-80AA-6221E2CB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9889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07288" cy="5069160"/>
          </a:xfrm>
        </p:spPr>
        <p:txBody>
          <a:bodyPr>
            <a:normAutofit lnSpcReduction="10000"/>
          </a:bodyPr>
          <a:lstStyle/>
          <a:p>
            <a:r>
              <a:rPr lang="th-TH" dirty="0" err="1"/>
              <a:t>ดิจิทัล</a:t>
            </a:r>
            <a:r>
              <a:rPr lang="th-TH" dirty="0"/>
              <a:t>คอน</a:t>
            </a:r>
            <a:r>
              <a:rPr lang="th-TH" dirty="0" err="1"/>
              <a:t>เทนต์</a:t>
            </a:r>
            <a:r>
              <a:rPr lang="th-TH" dirty="0"/>
              <a:t>เป็นอุตสาหกรรมที่เกี่ยวข้องกับการผลิตเผยแพร่ จำหน่ายและให้บริการ</a:t>
            </a:r>
            <a:r>
              <a:rPr lang="th-TH" dirty="0" err="1"/>
              <a:t>ด้านดิจิทัล</a:t>
            </a:r>
            <a:r>
              <a:rPr lang="th-TH" dirty="0"/>
              <a:t>คอน</a:t>
            </a:r>
            <a:r>
              <a:rPr lang="th-TH" dirty="0" err="1"/>
              <a:t>เทนต์</a:t>
            </a:r>
            <a:r>
              <a:rPr lang="th-TH" dirty="0"/>
              <a:t> </a:t>
            </a:r>
          </a:p>
          <a:p>
            <a:pPr marL="0" indent="0">
              <a:buNone/>
            </a:pPr>
            <a:r>
              <a:rPr lang="th-TH" dirty="0"/>
              <a:t>เช่น </a:t>
            </a:r>
            <a:r>
              <a:rPr lang="th-TH" b="1" dirty="0">
                <a:solidFill>
                  <a:srgbClr val="0070C0"/>
                </a:solidFill>
              </a:rPr>
              <a:t>แอนิ</a:t>
            </a:r>
            <a:r>
              <a:rPr lang="th-TH" b="1" dirty="0" err="1">
                <a:solidFill>
                  <a:srgbClr val="0070C0"/>
                </a:solidFill>
              </a:rPr>
              <a:t>เมชั่น</a:t>
            </a:r>
            <a:r>
              <a:rPr lang="th-TH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B050"/>
                </a:solidFill>
              </a:rPr>
              <a:t>คอมพิวเตอร์</a:t>
            </a:r>
            <a:r>
              <a:rPr lang="th-TH" b="1" dirty="0" err="1">
                <a:solidFill>
                  <a:srgbClr val="00B050"/>
                </a:solidFill>
              </a:rPr>
              <a:t>กราฟฟิก</a:t>
            </a:r>
            <a:r>
              <a:rPr lang="th-TH" b="1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ภาพยนตร์ </a:t>
            </a:r>
            <a:r>
              <a:rPr lang="th-TH" dirty="0"/>
              <a:t>และ</a:t>
            </a:r>
          </a:p>
          <a:p>
            <a:pPr marL="0" indent="0">
              <a:buNone/>
            </a:pPr>
            <a:r>
              <a:rPr lang="th-TH" b="1" dirty="0"/>
              <a:t>รายการโทรทัศน์ </a:t>
            </a:r>
          </a:p>
          <a:p>
            <a:pPr marL="0" indent="0">
              <a:buNone/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เกม(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game)</a:t>
            </a: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สื่อในรูปแบบใหม่ อาทิ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VR</a:t>
            </a:r>
            <a:endParaRPr lang="th-TH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00B050"/>
                </a:solidFill>
              </a:rPr>
              <a:t>การ์ตูน</a:t>
            </a:r>
            <a:r>
              <a:rPr lang="th-TH" b="1" dirty="0" err="1">
                <a:solidFill>
                  <a:srgbClr val="00B050"/>
                </a:solidFill>
              </a:rPr>
              <a:t>คาร์แรคเตอร์</a:t>
            </a:r>
            <a:r>
              <a:rPr lang="th-TH" b="1" dirty="0">
                <a:solidFill>
                  <a:srgbClr val="00B050"/>
                </a:solidFill>
              </a:rPr>
              <a:t> </a:t>
            </a:r>
            <a:r>
              <a:rPr lang="th-TH" dirty="0"/>
              <a:t>รวมไปถึง</a:t>
            </a:r>
          </a:p>
          <a:p>
            <a:pPr marL="0" indent="0">
              <a:buNone/>
            </a:pPr>
            <a:r>
              <a:rPr lang="th-TH" b="1" dirty="0"/>
              <a:t>อี-</a:t>
            </a:r>
            <a:r>
              <a:rPr lang="th-TH" b="1" dirty="0" err="1"/>
              <a:t>เลิร์นนิ่ง</a:t>
            </a:r>
            <a:endParaRPr lang="th-TH" b="1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err="1"/>
              <a:t>นิยามดิจิทัล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sp>
        <p:nvSpPr>
          <p:cNvPr id="2" name="AutoShape 2" descr="Blender's Animation Tools - Amazing for 2D Artists - YouTub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95" y="2771020"/>
            <a:ext cx="29241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40" y="4277072"/>
            <a:ext cx="312616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ตลาดผลิตรายการโทรทัศน์โตรับทีวีดิจิตอล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40" y="2771019"/>
            <a:ext cx="3126160" cy="159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9" descr="e-Learning | กรมส่งเสริมคุณภาพสิ่งแวดล้อม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15000"/>
            <a:ext cx="52527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40DA5-196A-4F5F-95D0-1A76BA26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4997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th-TH" dirty="0"/>
              <a:t>อย่างไรก็ดี ความหมายของคำว่าดิจิตอลคอนเทนต์ค่อนข้างกว้างมาก และมีการ</a:t>
            </a:r>
            <a:r>
              <a:rPr lang="th-TH" b="1" dirty="0"/>
              <a:t>นิยามต่างกันไปในแต่ละหน่วยงาน </a:t>
            </a:r>
          </a:p>
          <a:p>
            <a:endParaRPr lang="th-TH" b="1" dirty="0"/>
          </a:p>
          <a:p>
            <a:endParaRPr lang="th-TH" b="1" dirty="0"/>
          </a:p>
          <a:p>
            <a:endParaRPr lang="th-TH" b="1" dirty="0"/>
          </a:p>
          <a:p>
            <a:r>
              <a:rPr lang="th-TH" dirty="0"/>
              <a:t>นิยามความหมาย จากการบริโภคดิจิตอลคอนเทนต์ในปัจจุบัน </a:t>
            </a:r>
          </a:p>
          <a:p>
            <a:pPr marL="0" indent="0">
              <a:buNone/>
            </a:pPr>
            <a:r>
              <a:rPr lang="th-TH" dirty="0"/>
              <a:t>     สรุปแปลความหมายได้ว่าเป็น </a:t>
            </a:r>
            <a:r>
              <a:rPr lang="en-US" sz="2400" dirty="0"/>
              <a:t>Real Content </a:t>
            </a:r>
            <a:r>
              <a:rPr lang="th-TH" dirty="0"/>
              <a:t>ทั้งหมดในชีวิตประจำวัน ที่ถูกแปลงออกมาเป็นรูปแบบ </a:t>
            </a:r>
            <a:r>
              <a:rPr lang="en-US" sz="2800" dirty="0"/>
              <a:t>Digital</a:t>
            </a:r>
            <a:r>
              <a:rPr lang="en-US" dirty="0"/>
              <a:t> </a:t>
            </a:r>
            <a:r>
              <a:rPr lang="th-TH" dirty="0"/>
              <a:t>และแสดงผลออกมาผ่านเครื่องมือสื่อสาร (</a:t>
            </a:r>
            <a:r>
              <a:rPr lang="en-US" sz="2800" dirty="0"/>
              <a:t>Device) </a:t>
            </a:r>
            <a:r>
              <a:rPr lang="th-TH" dirty="0"/>
              <a:t>ใดก็ได้ 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err="1"/>
              <a:t>นิยามดิจิทัล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1FB6D-FBAD-4ECE-B070-2EE7B5EE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36</a:t>
            </a:fld>
            <a:endParaRPr lang="th-TH"/>
          </a:p>
        </p:txBody>
      </p:sp>
      <p:pic>
        <p:nvPicPr>
          <p:cNvPr id="11266" name="Picture 2" descr="Real Content Social Media | LinkedIn">
            <a:extLst>
              <a:ext uri="{FF2B5EF4-FFF2-40B4-BE49-F238E27FC236}">
                <a16:creationId xmlns:a16="http://schemas.microsoft.com/office/drawing/2014/main" id="{5F15F06A-D347-4962-A5F3-EF2DF2B16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3" y="2720180"/>
            <a:ext cx="3886200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YouTube Marketing : เตรียมรับมือเทรนด์ Long ...">
            <a:extLst>
              <a:ext uri="{FF2B5EF4-FFF2-40B4-BE49-F238E27FC236}">
                <a16:creationId xmlns:a16="http://schemas.microsoft.com/office/drawing/2014/main" id="{3CFAD2EB-0A05-4918-BE7C-3B3B45566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63" y="2681683"/>
            <a:ext cx="2466549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ontent marketing success ...">
            <a:extLst>
              <a:ext uri="{FF2B5EF4-FFF2-40B4-BE49-F238E27FC236}">
                <a16:creationId xmlns:a16="http://schemas.microsoft.com/office/drawing/2014/main" id="{6A18274C-767B-4207-9987-F8CB461EC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50" y="2720180"/>
            <a:ext cx="2082617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394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/>
              <a:t>ปัจจุบัน</a:t>
            </a:r>
          </a:p>
          <a:p>
            <a:pPr marL="0" indent="0">
              <a:buNone/>
            </a:pPr>
            <a:r>
              <a:rPr lang="th-TH" sz="2400" dirty="0"/>
              <a:t>(</a:t>
            </a:r>
            <a:r>
              <a:rPr lang="en-US" sz="2400" dirty="0"/>
              <a:t>Any Content to Any Device) </a:t>
            </a:r>
            <a:r>
              <a:rPr lang="th-TH" dirty="0"/>
              <a:t>มีความเชื่อมโยงกันระหว่างการสื่อสารข้อมูลนั้นผ่านคอมพิวเตอร์ โทรทัศน์ มือถือ ดาวเทียม อินเตอร์เน็ต ฯลฯ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err="1"/>
              <a:t>นิยามดิจิทัล</a:t>
            </a:r>
            <a:r>
              <a:rPr lang="th-TH" b="1" dirty="0"/>
              <a:t>คอน</a:t>
            </a:r>
            <a:r>
              <a:rPr lang="th-TH" b="1" dirty="0" err="1"/>
              <a:t>เทนต์</a:t>
            </a: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80682-B687-4466-BF50-CD5F13D6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21510" y="8828087"/>
            <a:ext cx="2133600" cy="365125"/>
          </a:xfrm>
        </p:spPr>
        <p:txBody>
          <a:bodyPr/>
          <a:lstStyle/>
          <a:p>
            <a:fld id="{F6778DA9-DBEF-4485-89FB-A8A8BEAA038E}" type="slidenum">
              <a:rPr lang="th-TH" smtClean="0"/>
              <a:t>37</a:t>
            </a:fld>
            <a:endParaRPr lang="th-TH"/>
          </a:p>
        </p:txBody>
      </p:sp>
      <p:pic>
        <p:nvPicPr>
          <p:cNvPr id="14338" name="Picture 2" descr="Videos with Adobe Express ...">
            <a:extLst>
              <a:ext uri="{FF2B5EF4-FFF2-40B4-BE49-F238E27FC236}">
                <a16:creationId xmlns:a16="http://schemas.microsoft.com/office/drawing/2014/main" id="{09E098FA-A565-409E-9E4D-6EFC3326A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0417"/>
            <a:ext cx="2847975" cy="16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ow to set up Zwift to try indoor ...">
            <a:extLst>
              <a:ext uri="{FF2B5EF4-FFF2-40B4-BE49-F238E27FC236}">
                <a16:creationId xmlns:a16="http://schemas.microsoft.com/office/drawing/2014/main" id="{E32E92DE-B729-4F37-94E3-DC9E4FA35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7" y="3429000"/>
            <a:ext cx="2499125" cy="166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Voice Search on Any Device Using Google ...">
            <a:extLst>
              <a:ext uri="{FF2B5EF4-FFF2-40B4-BE49-F238E27FC236}">
                <a16:creationId xmlns:a16="http://schemas.microsoft.com/office/drawing/2014/main" id="{09D9A14A-96DF-4586-BF7A-38B0E269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16" y="3420417"/>
            <a:ext cx="2847975" cy="16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ow to Scan a QR Code with Any Device ...">
            <a:extLst>
              <a:ext uri="{FF2B5EF4-FFF2-40B4-BE49-F238E27FC236}">
                <a16:creationId xmlns:a16="http://schemas.microsoft.com/office/drawing/2014/main" id="{72321257-229A-4BE9-81FE-C5A82E79A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5" y="5180657"/>
            <a:ext cx="2499125" cy="13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App From Using Mobile Data on Android">
            <a:extLst>
              <a:ext uri="{FF2B5EF4-FFF2-40B4-BE49-F238E27FC236}">
                <a16:creationId xmlns:a16="http://schemas.microsoft.com/office/drawing/2014/main" id="{B08CFDFB-340C-4909-B85F-114EDBA00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60" y="5085184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Chromecast built-in - Learn - TV">
            <a:extLst>
              <a:ext uri="{FF2B5EF4-FFF2-40B4-BE49-F238E27FC236}">
                <a16:creationId xmlns:a16="http://schemas.microsoft.com/office/drawing/2014/main" id="{E4BB4061-BD4A-45DF-A78B-6555D623F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53" y="5074889"/>
            <a:ext cx="2505075" cy="152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191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29" y="1628800"/>
            <a:ext cx="8229600" cy="4525963"/>
          </a:xfrm>
        </p:spPr>
        <p:txBody>
          <a:bodyPr>
            <a:normAutofit/>
          </a:bodyPr>
          <a:lstStyle/>
          <a:p>
            <a:r>
              <a:rPr lang="th-TH" dirty="0"/>
              <a:t>สามารถแบ่งผู้ประกอบการในอุตสาหกรรมนี้ได้เป็น 2 ส่วน ได้แก่ </a:t>
            </a:r>
          </a:p>
          <a:p>
            <a:pPr marL="514350" indent="-514350">
              <a:buAutoNum type="arabicPeriod"/>
            </a:pPr>
            <a:r>
              <a:rPr lang="th-TH" b="1" dirty="0">
                <a:solidFill>
                  <a:srgbClr val="002060"/>
                </a:solidFill>
              </a:rPr>
              <a:t>ผู้ผลิตเนื้อหา </a:t>
            </a:r>
            <a:r>
              <a:rPr lang="th-TH" dirty="0"/>
              <a:t>(</a:t>
            </a:r>
            <a:r>
              <a:rPr lang="en-US" dirty="0"/>
              <a:t>Content Creator) </a:t>
            </a:r>
            <a:r>
              <a:rPr lang="th-TH" dirty="0"/>
              <a:t>และ </a:t>
            </a:r>
          </a:p>
          <a:p>
            <a:pPr marL="514350" indent="-514350">
              <a:buAutoNum type="arabicPeriod"/>
            </a:pPr>
            <a:r>
              <a:rPr lang="th-TH" b="1" dirty="0">
                <a:solidFill>
                  <a:srgbClr val="00B0F0"/>
                </a:solidFill>
              </a:rPr>
              <a:t>ผู้ให้บริการ </a:t>
            </a:r>
            <a:r>
              <a:rPr lang="th-TH" dirty="0"/>
              <a:t>(</a:t>
            </a:r>
            <a:r>
              <a:rPr lang="en-US" dirty="0"/>
              <a:t>Service Provider) </a:t>
            </a:r>
          </a:p>
          <a:p>
            <a:endParaRPr lang="th-TH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/>
              <a:t>นิยามดิจิทัลคอนเทนต์ในแวดวงอุตสาหกรรม</a:t>
            </a:r>
            <a:endParaRPr lang="th-TH" dirty="0"/>
          </a:p>
        </p:txBody>
      </p:sp>
      <p:pic>
        <p:nvPicPr>
          <p:cNvPr id="13314" name="Picture 2" descr="https://tse1.mm.bing.net/th?id=OIP.RG0YOxwWrRLtGlfZCoahqAHaDt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4337"/>
            <a:ext cx="493204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tse4.mm.bing.net/th?id=OIP.u9-shFhYVtRs8etymZpCkgHaEK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81226"/>
            <a:ext cx="4045995" cy="227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tse4.mm.bing.net/th?id=OIP.V10b3kFyVMbImCUm7dJ1BQHaFA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2022997" cy="15214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tse2.mm.bing.net/th?id=OIP.lZywxI-bqMXB7w5a43jDWwHaFc&amp;pid=Api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5611"/>
            <a:ext cx="2592288" cy="85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27923-2C8E-42CC-85DE-E080918B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7901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1.</a:t>
            </a:r>
            <a:r>
              <a:rPr lang="th-TH" dirty="0"/>
              <a:t>ผู้ผลิต</a:t>
            </a:r>
            <a:r>
              <a:rPr lang="th-TH" sz="4000" b="1" dirty="0"/>
              <a:t>เนื้อหา</a:t>
            </a:r>
            <a:r>
              <a:rPr lang="th-TH" sz="3600" dirty="0"/>
              <a:t> (</a:t>
            </a:r>
            <a:r>
              <a:rPr lang="en-US" sz="3600" dirty="0"/>
              <a:t>Content Creator)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9"/>
            <a:ext cx="8424936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Content Creator </a:t>
            </a:r>
            <a:r>
              <a:rPr lang="th-TH" b="1" dirty="0"/>
              <a:t>คือ </a:t>
            </a:r>
            <a:r>
              <a:rPr lang="th-TH" sz="2800" dirty="0"/>
              <a:t>นักสร้างคอน</a:t>
            </a:r>
            <a:r>
              <a:rPr lang="th-TH" sz="2800" dirty="0" err="1"/>
              <a:t>เทนต์</a:t>
            </a:r>
            <a:r>
              <a:rPr lang="th-TH" sz="2800" dirty="0"/>
              <a:t> มีหน้าที่สร้างสรรค์และผลิตเนื้อหาบนสื่อต่าง ๆ ทั้งแบบออนไลน์และออฟไลน์ โดยมีจุดประสงค์เพื่อสื่อสารเนื้อหาเหล่านั้นกับกลุ่มเป้าหมายของธุรกิจ ผ่านช่องทางของแบ</a:t>
            </a:r>
            <a:r>
              <a:rPr lang="th-TH" sz="2800" dirty="0" err="1"/>
              <a:t>รนด์</a:t>
            </a:r>
            <a:r>
              <a:rPr lang="th-TH" sz="2800" dirty="0"/>
              <a:t>นั้น ๆ</a:t>
            </a:r>
          </a:p>
        </p:txBody>
      </p:sp>
      <p:sp>
        <p:nvSpPr>
          <p:cNvPr id="4" name="AutoShape 2" descr="TWS · Hiring: Content Creator Social Media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TWS · Hiring: Content Creator Social Media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6" descr="TWS · Hiring: Content Creator Social Media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8" descr="How To Become A Content Creator: 11 Real-world Tips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0" descr="How To Become A Content Creator: 11 Real-world Tips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9" y="3130317"/>
            <a:ext cx="3909733" cy="19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3" descr="5 Things Every Content Creator Should Consider Doing Less of in 2022 by  Talky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78161"/>
            <a:ext cx="3377694" cy="18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The dark side of being a content creator - BBC Work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985230"/>
            <a:ext cx="4314195" cy="18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 descr="Tax Tips for Content Creators - TurboTax Tax Tips &amp; Vide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0874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C19AF3-2A13-4BB8-883A-2C0E6564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069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E4D0F1-58E0-42CF-A469-68BBEA6E2941}"/>
              </a:ext>
            </a:extLst>
          </p:cNvPr>
          <p:cNvSpPr txBox="1"/>
          <p:nvPr/>
        </p:nvSpPr>
        <p:spPr>
          <a:xfrm>
            <a:off x="431540" y="274289"/>
            <a:ext cx="8280920" cy="5878532"/>
          </a:xfrm>
          <a:custGeom>
            <a:avLst/>
            <a:gdLst>
              <a:gd name="connsiteX0" fmla="*/ 0 w 8280920"/>
              <a:gd name="connsiteY0" fmla="*/ 0 h 5878532"/>
              <a:gd name="connsiteX1" fmla="*/ 343067 w 8280920"/>
              <a:gd name="connsiteY1" fmla="*/ 0 h 5878532"/>
              <a:gd name="connsiteX2" fmla="*/ 768943 w 8280920"/>
              <a:gd name="connsiteY2" fmla="*/ 0 h 5878532"/>
              <a:gd name="connsiteX3" fmla="*/ 1112009 w 8280920"/>
              <a:gd name="connsiteY3" fmla="*/ 0 h 5878532"/>
              <a:gd name="connsiteX4" fmla="*/ 1537885 w 8280920"/>
              <a:gd name="connsiteY4" fmla="*/ 0 h 5878532"/>
              <a:gd name="connsiteX5" fmla="*/ 2046570 w 8280920"/>
              <a:gd name="connsiteY5" fmla="*/ 0 h 5878532"/>
              <a:gd name="connsiteX6" fmla="*/ 2720874 w 8280920"/>
              <a:gd name="connsiteY6" fmla="*/ 0 h 5878532"/>
              <a:gd name="connsiteX7" fmla="*/ 3063940 w 8280920"/>
              <a:gd name="connsiteY7" fmla="*/ 0 h 5878532"/>
              <a:gd name="connsiteX8" fmla="*/ 3489816 w 8280920"/>
              <a:gd name="connsiteY8" fmla="*/ 0 h 5878532"/>
              <a:gd name="connsiteX9" fmla="*/ 3832883 w 8280920"/>
              <a:gd name="connsiteY9" fmla="*/ 0 h 5878532"/>
              <a:gd name="connsiteX10" fmla="*/ 4507186 w 8280920"/>
              <a:gd name="connsiteY10" fmla="*/ 0 h 5878532"/>
              <a:gd name="connsiteX11" fmla="*/ 5264299 w 8280920"/>
              <a:gd name="connsiteY11" fmla="*/ 0 h 5878532"/>
              <a:gd name="connsiteX12" fmla="*/ 5690175 w 8280920"/>
              <a:gd name="connsiteY12" fmla="*/ 0 h 5878532"/>
              <a:gd name="connsiteX13" fmla="*/ 6364479 w 8280920"/>
              <a:gd name="connsiteY13" fmla="*/ 0 h 5878532"/>
              <a:gd name="connsiteX14" fmla="*/ 6790354 w 8280920"/>
              <a:gd name="connsiteY14" fmla="*/ 0 h 5878532"/>
              <a:gd name="connsiteX15" fmla="*/ 7216230 w 8280920"/>
              <a:gd name="connsiteY15" fmla="*/ 0 h 5878532"/>
              <a:gd name="connsiteX16" fmla="*/ 7642106 w 8280920"/>
              <a:gd name="connsiteY16" fmla="*/ 0 h 5878532"/>
              <a:gd name="connsiteX17" fmla="*/ 8280920 w 8280920"/>
              <a:gd name="connsiteY17" fmla="*/ 0 h 5878532"/>
              <a:gd name="connsiteX18" fmla="*/ 8280920 w 8280920"/>
              <a:gd name="connsiteY18" fmla="*/ 529068 h 5878532"/>
              <a:gd name="connsiteX19" fmla="*/ 8280920 w 8280920"/>
              <a:gd name="connsiteY19" fmla="*/ 940565 h 5878532"/>
              <a:gd name="connsiteX20" fmla="*/ 8280920 w 8280920"/>
              <a:gd name="connsiteY20" fmla="*/ 1528418 h 5878532"/>
              <a:gd name="connsiteX21" fmla="*/ 8280920 w 8280920"/>
              <a:gd name="connsiteY21" fmla="*/ 1998701 h 5878532"/>
              <a:gd name="connsiteX22" fmla="*/ 8280920 w 8280920"/>
              <a:gd name="connsiteY22" fmla="*/ 2468983 h 5878532"/>
              <a:gd name="connsiteX23" fmla="*/ 8280920 w 8280920"/>
              <a:gd name="connsiteY23" fmla="*/ 2939266 h 5878532"/>
              <a:gd name="connsiteX24" fmla="*/ 8280920 w 8280920"/>
              <a:gd name="connsiteY24" fmla="*/ 3585905 h 5878532"/>
              <a:gd name="connsiteX25" fmla="*/ 8280920 w 8280920"/>
              <a:gd name="connsiteY25" fmla="*/ 4232543 h 5878532"/>
              <a:gd name="connsiteX26" fmla="*/ 8280920 w 8280920"/>
              <a:gd name="connsiteY26" fmla="*/ 4879182 h 5878532"/>
              <a:gd name="connsiteX27" fmla="*/ 8280920 w 8280920"/>
              <a:gd name="connsiteY27" fmla="*/ 5878532 h 5878532"/>
              <a:gd name="connsiteX28" fmla="*/ 7855044 w 8280920"/>
              <a:gd name="connsiteY28" fmla="*/ 5878532 h 5878532"/>
              <a:gd name="connsiteX29" fmla="*/ 7429168 w 8280920"/>
              <a:gd name="connsiteY29" fmla="*/ 5878532 h 5878532"/>
              <a:gd name="connsiteX30" fmla="*/ 6837674 w 8280920"/>
              <a:gd name="connsiteY30" fmla="*/ 5878532 h 5878532"/>
              <a:gd name="connsiteX31" fmla="*/ 6246180 w 8280920"/>
              <a:gd name="connsiteY31" fmla="*/ 5878532 h 5878532"/>
              <a:gd name="connsiteX32" fmla="*/ 5903113 w 8280920"/>
              <a:gd name="connsiteY32" fmla="*/ 5878532 h 5878532"/>
              <a:gd name="connsiteX33" fmla="*/ 5146000 w 8280920"/>
              <a:gd name="connsiteY33" fmla="*/ 5878532 h 5878532"/>
              <a:gd name="connsiteX34" fmla="*/ 4720124 w 8280920"/>
              <a:gd name="connsiteY34" fmla="*/ 5878532 h 5878532"/>
              <a:gd name="connsiteX35" fmla="*/ 3963012 w 8280920"/>
              <a:gd name="connsiteY35" fmla="*/ 5878532 h 5878532"/>
              <a:gd name="connsiteX36" fmla="*/ 3537136 w 8280920"/>
              <a:gd name="connsiteY36" fmla="*/ 5878532 h 5878532"/>
              <a:gd name="connsiteX37" fmla="*/ 2862832 w 8280920"/>
              <a:gd name="connsiteY37" fmla="*/ 5878532 h 5878532"/>
              <a:gd name="connsiteX38" fmla="*/ 2188529 w 8280920"/>
              <a:gd name="connsiteY38" fmla="*/ 5878532 h 5878532"/>
              <a:gd name="connsiteX39" fmla="*/ 1845462 w 8280920"/>
              <a:gd name="connsiteY39" fmla="*/ 5878532 h 5878532"/>
              <a:gd name="connsiteX40" fmla="*/ 1336777 w 8280920"/>
              <a:gd name="connsiteY40" fmla="*/ 5878532 h 5878532"/>
              <a:gd name="connsiteX41" fmla="*/ 993710 w 8280920"/>
              <a:gd name="connsiteY41" fmla="*/ 5878532 h 5878532"/>
              <a:gd name="connsiteX42" fmla="*/ 0 w 8280920"/>
              <a:gd name="connsiteY42" fmla="*/ 5878532 h 5878532"/>
              <a:gd name="connsiteX43" fmla="*/ 0 w 8280920"/>
              <a:gd name="connsiteY43" fmla="*/ 5467035 h 5878532"/>
              <a:gd name="connsiteX44" fmla="*/ 0 w 8280920"/>
              <a:gd name="connsiteY44" fmla="*/ 4820396 h 5878532"/>
              <a:gd name="connsiteX45" fmla="*/ 0 w 8280920"/>
              <a:gd name="connsiteY45" fmla="*/ 4408899 h 5878532"/>
              <a:gd name="connsiteX46" fmla="*/ 0 w 8280920"/>
              <a:gd name="connsiteY46" fmla="*/ 3821046 h 5878532"/>
              <a:gd name="connsiteX47" fmla="*/ 0 w 8280920"/>
              <a:gd name="connsiteY47" fmla="*/ 3115622 h 5878532"/>
              <a:gd name="connsiteX48" fmla="*/ 0 w 8280920"/>
              <a:gd name="connsiteY48" fmla="*/ 2410198 h 5878532"/>
              <a:gd name="connsiteX49" fmla="*/ 0 w 8280920"/>
              <a:gd name="connsiteY49" fmla="*/ 1822345 h 5878532"/>
              <a:gd name="connsiteX50" fmla="*/ 0 w 8280920"/>
              <a:gd name="connsiteY50" fmla="*/ 1352062 h 5878532"/>
              <a:gd name="connsiteX51" fmla="*/ 0 w 8280920"/>
              <a:gd name="connsiteY51" fmla="*/ 705424 h 5878532"/>
              <a:gd name="connsiteX52" fmla="*/ 0 w 8280920"/>
              <a:gd name="connsiteY52" fmla="*/ 0 h 587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280920" h="5878532" extrusionOk="0">
                <a:moveTo>
                  <a:pt x="0" y="0"/>
                </a:moveTo>
                <a:cubicBezTo>
                  <a:pt x="169250" y="-26983"/>
                  <a:pt x="224493" y="25702"/>
                  <a:pt x="343067" y="0"/>
                </a:cubicBezTo>
                <a:cubicBezTo>
                  <a:pt x="461641" y="-25702"/>
                  <a:pt x="676491" y="34851"/>
                  <a:pt x="768943" y="0"/>
                </a:cubicBezTo>
                <a:cubicBezTo>
                  <a:pt x="861395" y="-34851"/>
                  <a:pt x="1033194" y="41093"/>
                  <a:pt x="1112009" y="0"/>
                </a:cubicBezTo>
                <a:cubicBezTo>
                  <a:pt x="1190824" y="-41093"/>
                  <a:pt x="1380056" y="24503"/>
                  <a:pt x="1537885" y="0"/>
                </a:cubicBezTo>
                <a:cubicBezTo>
                  <a:pt x="1695714" y="-24503"/>
                  <a:pt x="1907536" y="27910"/>
                  <a:pt x="2046570" y="0"/>
                </a:cubicBezTo>
                <a:cubicBezTo>
                  <a:pt x="2185605" y="-27910"/>
                  <a:pt x="2584110" y="41094"/>
                  <a:pt x="2720874" y="0"/>
                </a:cubicBezTo>
                <a:cubicBezTo>
                  <a:pt x="2857638" y="-41094"/>
                  <a:pt x="2974056" y="29906"/>
                  <a:pt x="3063940" y="0"/>
                </a:cubicBezTo>
                <a:cubicBezTo>
                  <a:pt x="3153824" y="-29906"/>
                  <a:pt x="3346291" y="15025"/>
                  <a:pt x="3489816" y="0"/>
                </a:cubicBezTo>
                <a:cubicBezTo>
                  <a:pt x="3633341" y="-15025"/>
                  <a:pt x="3664451" y="26704"/>
                  <a:pt x="3832883" y="0"/>
                </a:cubicBezTo>
                <a:cubicBezTo>
                  <a:pt x="4001315" y="-26704"/>
                  <a:pt x="4323569" y="3687"/>
                  <a:pt x="4507186" y="0"/>
                </a:cubicBezTo>
                <a:cubicBezTo>
                  <a:pt x="4690803" y="-3687"/>
                  <a:pt x="5069061" y="39418"/>
                  <a:pt x="5264299" y="0"/>
                </a:cubicBezTo>
                <a:cubicBezTo>
                  <a:pt x="5459537" y="-39418"/>
                  <a:pt x="5560089" y="15594"/>
                  <a:pt x="5690175" y="0"/>
                </a:cubicBezTo>
                <a:cubicBezTo>
                  <a:pt x="5820261" y="-15594"/>
                  <a:pt x="6210676" y="36068"/>
                  <a:pt x="6364479" y="0"/>
                </a:cubicBezTo>
                <a:cubicBezTo>
                  <a:pt x="6518282" y="-36068"/>
                  <a:pt x="6624200" y="10336"/>
                  <a:pt x="6790354" y="0"/>
                </a:cubicBezTo>
                <a:cubicBezTo>
                  <a:pt x="6956509" y="-10336"/>
                  <a:pt x="7028718" y="24288"/>
                  <a:pt x="7216230" y="0"/>
                </a:cubicBezTo>
                <a:cubicBezTo>
                  <a:pt x="7403742" y="-24288"/>
                  <a:pt x="7516103" y="40453"/>
                  <a:pt x="7642106" y="0"/>
                </a:cubicBezTo>
                <a:cubicBezTo>
                  <a:pt x="7768109" y="-40453"/>
                  <a:pt x="8095474" y="29037"/>
                  <a:pt x="8280920" y="0"/>
                </a:cubicBezTo>
                <a:cubicBezTo>
                  <a:pt x="8316544" y="231564"/>
                  <a:pt x="8267461" y="365559"/>
                  <a:pt x="8280920" y="529068"/>
                </a:cubicBezTo>
                <a:cubicBezTo>
                  <a:pt x="8294379" y="692577"/>
                  <a:pt x="8258900" y="784070"/>
                  <a:pt x="8280920" y="940565"/>
                </a:cubicBezTo>
                <a:cubicBezTo>
                  <a:pt x="8302940" y="1097060"/>
                  <a:pt x="8265711" y="1369393"/>
                  <a:pt x="8280920" y="1528418"/>
                </a:cubicBezTo>
                <a:cubicBezTo>
                  <a:pt x="8296129" y="1687443"/>
                  <a:pt x="8236720" y="1847868"/>
                  <a:pt x="8280920" y="1998701"/>
                </a:cubicBezTo>
                <a:cubicBezTo>
                  <a:pt x="8325120" y="2149534"/>
                  <a:pt x="8233607" y="2269346"/>
                  <a:pt x="8280920" y="2468983"/>
                </a:cubicBezTo>
                <a:cubicBezTo>
                  <a:pt x="8328233" y="2668620"/>
                  <a:pt x="8238206" y="2835353"/>
                  <a:pt x="8280920" y="2939266"/>
                </a:cubicBezTo>
                <a:cubicBezTo>
                  <a:pt x="8323634" y="3043179"/>
                  <a:pt x="8243638" y="3324438"/>
                  <a:pt x="8280920" y="3585905"/>
                </a:cubicBezTo>
                <a:cubicBezTo>
                  <a:pt x="8318202" y="3847372"/>
                  <a:pt x="8237656" y="3998122"/>
                  <a:pt x="8280920" y="4232543"/>
                </a:cubicBezTo>
                <a:cubicBezTo>
                  <a:pt x="8324184" y="4466964"/>
                  <a:pt x="8261310" y="4656800"/>
                  <a:pt x="8280920" y="4879182"/>
                </a:cubicBezTo>
                <a:cubicBezTo>
                  <a:pt x="8300530" y="5101564"/>
                  <a:pt x="8165684" y="5404924"/>
                  <a:pt x="8280920" y="5878532"/>
                </a:cubicBezTo>
                <a:cubicBezTo>
                  <a:pt x="8119831" y="5881187"/>
                  <a:pt x="7961529" y="5844872"/>
                  <a:pt x="7855044" y="5878532"/>
                </a:cubicBezTo>
                <a:cubicBezTo>
                  <a:pt x="7748559" y="5912192"/>
                  <a:pt x="7611445" y="5842264"/>
                  <a:pt x="7429168" y="5878532"/>
                </a:cubicBezTo>
                <a:cubicBezTo>
                  <a:pt x="7246891" y="5914800"/>
                  <a:pt x="7101371" y="5809160"/>
                  <a:pt x="6837674" y="5878532"/>
                </a:cubicBezTo>
                <a:cubicBezTo>
                  <a:pt x="6573977" y="5947904"/>
                  <a:pt x="6418536" y="5855103"/>
                  <a:pt x="6246180" y="5878532"/>
                </a:cubicBezTo>
                <a:cubicBezTo>
                  <a:pt x="6073824" y="5901961"/>
                  <a:pt x="6048021" y="5843235"/>
                  <a:pt x="5903113" y="5878532"/>
                </a:cubicBezTo>
                <a:cubicBezTo>
                  <a:pt x="5758205" y="5913829"/>
                  <a:pt x="5391097" y="5862583"/>
                  <a:pt x="5146000" y="5878532"/>
                </a:cubicBezTo>
                <a:cubicBezTo>
                  <a:pt x="4900903" y="5894481"/>
                  <a:pt x="4846470" y="5836967"/>
                  <a:pt x="4720124" y="5878532"/>
                </a:cubicBezTo>
                <a:cubicBezTo>
                  <a:pt x="4593778" y="5920097"/>
                  <a:pt x="4210671" y="5872439"/>
                  <a:pt x="3963012" y="5878532"/>
                </a:cubicBezTo>
                <a:cubicBezTo>
                  <a:pt x="3715353" y="5884625"/>
                  <a:pt x="3716335" y="5841314"/>
                  <a:pt x="3537136" y="5878532"/>
                </a:cubicBezTo>
                <a:cubicBezTo>
                  <a:pt x="3357937" y="5915750"/>
                  <a:pt x="3023751" y="5828893"/>
                  <a:pt x="2862832" y="5878532"/>
                </a:cubicBezTo>
                <a:cubicBezTo>
                  <a:pt x="2701913" y="5928171"/>
                  <a:pt x="2402138" y="5833597"/>
                  <a:pt x="2188529" y="5878532"/>
                </a:cubicBezTo>
                <a:cubicBezTo>
                  <a:pt x="1974920" y="5923467"/>
                  <a:pt x="1956189" y="5870636"/>
                  <a:pt x="1845462" y="5878532"/>
                </a:cubicBezTo>
                <a:cubicBezTo>
                  <a:pt x="1734735" y="5886428"/>
                  <a:pt x="1492889" y="5855099"/>
                  <a:pt x="1336777" y="5878532"/>
                </a:cubicBezTo>
                <a:cubicBezTo>
                  <a:pt x="1180665" y="5901965"/>
                  <a:pt x="1162438" y="5862288"/>
                  <a:pt x="993710" y="5878532"/>
                </a:cubicBezTo>
                <a:cubicBezTo>
                  <a:pt x="824982" y="5894776"/>
                  <a:pt x="209083" y="5852873"/>
                  <a:pt x="0" y="5878532"/>
                </a:cubicBezTo>
                <a:cubicBezTo>
                  <a:pt x="-22320" y="5674271"/>
                  <a:pt x="4930" y="5599900"/>
                  <a:pt x="0" y="5467035"/>
                </a:cubicBezTo>
                <a:cubicBezTo>
                  <a:pt x="-4930" y="5334170"/>
                  <a:pt x="46495" y="5119736"/>
                  <a:pt x="0" y="4820396"/>
                </a:cubicBezTo>
                <a:cubicBezTo>
                  <a:pt x="-46495" y="4521056"/>
                  <a:pt x="28128" y="4550771"/>
                  <a:pt x="0" y="4408899"/>
                </a:cubicBezTo>
                <a:cubicBezTo>
                  <a:pt x="-28128" y="4267027"/>
                  <a:pt x="46961" y="3955745"/>
                  <a:pt x="0" y="3821046"/>
                </a:cubicBezTo>
                <a:cubicBezTo>
                  <a:pt x="-46961" y="3686347"/>
                  <a:pt x="23010" y="3306142"/>
                  <a:pt x="0" y="3115622"/>
                </a:cubicBezTo>
                <a:cubicBezTo>
                  <a:pt x="-23010" y="2925102"/>
                  <a:pt x="5893" y="2639648"/>
                  <a:pt x="0" y="2410198"/>
                </a:cubicBezTo>
                <a:cubicBezTo>
                  <a:pt x="-5893" y="2180748"/>
                  <a:pt x="29733" y="2005324"/>
                  <a:pt x="0" y="1822345"/>
                </a:cubicBezTo>
                <a:cubicBezTo>
                  <a:pt x="-29733" y="1639366"/>
                  <a:pt x="3675" y="1470073"/>
                  <a:pt x="0" y="1352062"/>
                </a:cubicBezTo>
                <a:cubicBezTo>
                  <a:pt x="-3675" y="1234051"/>
                  <a:pt x="52382" y="975193"/>
                  <a:pt x="0" y="705424"/>
                </a:cubicBezTo>
                <a:cubicBezTo>
                  <a:pt x="-52382" y="435655"/>
                  <a:pt x="28825" y="19174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729041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4000" b="1" i="0" dirty="0">
                <a:solidFill>
                  <a:srgbClr val="111112"/>
                </a:solidFill>
                <a:effectLst/>
                <a:latin typeface="optimisticAI"/>
              </a:rPr>
              <a:t>เนื้อหา</a:t>
            </a:r>
            <a:r>
              <a:rPr lang="th-TH" sz="4000" b="1" dirty="0">
                <a:solidFill>
                  <a:srgbClr val="111112"/>
                </a:solidFill>
                <a:latin typeface="optimisticAI"/>
              </a:rPr>
              <a:t>ตาม มคอ.3 </a:t>
            </a:r>
          </a:p>
          <a:p>
            <a:r>
              <a:rPr lang="en-US" b="0" i="0" dirty="0">
                <a:solidFill>
                  <a:srgbClr val="00B050"/>
                </a:solidFill>
                <a:effectLst/>
                <a:latin typeface="optimisticAI"/>
              </a:rPr>
              <a:t>Knowledge about digital content, composition of </a:t>
            </a:r>
            <a:r>
              <a:rPr lang="en-US" b="0" i="0" dirty="0">
                <a:solidFill>
                  <a:srgbClr val="111112"/>
                </a:solidFill>
                <a:effectLst/>
                <a:latin typeface="optimisticAI"/>
              </a:rPr>
              <a:t>digital content, innovation, forms of digital content, 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optimisticAI"/>
              </a:rPr>
              <a:t>idea of digital content, digital content design and </a:t>
            </a:r>
            <a:r>
              <a:rPr lang="en-US" b="0" i="0" dirty="0">
                <a:solidFill>
                  <a:srgbClr val="7030A0"/>
                </a:solidFill>
                <a:effectLst/>
                <a:latin typeface="optimisticAI"/>
              </a:rPr>
              <a:t>creation, trends of digital content</a:t>
            </a:r>
          </a:p>
          <a:p>
            <a:r>
              <a:rPr lang="th-TH" b="1" dirty="0"/>
              <a:t>หรือ </a:t>
            </a:r>
          </a:p>
          <a:p>
            <a:r>
              <a:rPr lang="th-TH" b="1" dirty="0"/>
              <a:t>-    ความรู้เกี่ยวกับดิจิทัลคอนเทนต์ </a:t>
            </a:r>
            <a:endParaRPr lang="en-US" b="1" dirty="0"/>
          </a:p>
          <a:p>
            <a:r>
              <a:rPr lang="th-TH" b="1" dirty="0"/>
              <a:t>-    </a:t>
            </a:r>
            <a:r>
              <a:rPr lang="th-TH" b="1" dirty="0">
                <a:solidFill>
                  <a:srgbClr val="7030A0"/>
                </a:solidFill>
              </a:rPr>
              <a:t>องค์ประกอบของดิจิทัลคอนเทนต์</a:t>
            </a:r>
          </a:p>
          <a:p>
            <a:r>
              <a:rPr lang="th-TH" b="1" dirty="0"/>
              <a:t>      วิวัฒนาการ </a:t>
            </a:r>
          </a:p>
          <a:p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th-TH" b="1" dirty="0">
                <a:solidFill>
                  <a:srgbClr val="FF0000"/>
                </a:solidFill>
              </a:rPr>
              <a:t>   รูปแบบดิจิทัลคอนเทนต์ </a:t>
            </a:r>
          </a:p>
          <a:p>
            <a:pPr marL="457200" indent="-457200">
              <a:buFontTx/>
              <a:buChar char="-"/>
            </a:pPr>
            <a:r>
              <a:rPr lang="th-TH" b="1" dirty="0">
                <a:solidFill>
                  <a:srgbClr val="00B050"/>
                </a:solidFill>
              </a:rPr>
              <a:t>แนวคิดของดิจิทัลคอนเทนต์ </a:t>
            </a:r>
          </a:p>
          <a:p>
            <a:pPr marL="457200" indent="-457200">
              <a:buFontTx/>
              <a:buChar char="-"/>
            </a:pPr>
            <a:r>
              <a:rPr lang="th-TH" b="1" dirty="0"/>
              <a:t>การออกแบบและการสร้างดิจิทัลคอนเทนต์ </a:t>
            </a:r>
          </a:p>
          <a:p>
            <a:r>
              <a:rPr lang="th-TH" b="1" dirty="0"/>
              <a:t>      และแนวโน้มของดิจิทัลคอนเทนต์</a:t>
            </a:r>
          </a:p>
        </p:txBody>
      </p:sp>
      <p:pic>
        <p:nvPicPr>
          <p:cNvPr id="7172" name="Picture 4" descr="AR คืออะไร ? เทคโนโลยีความจริงเสริม ที่แทรกโลกจำลอง ในโลกความจริง">
            <a:extLst>
              <a:ext uri="{FF2B5EF4-FFF2-40B4-BE49-F238E27FC236}">
                <a16:creationId xmlns:a16="http://schemas.microsoft.com/office/drawing/2014/main" id="{986A6B66-70A9-4B04-ADEC-BAC0636A2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36665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irtual Reality เครื่องมือสำคัญของ Home-Based Learning">
            <a:extLst>
              <a:ext uri="{FF2B5EF4-FFF2-40B4-BE49-F238E27FC236}">
                <a16:creationId xmlns:a16="http://schemas.microsoft.com/office/drawing/2014/main" id="{5FE1BC5D-E258-406E-8F4C-3D176641D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D0C9B-6146-4A9D-B472-0B26CC18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7478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1.</a:t>
            </a:r>
            <a:r>
              <a:rPr lang="th-TH" dirty="0"/>
              <a:t>ผู้ผลิตเนื้อหา (</a:t>
            </a:r>
            <a:r>
              <a:rPr lang="en-US" dirty="0"/>
              <a:t>Content Creator)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42765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Content Creator  </a:t>
            </a:r>
            <a:endParaRPr lang="th-TH" u="sng" dirty="0"/>
          </a:p>
          <a:p>
            <a:pPr marL="0" indent="0">
              <a:buNone/>
            </a:pPr>
            <a:r>
              <a:rPr lang="th-TH" dirty="0"/>
              <a:t>    คือ</a:t>
            </a:r>
            <a:r>
              <a:rPr lang="th-TH" dirty="0">
                <a:solidFill>
                  <a:srgbClr val="002060"/>
                </a:solidFill>
              </a:rPr>
              <a:t>ผู้เล่าเรื่องผ่านการเขียน  </a:t>
            </a:r>
            <a:r>
              <a:rPr lang="th-TH" dirty="0">
                <a:solidFill>
                  <a:srgbClr val="00B050"/>
                </a:solidFill>
              </a:rPr>
              <a:t>การทำวิดีโอ หรือ </a:t>
            </a:r>
            <a:r>
              <a:rPr lang="th-TH" dirty="0" err="1">
                <a:solidFill>
                  <a:srgbClr val="00B050"/>
                </a:solidFill>
              </a:rPr>
              <a:t>อินโฟ</a:t>
            </a:r>
            <a:r>
              <a:rPr lang="th-TH" dirty="0">
                <a:solidFill>
                  <a:srgbClr val="00B050"/>
                </a:solidFill>
              </a:rPr>
              <a:t>กราฟิก</a:t>
            </a:r>
            <a:r>
              <a:rPr lang="th-TH" dirty="0"/>
              <a:t>ต่าง ๆ ใน</a:t>
            </a:r>
            <a:r>
              <a:rPr lang="th-TH" b="1" dirty="0">
                <a:solidFill>
                  <a:srgbClr val="002060"/>
                </a:solidFill>
              </a:rPr>
              <a:t>หัวข้อที่ตนเองเชี่ยวชาญ </a:t>
            </a:r>
            <a:r>
              <a:rPr lang="th-TH" dirty="0"/>
              <a:t>และ</a:t>
            </a:r>
            <a:r>
              <a:rPr lang="th-TH" dirty="0">
                <a:solidFill>
                  <a:srgbClr val="FF0000"/>
                </a:solidFill>
              </a:rPr>
              <a:t>ใช้เรื่องราวเหล่านั้นพูดคุยกับผู้ติดตาม </a:t>
            </a:r>
            <a:r>
              <a:rPr lang="th-TH" dirty="0"/>
              <a:t>หรือแม้แต่ดึงดูดผู้ติดตามใหม่ ๆ ด้วยเช่นกัน โดยปัจจุบัน เรามักจะเห็น </a:t>
            </a:r>
            <a:r>
              <a:rPr lang="en-US" sz="2600" dirty="0"/>
              <a:t>Content Creator </a:t>
            </a:r>
            <a:r>
              <a:rPr lang="th-TH" dirty="0"/>
              <a:t>ในรูปแบบของ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2060"/>
                </a:solidFill>
              </a:rPr>
              <a:t> </a:t>
            </a:r>
            <a:r>
              <a:rPr lang="en-US" sz="2600" b="1" dirty="0">
                <a:solidFill>
                  <a:srgbClr val="002060"/>
                </a:solidFill>
              </a:rPr>
              <a:t>1.</a:t>
            </a:r>
            <a:r>
              <a:rPr lang="th-TH" b="1" dirty="0">
                <a:solidFill>
                  <a:srgbClr val="002060"/>
                </a:solidFill>
              </a:rPr>
              <a:t>อิน</a:t>
            </a:r>
            <a:r>
              <a:rPr lang="th-TH" b="1" dirty="0" err="1">
                <a:solidFill>
                  <a:srgbClr val="002060"/>
                </a:solidFill>
              </a:rPr>
              <a:t>ฟลู</a:t>
            </a:r>
            <a:r>
              <a:rPr lang="th-TH" b="1" dirty="0">
                <a:solidFill>
                  <a:srgbClr val="002060"/>
                </a:solidFill>
              </a:rPr>
              <a:t>เอน</a:t>
            </a:r>
            <a:r>
              <a:rPr lang="th-TH" b="1" dirty="0" err="1">
                <a:solidFill>
                  <a:srgbClr val="002060"/>
                </a:solidFill>
              </a:rPr>
              <a:t>เซอร์</a:t>
            </a:r>
            <a:r>
              <a:rPr lang="th-TH" sz="2200" b="1" dirty="0">
                <a:solidFill>
                  <a:srgbClr val="002060"/>
                </a:solidFill>
              </a:rPr>
              <a:t>(</a:t>
            </a:r>
            <a:r>
              <a:rPr lang="en-US" sz="2200" b="1" dirty="0">
                <a:solidFill>
                  <a:srgbClr val="002060"/>
                </a:solidFill>
              </a:rPr>
              <a:t>Influencers)</a:t>
            </a:r>
          </a:p>
          <a:p>
            <a:pPr marL="0" indent="0">
              <a:buNone/>
            </a:pPr>
            <a:endParaRPr lang="th-TH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7030A0"/>
                </a:solidFill>
              </a:rPr>
              <a:t>2.</a:t>
            </a:r>
            <a:r>
              <a:rPr lang="th-TH" b="1" dirty="0">
                <a:solidFill>
                  <a:srgbClr val="7030A0"/>
                </a:solidFill>
              </a:rPr>
              <a:t>บล็อก</a:t>
            </a:r>
            <a:r>
              <a:rPr lang="th-TH" b="1" dirty="0" err="1">
                <a:solidFill>
                  <a:srgbClr val="7030A0"/>
                </a:solidFill>
              </a:rPr>
              <a:t>เกอร์</a:t>
            </a:r>
            <a:r>
              <a:rPr lang="th-TH" b="1" dirty="0">
                <a:solidFill>
                  <a:srgbClr val="7030A0"/>
                </a:solidFill>
              </a:rPr>
              <a:t> </a:t>
            </a:r>
            <a:r>
              <a:rPr lang="th-TH" b="1" dirty="0" err="1">
                <a:solidFill>
                  <a:srgbClr val="7030A0"/>
                </a:solidFill>
              </a:rPr>
              <a:t>วล็</a:t>
            </a:r>
            <a:r>
              <a:rPr lang="th-TH" b="1" dirty="0">
                <a:solidFill>
                  <a:srgbClr val="7030A0"/>
                </a:solidFill>
              </a:rPr>
              <a:t>อก</a:t>
            </a:r>
            <a:r>
              <a:rPr lang="th-TH" b="1" dirty="0" err="1">
                <a:solidFill>
                  <a:srgbClr val="7030A0"/>
                </a:solidFill>
              </a:rPr>
              <a:t>เกอร์</a:t>
            </a:r>
            <a:r>
              <a:rPr lang="th-TH" b="1" dirty="0">
                <a:solidFill>
                  <a:srgbClr val="7030A0"/>
                </a:solidFill>
              </a:rPr>
              <a:t> หรือยูทูบเบอร์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6457890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https://www.primal.co.th/th/influencer-marketing/</a:t>
            </a:r>
            <a:endParaRPr lang="th-TH" sz="2000" dirty="0"/>
          </a:p>
        </p:txBody>
      </p:sp>
      <p:sp>
        <p:nvSpPr>
          <p:cNvPr id="5" name="AutoShape 2" descr="10 Keys to working with influencers - Blo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10 Keys to working with influencers - Blo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27B5F-824B-42C4-9000-0FF9535B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40</a:t>
            </a:fld>
            <a:endParaRPr lang="th-TH"/>
          </a:p>
        </p:txBody>
      </p:sp>
      <p:pic>
        <p:nvPicPr>
          <p:cNvPr id="15362" name="Picture 2" descr="an Influencer &amp; Make Money ...">
            <a:extLst>
              <a:ext uri="{FF2B5EF4-FFF2-40B4-BE49-F238E27FC236}">
                <a16:creationId xmlns:a16="http://schemas.microsoft.com/office/drawing/2014/main" id="{5F3CF6E1-FEA9-4754-8D29-D02A37D1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74" y="3429000"/>
            <a:ext cx="2220475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59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1.</a:t>
            </a:r>
            <a:r>
              <a:rPr lang="th-TH" dirty="0"/>
              <a:t>ผู้ผลิตเนื้อหา (</a:t>
            </a:r>
            <a:r>
              <a:rPr lang="en-US" dirty="0"/>
              <a:t>Content Creator)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42765"/>
            <a:ext cx="8424936" cy="5328592"/>
          </a:xfrm>
        </p:spPr>
        <p:txBody>
          <a:bodyPr>
            <a:normAutofit/>
          </a:bodyPr>
          <a:lstStyle/>
          <a:p>
            <a:r>
              <a:rPr lang="en-US" u="sng" dirty="0"/>
              <a:t>Content Creator  </a:t>
            </a:r>
            <a:endParaRPr lang="th-TH" u="sng" dirty="0"/>
          </a:p>
          <a:p>
            <a:pPr marL="0" indent="0">
              <a:buNone/>
            </a:pPr>
            <a:endParaRPr lang="th-TH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3.</a:t>
            </a:r>
            <a:r>
              <a:rPr lang="th-TH" sz="4400" b="1" dirty="0">
                <a:solidFill>
                  <a:srgbClr val="FF0000"/>
                </a:solidFill>
              </a:rPr>
              <a:t>ฟรี</a:t>
            </a:r>
            <a:r>
              <a:rPr lang="th-TH" sz="4400" b="1" dirty="0" err="1">
                <a:solidFill>
                  <a:srgbClr val="FF0000"/>
                </a:solidFill>
              </a:rPr>
              <a:t>แลนซ์</a:t>
            </a:r>
            <a:endParaRPr lang="th-TH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h-TH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4</a:t>
            </a:r>
            <a:r>
              <a:rPr lang="en-US" sz="3600" b="1" dirty="0"/>
              <a:t>.</a:t>
            </a:r>
            <a:r>
              <a:rPr lang="th-TH" sz="3600" b="1" dirty="0"/>
              <a:t>นักสร้างคอน</a:t>
            </a:r>
            <a:r>
              <a:rPr lang="th-TH" sz="3600" b="1" dirty="0" err="1"/>
              <a:t>เทนต์</a:t>
            </a:r>
            <a:r>
              <a:rPr lang="th-TH" sz="3600" b="1" dirty="0"/>
              <a:t>ในบริษัทหรือองค์กรต่าง ๆ </a:t>
            </a:r>
            <a:r>
              <a:rPr lang="th-TH" sz="2400" b="1" dirty="0"/>
              <a:t>(</a:t>
            </a:r>
            <a:r>
              <a:rPr lang="en-US" sz="2400" b="1" dirty="0"/>
              <a:t>In-house)</a:t>
            </a:r>
          </a:p>
          <a:p>
            <a:pPr marL="0" indent="0">
              <a:buNone/>
            </a:pPr>
            <a:r>
              <a:rPr lang="th-TH" dirty="0"/>
              <a:t>       ดังนั้น ไม่ว่าจะเป็นช่องที่เราชื่นชอบบน</a:t>
            </a:r>
            <a:r>
              <a:rPr lang="th-TH" sz="2200" dirty="0"/>
              <a:t> </a:t>
            </a:r>
            <a:r>
              <a:rPr lang="en-US" sz="2200" dirty="0"/>
              <a:t>YouTube </a:t>
            </a:r>
            <a:r>
              <a:rPr lang="th-TH" dirty="0"/>
              <a:t>หรือ</a:t>
            </a:r>
            <a:r>
              <a:rPr lang="th-TH" dirty="0" err="1"/>
              <a:t>แอ็กเคานต์</a:t>
            </a:r>
            <a:r>
              <a:rPr lang="th-TH" dirty="0"/>
              <a:t>ดัง ๆ ที่เราติดตามบน</a:t>
            </a:r>
            <a:r>
              <a:rPr lang="th-TH" sz="2600" dirty="0"/>
              <a:t> </a:t>
            </a:r>
            <a:r>
              <a:rPr lang="en-US" sz="2600" dirty="0" err="1"/>
              <a:t>Instagram</a:t>
            </a:r>
            <a:r>
              <a:rPr lang="en-US" sz="2600" dirty="0"/>
              <a:t> </a:t>
            </a:r>
            <a:r>
              <a:rPr lang="th-TH" dirty="0"/>
              <a:t>ก็ล้วนแต่เป็นซับเซตของ </a:t>
            </a:r>
            <a:r>
              <a:rPr lang="en-US" sz="2200" dirty="0"/>
              <a:t>Content Creator </a:t>
            </a:r>
            <a:r>
              <a:rPr lang="th-TH" dirty="0"/>
              <a:t>ทั้งสิ้น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6457890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https://www.primal.co.th/th/influencer-marketing/</a:t>
            </a:r>
            <a:endParaRPr lang="th-TH" sz="2000" dirty="0"/>
          </a:p>
        </p:txBody>
      </p:sp>
      <p:sp>
        <p:nvSpPr>
          <p:cNvPr id="5" name="AutoShape 2" descr="10 Keys to working with influencers - Blo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10 Keys to working with influencers - Blo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6390" name="Picture 6" descr="FAQ | New Guidelines for Social Media Influencers - What You Need To K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42765"/>
            <a:ext cx="321464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40E0D-47FF-4374-A3C5-37BC4817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2915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1.</a:t>
            </a:r>
            <a:r>
              <a:rPr lang="th-TH" dirty="0"/>
              <a:t>ผู้ผลิตเนื้อหา (</a:t>
            </a:r>
            <a:r>
              <a:rPr lang="en-US" dirty="0"/>
              <a:t>Content Creator)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</a:t>
            </a:r>
            <a:r>
              <a:rPr lang="th-TH" sz="3600" b="1" dirty="0"/>
              <a:t>อิน</a:t>
            </a:r>
            <a:r>
              <a:rPr lang="th-TH" sz="3600" b="1" dirty="0" err="1"/>
              <a:t>ฟลู</a:t>
            </a:r>
            <a:r>
              <a:rPr lang="th-TH" sz="3600" b="1" dirty="0"/>
              <a:t>เอน</a:t>
            </a:r>
            <a:r>
              <a:rPr lang="th-TH" sz="3600" b="1" dirty="0" err="1"/>
              <a:t>เซอร์</a:t>
            </a:r>
            <a:r>
              <a:rPr lang="th-TH" sz="2200" dirty="0"/>
              <a:t>(</a:t>
            </a:r>
            <a:r>
              <a:rPr lang="en-US" sz="2200" b="1" dirty="0"/>
              <a:t>Influencers)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u="sng" dirty="0"/>
              <a:t>Influencer Marketing </a:t>
            </a:r>
            <a:r>
              <a:rPr lang="th-TH" dirty="0"/>
              <a:t>หรือการทำการตลาดผ่านบุคคลที่มีผู้ติดตามบนโลกออนไลน์เป็นจำนวนมาก การทำการตลาดด้วยวิธีนี้ช่วยสื่อภาพลักษณ์ของแบ</a:t>
            </a:r>
            <a:r>
              <a:rPr lang="th-TH" dirty="0" err="1"/>
              <a:t>รนด์</a:t>
            </a:r>
            <a:r>
              <a:rPr lang="th-TH" dirty="0"/>
              <a:t>ให้ชัดเจนในตลาดรวมถึงช่วยดึงดูดผู้ที่ติดตามผู้มีอิทธิพลบน</a:t>
            </a:r>
            <a:r>
              <a:rPr lang="th-TH" dirty="0" err="1">
                <a:hlinkClick r:id="rId2"/>
              </a:rPr>
              <a:t>โซเชียล</a:t>
            </a:r>
            <a:r>
              <a:rPr lang="th-TH" dirty="0">
                <a:hlinkClick r:id="rId2"/>
              </a:rPr>
              <a:t>มี</a:t>
            </a:r>
            <a:r>
              <a:rPr lang="th-TH" dirty="0" err="1">
                <a:hlinkClick r:id="rId2"/>
              </a:rPr>
              <a:t>เดีย</a:t>
            </a:r>
            <a:r>
              <a:rPr lang="th-TH" dirty="0"/>
              <a:t> หรือ </a:t>
            </a:r>
            <a:r>
              <a:rPr lang="en-US" sz="2800" dirty="0"/>
              <a:t>Influencer</a:t>
            </a:r>
            <a:r>
              <a:rPr lang="en-US" dirty="0"/>
              <a:t> </a:t>
            </a:r>
            <a:r>
              <a:rPr lang="th-TH" dirty="0"/>
              <a:t>ให้สนใจในตัวแบ</a:t>
            </a:r>
            <a:r>
              <a:rPr lang="th-TH" dirty="0" err="1"/>
              <a:t>รนด์</a:t>
            </a:r>
            <a:r>
              <a:rPr lang="th-TH" dirty="0"/>
              <a:t>ได้</a:t>
            </a:r>
            <a:r>
              <a:rPr lang="th-TH" dirty="0" err="1"/>
              <a:t>เป็นมาก</a:t>
            </a:r>
            <a:r>
              <a:rPr lang="th-TH" dirty="0"/>
              <a:t>ยิ่งขึ้น ทำให้แบ</a:t>
            </a:r>
            <a:r>
              <a:rPr lang="th-TH" dirty="0" err="1"/>
              <a:t>รนด์</a:t>
            </a:r>
            <a:r>
              <a:rPr lang="th-TH" dirty="0"/>
              <a:t>เป็นที่เข้าถึงง่ายในสายตาสังคมภายนอกและบุคคลทั่วไป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6457890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https://www.primal.co.th/th/influencer-marketing/</a:t>
            </a:r>
            <a:endParaRPr lang="th-TH" sz="2000" dirty="0"/>
          </a:p>
        </p:txBody>
      </p:sp>
      <p:pic>
        <p:nvPicPr>
          <p:cNvPr id="17410" name="Picture 2" descr="How Many Influencers are There in 2023? - Earth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23939"/>
            <a:ext cx="2934071" cy="240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6 Reasons Influencer Marketing is Benefic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35" y="4026108"/>
            <a:ext cx="3513647" cy="24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03756-1259-4CE4-86CF-CC7E30CA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3112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1.</a:t>
            </a:r>
            <a:r>
              <a:rPr lang="th-TH" dirty="0"/>
              <a:t>ผู้ผลิตเนื้อหา (</a:t>
            </a:r>
            <a:r>
              <a:rPr lang="en-US" dirty="0"/>
              <a:t>Content Creator)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42765"/>
            <a:ext cx="842493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1.</a:t>
            </a:r>
            <a:r>
              <a:rPr lang="th-TH" b="1" u="sng" dirty="0"/>
              <a:t>อิน</a:t>
            </a:r>
            <a:r>
              <a:rPr lang="th-TH" b="1" u="sng" dirty="0" err="1"/>
              <a:t>ฟลู</a:t>
            </a:r>
            <a:r>
              <a:rPr lang="th-TH" b="1" u="sng" dirty="0"/>
              <a:t>เอน</a:t>
            </a:r>
            <a:r>
              <a:rPr lang="th-TH" b="1" u="sng" dirty="0" err="1"/>
              <a:t>เซอร์</a:t>
            </a:r>
            <a:r>
              <a:rPr lang="th-TH" sz="2200" dirty="0"/>
              <a:t>(</a:t>
            </a:r>
            <a:r>
              <a:rPr lang="en-US" sz="2200" b="1" dirty="0"/>
              <a:t>Influencers)</a:t>
            </a:r>
          </a:p>
          <a:p>
            <a:pPr marL="0" indent="0">
              <a:buNone/>
            </a:pPr>
            <a:r>
              <a:rPr lang="th-TH" sz="2800" dirty="0"/>
              <a:t>           ทั้งนี้ตัว </a:t>
            </a:r>
            <a:r>
              <a:rPr lang="en-US" sz="2400" dirty="0"/>
              <a:t>Influencer</a:t>
            </a:r>
            <a:r>
              <a:rPr lang="en-US" sz="2800" dirty="0"/>
              <a:t> </a:t>
            </a:r>
            <a:r>
              <a:rPr lang="th-TH" sz="2800" dirty="0"/>
              <a:t>เองสามารถเป็นใครก็ได้ในโลกออนไลน์ อย่างเช่น </a:t>
            </a:r>
          </a:p>
          <a:p>
            <a:pPr marL="0" indent="0">
              <a:buNone/>
            </a:pPr>
            <a:r>
              <a:rPr lang="th-TH" sz="2800" dirty="0"/>
              <a:t>บล็อก</a:t>
            </a:r>
            <a:r>
              <a:rPr lang="th-TH" sz="2800" dirty="0" err="1"/>
              <a:t>เกอร์</a:t>
            </a:r>
            <a:r>
              <a:rPr lang="th-TH" sz="2800" dirty="0"/>
              <a:t>, เซ</a:t>
            </a:r>
            <a:r>
              <a:rPr lang="th-TH" sz="2800" dirty="0" err="1"/>
              <a:t>เลบริตี้</a:t>
            </a:r>
            <a:r>
              <a:rPr lang="th-TH" sz="2800" dirty="0"/>
              <a:t> ตลอดไปจนถึงนักลงทุนออนไลน์ ทั้งหมดล้วนแล้วแต่มีความเชี่ยวชาญแบบ 'เฉพาะทาง' ในแง่มุมที่แตกต่างกันออกไป</a:t>
            </a:r>
          </a:p>
        </p:txBody>
      </p:sp>
      <p:pic>
        <p:nvPicPr>
          <p:cNvPr id="18434" name="Picture 2" descr="Influencers liability trending | Business Insu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536504" cy="272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Brand Factor: Did Influencers Push Up Diwali Sale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49456"/>
            <a:ext cx="4248472" cy="275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4B8EA-69E2-47EA-ABF2-A2B3D3C9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0500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/>
          </a:bodyPr>
          <a:lstStyle/>
          <a:p>
            <a:r>
              <a:rPr lang="en-US" sz="2600" dirty="0"/>
              <a:t>1.</a:t>
            </a:r>
            <a:r>
              <a:rPr lang="th-TH" b="1" u="sng" dirty="0"/>
              <a:t>อิน</a:t>
            </a:r>
            <a:r>
              <a:rPr lang="th-TH" b="1" u="sng" dirty="0" err="1"/>
              <a:t>ฟลู</a:t>
            </a:r>
            <a:r>
              <a:rPr lang="th-TH" b="1" u="sng" dirty="0"/>
              <a:t>เอน</a:t>
            </a:r>
            <a:r>
              <a:rPr lang="th-TH" b="1" u="sng" dirty="0" err="1"/>
              <a:t>เซอร์</a:t>
            </a:r>
            <a:r>
              <a:rPr lang="th-TH" sz="2200" dirty="0"/>
              <a:t>(</a:t>
            </a:r>
            <a:r>
              <a:rPr lang="en-US" sz="2200" b="1" dirty="0"/>
              <a:t>Influencers)</a:t>
            </a:r>
            <a:r>
              <a:rPr lang="th-TH" dirty="0"/>
              <a:t> </a:t>
            </a:r>
          </a:p>
          <a:p>
            <a:pPr marL="0" indent="0">
              <a:buNone/>
            </a:pPr>
            <a:r>
              <a:rPr lang="th-TH" sz="2800" dirty="0"/>
              <a:t>ยกตัวอย่างเช่น ด้านแฟชั่น, การแต่งหน้า, </a:t>
            </a:r>
            <a:r>
              <a:rPr lang="th-TH" sz="2800" dirty="0" err="1"/>
              <a:t>แกดเจ็ต</a:t>
            </a:r>
            <a:r>
              <a:rPr lang="th-TH" sz="2800" dirty="0"/>
              <a:t>หรือเทคโนโลยี, อาหารและอื่นๆ 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/>
              <a:t>สำหรับ</a:t>
            </a:r>
            <a:r>
              <a:rPr lang="th-TH" sz="2400" dirty="0"/>
              <a:t> </a:t>
            </a:r>
            <a:r>
              <a:rPr lang="en-US" sz="2400" dirty="0"/>
              <a:t>Influencer </a:t>
            </a:r>
            <a:r>
              <a:rPr lang="th-TH" dirty="0"/>
              <a:t>ในโลกออนไลน์ที่มีชื่อเสียงมากที่สุดในโลกได้แก่ </a:t>
            </a:r>
            <a:r>
              <a:rPr lang="en-US" dirty="0"/>
              <a:t>Kim </a:t>
            </a:r>
            <a:r>
              <a:rPr lang="en-US" dirty="0" err="1"/>
              <a:t>Kardashian</a:t>
            </a:r>
            <a:r>
              <a:rPr lang="en-US" dirty="0"/>
              <a:t> </a:t>
            </a:r>
            <a:r>
              <a:rPr lang="th-TH" dirty="0"/>
              <a:t>ผู้มีอิทธิพลในการโป</a:t>
            </a:r>
            <a:r>
              <a:rPr lang="th-TH" dirty="0" err="1"/>
              <a:t>รโมท</a:t>
            </a:r>
            <a:r>
              <a:rPr lang="th-TH" dirty="0"/>
              <a:t>ทุกสิ่งอย่างตั้งแต่การลดน้ำหนัก, แว่นกันแดด, เสื้อผ้า การแต่งกาย, เครื่องสำอาง, </a:t>
            </a:r>
            <a:r>
              <a:rPr lang="th-TH" dirty="0" err="1"/>
              <a:t>แกดเจ็ต</a:t>
            </a:r>
            <a:r>
              <a:rPr lang="th-TH" dirty="0"/>
              <a:t>หรือเทคโนโลยี ตลอดไปจนถึงผลิตภัณฑ์ชิ้นเล็กๆ น้อยๆ อย่างเช่น อมยิ้ม </a:t>
            </a:r>
            <a:r>
              <a:rPr lang="en-US" dirty="0"/>
              <a:t>Lollipops</a:t>
            </a:r>
            <a:endParaRPr lang="th-TH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0153" y="404664"/>
            <a:ext cx="8229600" cy="792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</a:t>
            </a:r>
            <a:r>
              <a:rPr lang="th-TH" dirty="0"/>
              <a:t>ผู้ผลิตเนื้อหา (</a:t>
            </a:r>
            <a:r>
              <a:rPr lang="en-US" dirty="0"/>
              <a:t>Content Creator)</a:t>
            </a:r>
            <a:endParaRPr lang="th-TH" dirty="0"/>
          </a:p>
        </p:txBody>
      </p:sp>
      <p:pic>
        <p:nvPicPr>
          <p:cNvPr id="19458" name="Picture 2" descr="10 Food Influencers You Should Be Following in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2" y="2499791"/>
            <a:ext cx="2619375" cy="19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USD News Center - University of San Di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44" y="2509632"/>
            <a:ext cx="2619375" cy="195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ก.ล.ต. สั่งปรับ &quot;Kim Kardashian&quot; กว่า 1.26 ล้านดอลลาร์ จากการโปรโมทคริปโต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90" y="2499791"/>
            <a:ext cx="3492439" cy="19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749BE3-CCCF-477A-88AF-DBAF3736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3827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2.</a:t>
            </a:r>
            <a:r>
              <a:rPr lang="th-TH" b="1" dirty="0"/>
              <a:t>บล็อก</a:t>
            </a:r>
            <a:r>
              <a:rPr lang="th-TH" b="1" dirty="0" err="1"/>
              <a:t>เกอร์</a:t>
            </a:r>
            <a:r>
              <a:rPr lang="th-TH" b="1" dirty="0"/>
              <a:t> </a:t>
            </a:r>
            <a:r>
              <a:rPr lang="th-TH" b="1" dirty="0" err="1"/>
              <a:t>วล็</a:t>
            </a:r>
            <a:r>
              <a:rPr lang="th-TH" b="1" dirty="0"/>
              <a:t>อก</a:t>
            </a:r>
            <a:r>
              <a:rPr lang="th-TH" b="1" dirty="0" err="1"/>
              <a:t>เกอร์</a:t>
            </a:r>
            <a:r>
              <a:rPr lang="th-TH" b="1" dirty="0"/>
              <a:t> หรือยูทูบเบอร์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49188" y="13467"/>
            <a:ext cx="8229600" cy="7512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</a:t>
            </a:r>
            <a:r>
              <a:rPr lang="th-TH" dirty="0"/>
              <a:t>ผู้ผลิตเนื้อหา (</a:t>
            </a:r>
            <a:r>
              <a:rPr lang="en-US" dirty="0"/>
              <a:t>Content Creator)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179512" y="1340768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Blogger (</a:t>
            </a:r>
            <a:r>
              <a:rPr lang="th-TH" dirty="0"/>
              <a:t>บล็อก</a:t>
            </a:r>
            <a:r>
              <a:rPr lang="th-TH" dirty="0" err="1"/>
              <a:t>เกอร์</a:t>
            </a:r>
            <a:r>
              <a:rPr lang="th-TH" sz="4000" b="1" dirty="0"/>
              <a:t>)</a:t>
            </a:r>
            <a:r>
              <a:rPr lang="th-TH" dirty="0"/>
              <a:t> คือเว็บไซต์หนึ่งที่ผู้ใช้สามารถเข้าสร้างสรรค์เว็บไซต์ให้เป็นรูปแบบของเราเองได้</a:t>
            </a:r>
          </a:p>
        </p:txBody>
      </p:sp>
      <p:pic>
        <p:nvPicPr>
          <p:cNvPr id="20484" name="Picture 4" descr="https://tse2.mm.bing.net/th?id=OIP.9UU3gsu1mcyi1V0i30iUXAHaDx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7" y="2627927"/>
            <a:ext cx="5806653" cy="42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tse3.mm.bing.net/th?id=OIP.xbuUpALjH246PPqiXbWazgHaFS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79541"/>
            <a:ext cx="2987823" cy="200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5A32B3-6E33-4AC0-802B-417FEF5B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5900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3"/>
            <a:ext cx="822960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2.</a:t>
            </a:r>
            <a:r>
              <a:rPr lang="th-TH" sz="4000" b="1" dirty="0">
                <a:solidFill>
                  <a:srgbClr val="00B050"/>
                </a:solidFill>
              </a:rPr>
              <a:t>บล็อก</a:t>
            </a:r>
            <a:r>
              <a:rPr lang="th-TH" sz="4000" b="1" dirty="0" err="1">
                <a:solidFill>
                  <a:srgbClr val="00B050"/>
                </a:solidFill>
              </a:rPr>
              <a:t>เกอร์</a:t>
            </a:r>
            <a:r>
              <a:rPr lang="th-TH" sz="4000" b="1" dirty="0">
                <a:solidFill>
                  <a:srgbClr val="00B050"/>
                </a:solidFill>
              </a:rPr>
              <a:t> </a:t>
            </a:r>
            <a:r>
              <a:rPr lang="th-TH" sz="4000" b="1" dirty="0" err="1">
                <a:solidFill>
                  <a:srgbClr val="00B050"/>
                </a:solidFill>
              </a:rPr>
              <a:t>วล็</a:t>
            </a:r>
            <a:r>
              <a:rPr lang="th-TH" sz="4000" b="1" dirty="0">
                <a:solidFill>
                  <a:srgbClr val="00B050"/>
                </a:solidFill>
              </a:rPr>
              <a:t>อก</a:t>
            </a:r>
            <a:r>
              <a:rPr lang="th-TH" sz="4000" b="1" dirty="0" err="1">
                <a:solidFill>
                  <a:srgbClr val="00B050"/>
                </a:solidFill>
              </a:rPr>
              <a:t>เกอร์</a:t>
            </a:r>
            <a:r>
              <a:rPr lang="th-TH" sz="4000" b="1" dirty="0">
                <a:solidFill>
                  <a:srgbClr val="00B050"/>
                </a:solidFill>
              </a:rPr>
              <a:t> หรือยูทูบเบอร์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49188" y="13467"/>
            <a:ext cx="8229600" cy="7512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</a:t>
            </a:r>
            <a:r>
              <a:rPr lang="th-TH" dirty="0"/>
              <a:t>ผู้ผลิตเนื้อหา (</a:t>
            </a:r>
            <a:r>
              <a:rPr lang="en-US" dirty="0"/>
              <a:t>Content Creator)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120111" y="1556792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ทั้งนี้มีบริการเว็บ</a:t>
            </a:r>
            <a:r>
              <a:rPr lang="th-TH" dirty="0" err="1"/>
              <a:t>บล๊อก</a:t>
            </a:r>
            <a:r>
              <a:rPr lang="th-TH" dirty="0"/>
              <a:t>จากกู</a:t>
            </a:r>
            <a:r>
              <a:rPr lang="th-TH" dirty="0" err="1"/>
              <a:t>เกิล</a:t>
            </a:r>
            <a:r>
              <a:rPr lang="th-TH" dirty="0"/>
              <a:t>โดยเข้าใช้งานโดยใช้ </a:t>
            </a:r>
            <a:r>
              <a:rPr lang="en-US" dirty="0"/>
              <a:t>Gmail (</a:t>
            </a:r>
            <a:r>
              <a:rPr lang="th-TH" dirty="0"/>
              <a:t>จีเมล์) </a:t>
            </a:r>
          </a:p>
          <a:p>
            <a:r>
              <a:rPr lang="th-TH" dirty="0"/>
              <a:t>ผู้ใช้ก็สามารถที่จะเพิ่มเนื้อหาข้อความบน</a:t>
            </a:r>
            <a:r>
              <a:rPr lang="th-TH" dirty="0" err="1"/>
              <a:t>บล๊อก</a:t>
            </a:r>
            <a:r>
              <a:rPr lang="th-TH" dirty="0"/>
              <a:t>ของตัวเองได้คล้ายๆ กับเป็น ไดอารี ออนไลน์ </a:t>
            </a:r>
          </a:p>
          <a:p>
            <a:endParaRPr lang="th-TH" dirty="0"/>
          </a:p>
          <a:p>
            <a:endParaRPr lang="th-TH" dirty="0"/>
          </a:p>
          <a:p>
            <a:r>
              <a:rPr lang="th-TH" dirty="0"/>
              <a:t>สามารถที่จะบันทึกข้อมูล วิดีโอ</a:t>
            </a:r>
          </a:p>
          <a:p>
            <a:r>
              <a:rPr lang="th-TH" dirty="0"/>
              <a:t>รูปภาพ </a:t>
            </a:r>
            <a:r>
              <a:rPr lang="th-TH" dirty="0" err="1"/>
              <a:t>ลิ้ง</a:t>
            </a:r>
            <a:r>
              <a:rPr lang="th-TH" dirty="0"/>
              <a:t> และ</a:t>
            </a:r>
          </a:p>
          <a:p>
            <a:r>
              <a:rPr lang="th-TH" dirty="0"/>
              <a:t>จัดการกับข้อมูลให้เป็น</a:t>
            </a:r>
          </a:p>
          <a:p>
            <a:r>
              <a:rPr lang="th-TH" dirty="0"/>
              <a:t>เหมือนเว็บไซต์หนึ่ง โดยบล็อก</a:t>
            </a:r>
            <a:r>
              <a:rPr lang="th-TH" dirty="0" err="1"/>
              <a:t>เกอร์</a:t>
            </a:r>
            <a:endParaRPr lang="th-TH" dirty="0"/>
          </a:p>
          <a:p>
            <a:r>
              <a:rPr lang="th-TH" dirty="0"/>
              <a:t>จะมีในส่วนของหน้าบ้านและหลังบ้าน</a:t>
            </a:r>
          </a:p>
          <a:p>
            <a:r>
              <a:rPr lang="th-TH" dirty="0"/>
              <a:t>เพื่อการจัดการเนื้อหาได้สะดวก</a:t>
            </a:r>
          </a:p>
        </p:txBody>
      </p:sp>
      <p:pic>
        <p:nvPicPr>
          <p:cNvPr id="20482" name="Picture 2" descr="Blogger (บล็อกเกอร์) คืออะไ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00452"/>
            <a:ext cx="477318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19FCFC-F250-4063-95A9-C3B13FA7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1943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28" y="1484784"/>
            <a:ext cx="8435280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002060"/>
                </a:solidFill>
              </a:rPr>
              <a:t>2.</a:t>
            </a:r>
            <a:r>
              <a:rPr lang="th-TH" sz="3900" b="1" dirty="0">
                <a:solidFill>
                  <a:srgbClr val="002060"/>
                </a:solidFill>
              </a:rPr>
              <a:t>บล็อก</a:t>
            </a:r>
            <a:r>
              <a:rPr lang="th-TH" sz="3900" b="1" dirty="0" err="1">
                <a:solidFill>
                  <a:srgbClr val="002060"/>
                </a:solidFill>
              </a:rPr>
              <a:t>เกอร์</a:t>
            </a:r>
            <a:r>
              <a:rPr lang="th-TH" sz="3900" b="1" dirty="0">
                <a:solidFill>
                  <a:srgbClr val="002060"/>
                </a:solidFill>
              </a:rPr>
              <a:t> </a:t>
            </a:r>
            <a:r>
              <a:rPr lang="th-TH" sz="3900" b="1" dirty="0" err="1">
                <a:solidFill>
                  <a:srgbClr val="002060"/>
                </a:solidFill>
              </a:rPr>
              <a:t>วล็</a:t>
            </a:r>
            <a:r>
              <a:rPr lang="th-TH" sz="3900" b="1" dirty="0">
                <a:solidFill>
                  <a:srgbClr val="002060"/>
                </a:solidFill>
              </a:rPr>
              <a:t>อก</a:t>
            </a:r>
            <a:r>
              <a:rPr lang="th-TH" sz="3900" b="1" dirty="0" err="1">
                <a:solidFill>
                  <a:srgbClr val="002060"/>
                </a:solidFill>
              </a:rPr>
              <a:t>เกอร์</a:t>
            </a:r>
            <a:r>
              <a:rPr lang="th-TH" sz="3900" b="1" dirty="0">
                <a:solidFill>
                  <a:srgbClr val="002060"/>
                </a:solidFill>
              </a:rPr>
              <a:t> หรือยูทูบเบอร์</a:t>
            </a:r>
          </a:p>
          <a:p>
            <a:pPr marL="0" indent="0" fontAlgn="base">
              <a:buNone/>
            </a:pPr>
            <a:r>
              <a:rPr lang="th-TH" sz="2800" dirty="0" err="1"/>
              <a:t>บล๊อก</a:t>
            </a:r>
            <a:r>
              <a:rPr lang="th-TH" sz="2800" dirty="0"/>
              <a:t>จึงเป็นที่นิยมมากเพราะว่าเป็นเว็บที่ใช้งานได้ฟรี เราสามารถมีเว็บไซต์ได้แบบฟรีๆ ทั้งนี้หากต้องการเพิ่มขีดความสามารถก็จะมีค่าบริการ สามารถที่จะใช้เว็บ</a:t>
            </a:r>
            <a:r>
              <a:rPr lang="th-TH" sz="2800" dirty="0" err="1"/>
              <a:t>บล๊อกเกอร์</a:t>
            </a:r>
            <a:r>
              <a:rPr lang="th-TH" sz="2800" dirty="0"/>
              <a:t>ให้บริการหรือแสดงสินค้าได้ </a:t>
            </a:r>
          </a:p>
          <a:p>
            <a:pPr marL="0" indent="0" fontAlgn="base">
              <a:buNone/>
            </a:pPr>
            <a:endParaRPr lang="th-TH" dirty="0"/>
          </a:p>
          <a:p>
            <a:pPr marL="0" indent="0" fontAlgn="base">
              <a:buNone/>
            </a:pPr>
            <a:endParaRPr lang="th-TH" dirty="0"/>
          </a:p>
          <a:p>
            <a:pPr marL="0" indent="0" fontAlgn="base">
              <a:buNone/>
            </a:pPr>
            <a:endParaRPr lang="th-TH" dirty="0"/>
          </a:p>
          <a:p>
            <a:pPr marL="0" indent="0" fontAlgn="base">
              <a:buNone/>
            </a:pPr>
            <a:r>
              <a:rPr lang="th-TH" dirty="0"/>
              <a:t>และ</a:t>
            </a:r>
            <a:r>
              <a:rPr lang="th-TH" dirty="0" err="1"/>
              <a:t>บล๊อก</a:t>
            </a:r>
            <a:r>
              <a:rPr lang="th-TH" dirty="0"/>
              <a:t>ยังมีอิสระในการตกแต่งได้เรียกกันว่าแต่งเว็บไซต์อวดกันเลยทีเดียว สิ่งที่เป็นจุดเด่นอย่างมากของ</a:t>
            </a:r>
            <a:r>
              <a:rPr lang="th-TH" dirty="0" err="1"/>
              <a:t>บล๊อก</a:t>
            </a:r>
            <a:r>
              <a:rPr lang="th-TH" dirty="0"/>
              <a:t>คือผู้ใช้คนอื่นสามารถเข้ามาแสดงความคิดเห็นของเน้อหานั้นๆได้ และสามารถเผยแพร่ได้ง่ายๆ โดย</a:t>
            </a:r>
            <a:r>
              <a:rPr lang="th-TH" dirty="0" err="1"/>
              <a:t>บล๊อก</a:t>
            </a:r>
            <a:r>
              <a:rPr lang="th-TH" dirty="0"/>
              <a:t>จะมี </a:t>
            </a:r>
            <a:r>
              <a:rPr lang="en-US" sz="3000" dirty="0">
                <a:hlinkClick r:id="rId2" tooltip="URL คืออะไร ยูอาร์เเอล คือ ที่อยู่ของไฟล์หรือเว็บไซต์บนอินเตอร์เน็ต::URL คืออะไรURL ย่อมาจากคำว่า..."/>
              </a:rPr>
              <a:t>URL (</a:t>
            </a:r>
            <a:r>
              <a:rPr lang="th-TH" sz="3000" dirty="0" err="1">
                <a:hlinkClick r:id="rId2" tooltip="URL คืออะไร ยูอาร์เเอล คือ ที่อยู่ของไฟล์หรือเว็บไซต์บนอินเตอร์เน็ต::URL คืออะไรURL ย่อมาจากคำว่า..."/>
              </a:rPr>
              <a:t>ยูอร์แอล</a:t>
            </a:r>
            <a:r>
              <a:rPr lang="th-TH" sz="3000" dirty="0">
                <a:hlinkClick r:id="rId2" tooltip="URL คืออะไร ยูอาร์เเอล คือ ที่อยู่ของไฟล์หรือเว็บไซต์บนอินเตอร์เน็ต::URL คืออะไรURL ย่อมาจากคำว่า..."/>
              </a:rPr>
              <a:t>)</a:t>
            </a:r>
            <a:r>
              <a:rPr lang="th-TH" sz="3000" dirty="0"/>
              <a:t> ของแต่ระผู้ใช้อยู่แล้ว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</a:t>
            </a:r>
            <a:r>
              <a:rPr lang="th-TH" dirty="0"/>
              <a:t>ผู้ผลิตเนื้อหา (</a:t>
            </a:r>
            <a:r>
              <a:rPr lang="en-US" dirty="0"/>
              <a:t>Content Creator)</a:t>
            </a:r>
            <a:endParaRPr lang="th-TH" dirty="0"/>
          </a:p>
        </p:txBody>
      </p:sp>
      <p:pic>
        <p:nvPicPr>
          <p:cNvPr id="22530" name="Picture 2" descr="https://tse3.mm.bing.net/th?id=OIP.4_zHMrRRNaLDaXgoE2vBYgHaEK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96" y="2852936"/>
            <a:ext cx="2811760" cy="157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07DE1-B9C8-4122-8B9E-C776F1E9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8565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2.</a:t>
            </a:r>
            <a:r>
              <a:rPr lang="th-TH" sz="3600" b="1" dirty="0"/>
              <a:t>บล็อก</a:t>
            </a:r>
            <a:r>
              <a:rPr lang="th-TH" sz="3600" b="1" dirty="0" err="1"/>
              <a:t>เกอร์</a:t>
            </a:r>
            <a:r>
              <a:rPr lang="th-TH" sz="3600" b="1" dirty="0"/>
              <a:t> </a:t>
            </a:r>
            <a:r>
              <a:rPr lang="th-TH" sz="3600" b="1" dirty="0" err="1"/>
              <a:t>วล็</a:t>
            </a:r>
            <a:r>
              <a:rPr lang="th-TH" sz="3600" b="1" dirty="0"/>
              <a:t>อก</a:t>
            </a:r>
            <a:r>
              <a:rPr lang="th-TH" sz="3600" b="1" dirty="0" err="1"/>
              <a:t>เกอร์</a:t>
            </a:r>
            <a:r>
              <a:rPr lang="th-TH" sz="3600" b="1" dirty="0"/>
              <a:t> หรือยูทูบเบอร์</a:t>
            </a:r>
          </a:p>
          <a:p>
            <a:pPr fontAlgn="base"/>
            <a:endParaRPr lang="th-TH" dirty="0"/>
          </a:p>
          <a:p>
            <a:pPr fontAlgn="base"/>
            <a:r>
              <a:rPr lang="th-TH" b="1" dirty="0">
                <a:solidFill>
                  <a:srgbClr val="7030A0"/>
                </a:solidFill>
              </a:rPr>
              <a:t>และ</a:t>
            </a:r>
            <a:r>
              <a:rPr lang="th-TH" b="1" dirty="0" err="1">
                <a:solidFill>
                  <a:srgbClr val="7030A0"/>
                </a:solidFill>
              </a:rPr>
              <a:t>บล๊อก</a:t>
            </a:r>
            <a:r>
              <a:rPr lang="th-TH" b="1" dirty="0">
                <a:solidFill>
                  <a:srgbClr val="7030A0"/>
                </a:solidFill>
              </a:rPr>
              <a:t>ยังมีอิสระในการตกแต่งได้เรียกกันว่าแต่งเว็บไซต์อวดกันเลย</a:t>
            </a:r>
            <a:r>
              <a:rPr lang="th-TH" dirty="0"/>
              <a:t>ทีเดียว สิ่งที่เป็นจุดเด่นอย่างมากของ</a:t>
            </a:r>
            <a:r>
              <a:rPr lang="th-TH" dirty="0" err="1"/>
              <a:t>บล๊อก</a:t>
            </a:r>
            <a:r>
              <a:rPr lang="th-TH" dirty="0"/>
              <a:t>คือผู้ใช้คนอื่นสามารถเข้ามาแสดงความคิดเห็นของเน้อหานั้นๆได้ และสามารถเผยแพร่ได้ง่ายๆ โดยบล็อกจะมี </a:t>
            </a:r>
            <a:r>
              <a:rPr lang="en-US" dirty="0">
                <a:hlinkClick r:id="rId2" tooltip="URL คืออะไร ยูอาร์เเอล คือ ที่อยู่ของไฟล์หรือเว็บไซต์บนอินเตอร์เน็ต::URL คืออะไรURL ย่อมาจากคำว่า..."/>
              </a:rPr>
              <a:t>URL (</a:t>
            </a:r>
            <a:r>
              <a:rPr lang="th-TH" dirty="0" err="1">
                <a:hlinkClick r:id="rId2" tooltip="URL คืออะไร ยูอาร์เเอล คือ ที่อยู่ของไฟล์หรือเว็บไซต์บนอินเตอร์เน็ต::URL คืออะไรURL ย่อมาจากคำว่า..."/>
              </a:rPr>
              <a:t>ยูอร์แอล</a:t>
            </a:r>
            <a:r>
              <a:rPr lang="th-TH" dirty="0">
                <a:hlinkClick r:id="rId2" tooltip="URL คืออะไร ยูอาร์เเอล คือ ที่อยู่ของไฟล์หรือเว็บไซต์บนอินเตอร์เน็ต::URL คืออะไรURL ย่อมาจากคำว่า..."/>
              </a:rPr>
              <a:t>)</a:t>
            </a:r>
            <a:r>
              <a:rPr lang="th-TH" dirty="0"/>
              <a:t> ของแต่ระผู้ใช้อยู่แล้ว</a:t>
            </a:r>
          </a:p>
          <a:p>
            <a:pPr fontAlgn="base"/>
            <a:endParaRPr lang="th-TH" dirty="0"/>
          </a:p>
          <a:p>
            <a:pPr fontAlgn="base"/>
            <a:r>
              <a:rPr lang="th-TH" dirty="0"/>
              <a:t>บล็อก</a:t>
            </a:r>
            <a:r>
              <a:rPr lang="th-TH" dirty="0" err="1"/>
              <a:t>เกอร์</a:t>
            </a:r>
            <a:r>
              <a:rPr lang="th-TH" dirty="0"/>
              <a:t> คิดค้นขึ้นโดยไพรา </a:t>
            </a:r>
            <a:r>
              <a:rPr lang="th-TH" dirty="0" err="1"/>
              <a:t>แลบส์</a:t>
            </a:r>
            <a:r>
              <a:rPr lang="th-TH" dirty="0"/>
              <a:t> </a:t>
            </a:r>
            <a:r>
              <a:rPr lang="th-TH" sz="2400" dirty="0"/>
              <a:t>(</a:t>
            </a:r>
            <a:r>
              <a:rPr lang="en-US" sz="2400" dirty="0" err="1"/>
              <a:t>Pyra</a:t>
            </a:r>
            <a:r>
              <a:rPr lang="en-US" sz="2400" dirty="0"/>
              <a:t> Labs) </a:t>
            </a:r>
            <a:r>
              <a:rPr lang="th-TH" dirty="0"/>
              <a:t>ในปี พ.ศ. 2542 ที่อยู่ของการลงทะเบียนจะอยู่ที่ </a:t>
            </a:r>
            <a:r>
              <a:rPr lang="en-US" dirty="0"/>
              <a:t>blogger.com </a:t>
            </a:r>
            <a:r>
              <a:rPr lang="th-TH" dirty="0"/>
              <a:t>เมื่อลงทะเบียนแล้วจะบันทึกบล็อกในรูป </a:t>
            </a:r>
            <a:r>
              <a:rPr lang="en-US" dirty="0"/>
              <a:t>blogname.blogspot.com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</a:t>
            </a:r>
            <a:r>
              <a:rPr lang="th-TH" dirty="0"/>
              <a:t>ผู้ผลิตเนื้อหา (</a:t>
            </a:r>
            <a:r>
              <a:rPr lang="en-US" dirty="0"/>
              <a:t>Content Creator)</a:t>
            </a: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B5917F-6786-426A-89E6-EDB313C1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39235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50704" cy="5326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3. </a:t>
            </a:r>
            <a:r>
              <a:rPr lang="th-TH" sz="4400" b="1" dirty="0"/>
              <a:t>ฟรี</a:t>
            </a:r>
            <a:r>
              <a:rPr lang="th-TH" sz="4400" b="1" dirty="0" err="1"/>
              <a:t>แลนซ์</a:t>
            </a:r>
            <a:endParaRPr lang="th-TH" sz="4400" b="1" dirty="0"/>
          </a:p>
          <a:p>
            <a:pPr algn="ctr"/>
            <a:endParaRPr lang="th-TH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</a:t>
            </a:r>
            <a:r>
              <a:rPr lang="th-TH" dirty="0"/>
              <a:t>ผู้ผลิตเนื้อหา (</a:t>
            </a:r>
            <a:r>
              <a:rPr lang="en-US" dirty="0"/>
              <a:t>Content Creator)</a:t>
            </a:r>
            <a:endParaRPr lang="th-TH" dirty="0"/>
          </a:p>
        </p:txBody>
      </p:sp>
      <p:pic>
        <p:nvPicPr>
          <p:cNvPr id="24578" name="Picture 2" descr="https://tse1.mm.bing.net/th?id=OIP.IpwkGCTeXa2882LgJAQj8wHaEK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514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tse3.mm.bing.net/th?id=OIP.aoLXXLz2N1cgtUwS987wSQHaEK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62450"/>
            <a:ext cx="4514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5 Things Every Content Creator Should Consider Doing Less of in 2022 by  Talky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8" y="5568331"/>
            <a:ext cx="3290442" cy="10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Become A Content Creator In 2022 + Free Quick-Start Gu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4" y="3863356"/>
            <a:ext cx="32672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ntent Creator ออนไลน์ : อาชีพยอดฮิตพิชิตเงินล้าน - SET e-Lear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2" y="2263155"/>
            <a:ext cx="3290442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23E2D5-FE5B-4FA6-8DD1-48915A67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142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ง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5448"/>
            <a:ext cx="8229600" cy="1257328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7200" dirty="0"/>
              <a:t>การวัดประเมินผล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1067" y="1636982"/>
            <a:ext cx="8784976" cy="4525963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/>
              <a:t>รายงานกลุ่มคะแนนเก็บ </a:t>
            </a:r>
            <a:r>
              <a:rPr lang="en-US" b="1" dirty="0"/>
              <a:t> 40  % </a:t>
            </a:r>
            <a:endParaRPr lang="th-TH" b="1" dirty="0"/>
          </a:p>
          <a:p>
            <a:r>
              <a:rPr lang="th-TH" b="1" dirty="0"/>
              <a:t> รวมเวลาเรียน </a:t>
            </a:r>
            <a:r>
              <a:rPr lang="en-US" b="1" dirty="0"/>
              <a:t>             10%</a:t>
            </a:r>
            <a:endParaRPr lang="th-TH" b="1" dirty="0"/>
          </a:p>
          <a:p>
            <a:pPr marL="0" indent="0">
              <a:buNone/>
            </a:pPr>
            <a:r>
              <a:rPr lang="th-TH" b="1" dirty="0"/>
              <a:t>     สอบปลายภาค </a:t>
            </a:r>
            <a:r>
              <a:rPr lang="en-US" b="1" dirty="0"/>
              <a:t>            50 %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1.</a:t>
            </a:r>
            <a:r>
              <a:rPr lang="th-TH" sz="2800" dirty="0">
                <a:solidFill>
                  <a:srgbClr val="002060"/>
                </a:solidFill>
              </a:rPr>
              <a:t>รายงานกลุ่มนำเสนอ(กลุ่มละไม่เกิน </a:t>
            </a:r>
            <a:r>
              <a:rPr lang="en-US" sz="2800" dirty="0">
                <a:solidFill>
                  <a:srgbClr val="002060"/>
                </a:solidFill>
              </a:rPr>
              <a:t>6 </a:t>
            </a:r>
            <a:r>
              <a:rPr lang="th-TH" sz="2800" dirty="0">
                <a:solidFill>
                  <a:srgbClr val="002060"/>
                </a:solidFill>
              </a:rPr>
              <a:t>คน</a:t>
            </a:r>
            <a:r>
              <a:rPr lang="th-TH" sz="2800" dirty="0">
                <a:solidFill>
                  <a:srgbClr val="7030A0"/>
                </a:solidFill>
              </a:rPr>
              <a:t>)                   </a:t>
            </a:r>
            <a:r>
              <a:rPr lang="en-US" sz="2800" dirty="0">
                <a:solidFill>
                  <a:srgbClr val="7030A0"/>
                </a:solidFill>
              </a:rPr>
              <a:t>              40 </a:t>
            </a:r>
            <a:r>
              <a:rPr lang="th-TH" sz="2800" dirty="0">
                <a:solidFill>
                  <a:srgbClr val="7030A0"/>
                </a:solidFill>
              </a:rPr>
              <a:t>คะแนน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2.</a:t>
            </a:r>
            <a:r>
              <a:rPr lang="th-TH" sz="2800" dirty="0">
                <a:solidFill>
                  <a:srgbClr val="002060"/>
                </a:solidFill>
              </a:rPr>
              <a:t>การเข้าชั้นเรียน(ขาดเรียนหักครั้งละ </a:t>
            </a:r>
            <a:r>
              <a:rPr lang="en-US" sz="2800" dirty="0">
                <a:solidFill>
                  <a:srgbClr val="002060"/>
                </a:solidFill>
              </a:rPr>
              <a:t>2 </a:t>
            </a:r>
            <a:r>
              <a:rPr lang="th-TH" sz="2800" dirty="0">
                <a:solidFill>
                  <a:srgbClr val="002060"/>
                </a:solidFill>
              </a:rPr>
              <a:t>ไม่เกิน </a:t>
            </a:r>
            <a:r>
              <a:rPr lang="en-US" sz="2800" dirty="0">
                <a:solidFill>
                  <a:srgbClr val="002060"/>
                </a:solidFill>
              </a:rPr>
              <a:t>5 </a:t>
            </a:r>
            <a:r>
              <a:rPr lang="th-TH" sz="2800" dirty="0">
                <a:solidFill>
                  <a:srgbClr val="002060"/>
                </a:solidFill>
              </a:rPr>
              <a:t>ครั้ง                </a:t>
            </a:r>
            <a:r>
              <a:rPr lang="en-US" sz="2800" dirty="0">
                <a:solidFill>
                  <a:srgbClr val="002060"/>
                </a:solidFill>
              </a:rPr>
              <a:t>      10 </a:t>
            </a:r>
            <a:r>
              <a:rPr lang="th-TH" sz="2800" dirty="0">
                <a:solidFill>
                  <a:srgbClr val="002060"/>
                </a:solidFill>
              </a:rPr>
              <a:t>คะแนน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3.</a:t>
            </a:r>
            <a:r>
              <a:rPr lang="th-TH" sz="2800" dirty="0">
                <a:solidFill>
                  <a:srgbClr val="FF0000"/>
                </a:solidFill>
              </a:rPr>
              <a:t>สอบปลายภาค                                              </a:t>
            </a:r>
            <a:r>
              <a:rPr lang="en-US" sz="2800" dirty="0">
                <a:solidFill>
                  <a:srgbClr val="FF0000"/>
                </a:solidFill>
              </a:rPr>
              <a:t>                          50 </a:t>
            </a:r>
            <a:r>
              <a:rPr lang="th-TH" sz="2800" dirty="0">
                <a:solidFill>
                  <a:srgbClr val="FF0000"/>
                </a:solidFill>
              </a:rPr>
              <a:t>คะแนน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th-TH" sz="2800" dirty="0">
                <a:solidFill>
                  <a:srgbClr val="FF0000"/>
                </a:solidFill>
              </a:rPr>
              <a:t>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th-TH" sz="2800" dirty="0"/>
              <a:t>                                                                                                รวม </a:t>
            </a:r>
            <a:r>
              <a:rPr lang="en-US" sz="2800" dirty="0"/>
              <a:t>100 </a:t>
            </a:r>
            <a:r>
              <a:rPr lang="th-TH" sz="2800" dirty="0"/>
              <a:t>คะแนน</a:t>
            </a:r>
          </a:p>
        </p:txBody>
      </p:sp>
      <p:pic>
        <p:nvPicPr>
          <p:cNvPr id="8194" name="Picture 2" descr="https://tse1.mm.bing.net/th?id=OIP.eFq5Z6luidjRdWbbszt0BgAAAA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35" y="1679600"/>
            <a:ext cx="2160240" cy="20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tse3.mm.bing.net/th?id=OIP.n7iJpZhnJdrNIiy_EIMwsQAAAA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07" y="1668151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093A5-538C-487A-B7C9-EFB59EB40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6352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4</a:t>
            </a:r>
            <a:r>
              <a:rPr lang="en-US" dirty="0"/>
              <a:t>.</a:t>
            </a:r>
            <a:r>
              <a:rPr lang="th-TH" dirty="0"/>
              <a:t>นักสร้างคอน</a:t>
            </a:r>
            <a:r>
              <a:rPr lang="th-TH" dirty="0" err="1"/>
              <a:t>เทนต์</a:t>
            </a:r>
            <a:r>
              <a:rPr lang="th-TH" dirty="0"/>
              <a:t>ในบริษัทหรือองค์กรต่าง ๆ </a:t>
            </a:r>
            <a:r>
              <a:rPr lang="th-TH" sz="2200" dirty="0"/>
              <a:t>(</a:t>
            </a:r>
            <a:r>
              <a:rPr lang="en-US" sz="2200" dirty="0"/>
              <a:t>In-house)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2050" name="Picture 2" descr="คอนเทนต์คืออะไร แนะวิธีเขียน Content ให้เแตกต่าง เขียนแบบไหนถึงมัดใจผู้อ่า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680076"/>
            <a:ext cx="3669585" cy="262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</a:t>
            </a:r>
            <a:r>
              <a:rPr lang="th-TH" dirty="0"/>
              <a:t>ผู้ผลิตเนื้อหา (</a:t>
            </a:r>
            <a:r>
              <a:rPr lang="en-US" dirty="0"/>
              <a:t>Content Creator)</a:t>
            </a:r>
            <a:endParaRPr lang="th-TH" dirty="0"/>
          </a:p>
        </p:txBody>
      </p:sp>
      <p:pic>
        <p:nvPicPr>
          <p:cNvPr id="2052" name="Picture 4" descr="Digital Content Writer เส้นทางอาชีพนักเขียนออนไลน์ในปี 2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60" y="2680076"/>
            <a:ext cx="3938860" cy="262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7953F3-6388-498E-9C40-1527D366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818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/>
              <a:t>ผู้ให้บริการ (</a:t>
            </a:r>
            <a:r>
              <a:rPr lang="en-US" dirty="0"/>
              <a:t>Service Provider) </a:t>
            </a:r>
            <a:endParaRPr lang="th-TH" dirty="0"/>
          </a:p>
        </p:txBody>
      </p:sp>
      <p:sp>
        <p:nvSpPr>
          <p:cNvPr id="4" name="AutoShape 2" descr="Technology Land Co., Ltd.: ISP และ ผู้ให้บริการ Internet ในประเทศไทย !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Technology Land Co., Ltd.: ISP และ ผู้ให้บริการ Internet ในประเทศไทย !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7" descr="Technology Land Co., Ltd.: ISP และ ผู้ให้บริการ Internet ในประเทศไทย !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10" descr="Technology Land Co., Ltd.: ISP และ ผู้ให้บริการ Internet ในประเทศไทย !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2" descr="Technology Land Co., Ltd.: ISP และ ผู้ให้บริการ Internet ในประเทศไทย !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14" descr="ผู้ให้บริการเชื่อมต่ออินเทอร์เน็ต - IT33242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16" descr="COMPANY : INDEX"/>
          <p:cNvSpPr>
            <a:spLocks noChangeAspect="1" noChangeArrowheads="1"/>
          </p:cNvSpPr>
          <p:nvPr/>
        </p:nvSpPr>
        <p:spPr bwMode="auto">
          <a:xfrm>
            <a:off x="1104900" y="701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96" name="Picture 24" descr="การเลือกผู้ให้บริการเว็บโฮสติ้ง (Web Hosting Service Provider) | DATATAN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06" y="5455984"/>
            <a:ext cx="3864588" cy="127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Thai Content Creator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" y="4397889"/>
            <a:ext cx="5179583" cy="23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5 กลยุทธ์การทํา content marketing สำหรับร้านค้าออนไลน์ - Taokae M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41" y="3133716"/>
            <a:ext cx="3857940" cy="240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เตรียมตัวสำหรับ 2023 ด้วยการจับตา Content marketing trend เหล่านี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41" y="1033084"/>
            <a:ext cx="3857939" cy="210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The Top 10 Benefits of Content Marketing | Inc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88" y="2606253"/>
            <a:ext cx="2533318" cy="18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แชร์เทคนิคการเขียนบล็อก Content marketing ให้มีประสิทธิภาพ  สร้างยอดขายได้จริง | Fillgoo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4924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63792" y="1387557"/>
            <a:ext cx="4681841" cy="6987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800" b="1" dirty="0"/>
              <a:t>2.</a:t>
            </a:r>
            <a:r>
              <a:rPr lang="th-TH" sz="5800" b="1" dirty="0"/>
              <a:t>ผู้ให้บริการ </a:t>
            </a:r>
            <a:r>
              <a:rPr lang="th-TH" sz="4100" dirty="0"/>
              <a:t>(</a:t>
            </a:r>
            <a:r>
              <a:rPr lang="en-US" sz="4100" dirty="0"/>
              <a:t>Service Provider)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CCAB0B-BD87-41D4-B571-613D01A0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07457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8918-B46E-4AC3-AB52-9D85BA86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39" y="2132856"/>
            <a:ext cx="8229600" cy="1143000"/>
          </a:xfrm>
          <a:solidFill>
            <a:srgbClr val="002060"/>
          </a:solidFill>
        </p:spPr>
        <p:txBody>
          <a:bodyPr/>
          <a:lstStyle/>
          <a:p>
            <a:r>
              <a:rPr lang="th-TH" dirty="0">
                <a:solidFill>
                  <a:srgbClr val="FFFF00"/>
                </a:solidFill>
              </a:rPr>
              <a:t>การใช้ </a:t>
            </a:r>
            <a:r>
              <a:rPr lang="en-US" dirty="0">
                <a:solidFill>
                  <a:srgbClr val="FFFF00"/>
                </a:solidFill>
              </a:rPr>
              <a:t>Ai </a:t>
            </a:r>
            <a:r>
              <a:rPr lang="th-TH" dirty="0">
                <a:solidFill>
                  <a:srgbClr val="FFFF00"/>
                </a:solidFill>
              </a:rPr>
              <a:t>กับ </a:t>
            </a:r>
            <a:r>
              <a:rPr lang="en-US" dirty="0">
                <a:solidFill>
                  <a:srgbClr val="FFFF00"/>
                </a:solidFill>
              </a:rPr>
              <a:t>content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EA59D-00FE-4CC8-9FCF-B564392E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65204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2F0AE-BC9E-49FC-BBFC-FA645FF3B6D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th-TH" dirty="0"/>
              <a:t>ในยุคการใช้ </a:t>
            </a:r>
            <a:r>
              <a:rPr lang="en-US" dirty="0"/>
              <a:t>Ai </a:t>
            </a:r>
            <a:r>
              <a:rPr lang="th-TH" dirty="0"/>
              <a:t>กับ </a:t>
            </a:r>
            <a:r>
              <a:rPr lang="en-US" dirty="0"/>
              <a:t>content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2CF21-3335-4454-BE24-02C192278298}"/>
              </a:ext>
            </a:extLst>
          </p:cNvPr>
          <p:cNvSpPr txBox="1"/>
          <p:nvPr/>
        </p:nvSpPr>
        <p:spPr>
          <a:xfrm>
            <a:off x="755576" y="1659285"/>
            <a:ext cx="806489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: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ใช้เครื่องมือ 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AI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สร้างงานขึ้นมาจริงๆ</a:t>
            </a:r>
            <a:endParaRPr lang="en-US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57200" indent="-457200">
              <a:buFontTx/>
              <a:buChar char="-"/>
            </a:pPr>
            <a:r>
              <a:rPr lang="en-US" sz="36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Critical Thinking:</a:t>
            </a:r>
            <a:r>
              <a:rPr lang="en-US" sz="3600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วิเคราะห์ว่า "คอนเทนต์ไหนจริง คอนเทนต์ไหนปลอม" (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Deepfake Awareness)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ซึ่งเป็นทักษะที่สำคัญมากในปัจจุบัน</a:t>
            </a:r>
          </a:p>
          <a:p>
            <a:pPr marL="457200" indent="-457200">
              <a:buFontTx/>
              <a:buChar char="-"/>
            </a:pPr>
            <a:endParaRPr lang="th-TH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57200" indent="-457200">
              <a:buFontTx/>
              <a:buChar char="-"/>
            </a:pPr>
            <a:endParaRPr lang="en-US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57200" indent="-457200">
              <a:buFontTx/>
              <a:buChar char="-"/>
            </a:pPr>
            <a:endParaRPr lang="en-US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57200" indent="-457200">
              <a:buFontTx/>
              <a:buChar char="-"/>
            </a:pPr>
            <a:endParaRPr lang="en-US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57200" indent="-457200">
              <a:buFontTx/>
              <a:buChar char="-"/>
            </a:pPr>
            <a:endParaRPr lang="th-TH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-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   Soft Skills: </a:t>
            </a:r>
            <a:r>
              <a:rPr lang="th-TH" sz="2800" dirty="0">
                <a:solidFill>
                  <a:srgbClr val="7030A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ทักษะการเล่าเรื่อง (</a:t>
            </a:r>
            <a:r>
              <a:rPr lang="en-US" sz="2800" dirty="0">
                <a:solidFill>
                  <a:srgbClr val="7030A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Storytelling) </a:t>
            </a:r>
            <a:r>
              <a:rPr lang="th-TH" sz="2800" dirty="0">
                <a:solidFill>
                  <a:srgbClr val="7030A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เป็นหัวใจสำคัญ เพราะเครื่องมือเปลี่ยนไป แต่ "อารมณ์ร่วม" ของมนุษย์ยังคงเดิม</a:t>
            </a:r>
            <a:endParaRPr lang="en-US" sz="2800" dirty="0">
              <a:solidFill>
                <a:srgbClr val="7030A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74442A-FDA2-4B38-82E1-07A18633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53</a:t>
            </a:fld>
            <a:endParaRPr lang="th-TH" dirty="0"/>
          </a:p>
        </p:txBody>
      </p:sp>
      <p:pic>
        <p:nvPicPr>
          <p:cNvPr id="2050" name="Picture 2" descr="critical thinking gap">
            <a:extLst>
              <a:ext uri="{FF2B5EF4-FFF2-40B4-BE49-F238E27FC236}">
                <a16:creationId xmlns:a16="http://schemas.microsoft.com/office/drawing/2014/main" id="{4A0B9472-EE69-46D4-8283-2C61B6A27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68402"/>
            <a:ext cx="2743200" cy="17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reative and Critical Thinking | AIM">
            <a:extLst>
              <a:ext uri="{FF2B5EF4-FFF2-40B4-BE49-F238E27FC236}">
                <a16:creationId xmlns:a16="http://schemas.microsoft.com/office/drawing/2014/main" id="{1C783082-7E2D-4FDD-8236-FAAFC0C6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12" y="3168403"/>
            <a:ext cx="2857500" cy="17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chnical skills ...">
            <a:extLst>
              <a:ext uri="{FF2B5EF4-FFF2-40B4-BE49-F238E27FC236}">
                <a16:creationId xmlns:a16="http://schemas.microsoft.com/office/drawing/2014/main" id="{4268EDB0-D95F-4818-BD64-A125571A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68402"/>
            <a:ext cx="2867025" cy="17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960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9A9A-FA9E-4EE2-A3FE-217EA93A12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3600" b="1" dirty="0"/>
              <a:t>ในยุคที่ใช้ </a:t>
            </a:r>
            <a:r>
              <a:rPr lang="en-US" sz="3600" b="1" dirty="0"/>
              <a:t>Ai </a:t>
            </a:r>
            <a:r>
              <a:rPr lang="th-TH" sz="3600" b="1" dirty="0"/>
              <a:t> เป็นเครื่องมือ อาจแบ่งเป็น 2 สาย</a:t>
            </a:r>
            <a:br>
              <a:rPr lang="th-TH" sz="3600" b="1" dirty="0"/>
            </a:br>
            <a:r>
              <a:rPr lang="th-TH" sz="3600" b="1" dirty="0"/>
              <a:t> "นักสร้าง" </a:t>
            </a:r>
            <a:r>
              <a:rPr lang="en-US" sz="3600" b="1" dirty="0"/>
              <a:t> VS</a:t>
            </a:r>
            <a:r>
              <a:rPr lang="th-TH" sz="3600" b="1" dirty="0"/>
              <a:t> "นักคิด"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F86D4-3A5F-4267-A1A0-B6535430B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4000" b="1" dirty="0"/>
              <a:t>1.สายกลยุทธ์ </a:t>
            </a:r>
            <a:r>
              <a:rPr lang="th-TH" b="1" dirty="0"/>
              <a:t>(</a:t>
            </a:r>
            <a:r>
              <a:rPr lang="en-US" b="1" dirty="0"/>
              <a:t>Strategic Track)</a:t>
            </a:r>
            <a:endParaRPr lang="en-US" sz="2400" b="1" dirty="0"/>
          </a:p>
          <a:p>
            <a:pPr marL="0" indent="0">
              <a:buNone/>
            </a:pPr>
            <a:r>
              <a:rPr lang="th-TH" sz="4400" b="1" dirty="0"/>
              <a:t>2.สายผลิต </a:t>
            </a:r>
            <a:r>
              <a:rPr lang="th-TH" dirty="0"/>
              <a:t>(</a:t>
            </a:r>
            <a:r>
              <a:rPr lang="en-US" dirty="0"/>
              <a:t>Production)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27C10-FD02-45B9-8904-A29B68A0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54</a:t>
            </a:fld>
            <a:endParaRPr lang="th-TH"/>
          </a:p>
        </p:txBody>
      </p:sp>
      <p:pic>
        <p:nvPicPr>
          <p:cNvPr id="3074" name="Picture 2" descr="Why many strategic plans stall — and ...">
            <a:extLst>
              <a:ext uri="{FF2B5EF4-FFF2-40B4-BE49-F238E27FC236}">
                <a16:creationId xmlns:a16="http://schemas.microsoft.com/office/drawing/2014/main" id="{5B76E9AE-270D-4242-82DA-F836AC895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297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usiness Practices With Measurable Goals">
            <a:extLst>
              <a:ext uri="{FF2B5EF4-FFF2-40B4-BE49-F238E27FC236}">
                <a16:creationId xmlns:a16="http://schemas.microsoft.com/office/drawing/2014/main" id="{2B3A0B94-E8FF-4672-8EFF-6D3C5761D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9" y="4987677"/>
            <a:ext cx="2642816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ypes of Production Management ...">
            <a:extLst>
              <a:ext uri="{FF2B5EF4-FFF2-40B4-BE49-F238E27FC236}">
                <a16:creationId xmlns:a16="http://schemas.microsoft.com/office/drawing/2014/main" id="{435B216C-42FD-4BE5-B33D-3736585B7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50002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ss Production Pros and Cons: How ...">
            <a:extLst>
              <a:ext uri="{FF2B5EF4-FFF2-40B4-BE49-F238E27FC236}">
                <a16:creationId xmlns:a16="http://schemas.microsoft.com/office/drawing/2014/main" id="{D2F770BF-5B25-4D87-89F5-02E383AB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015" y="3217491"/>
            <a:ext cx="3104571" cy="173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hat Is Mass Production? A ...">
            <a:extLst>
              <a:ext uri="{FF2B5EF4-FFF2-40B4-BE49-F238E27FC236}">
                <a16:creationId xmlns:a16="http://schemas.microsoft.com/office/drawing/2014/main" id="{46E94B7C-145D-4E57-A239-ACC786CEA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092" y="3212975"/>
            <a:ext cx="3061336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roduction Worker Job Description">
            <a:extLst>
              <a:ext uri="{FF2B5EF4-FFF2-40B4-BE49-F238E27FC236}">
                <a16:creationId xmlns:a16="http://schemas.microsoft.com/office/drawing/2014/main" id="{9D2DAE43-0EDE-4DAF-8B7F-1ECAFDFDA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14" y="4995738"/>
            <a:ext cx="3216986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0412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9A9A-FA9E-4EE2-A3FE-217EA93A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โครงสร้างเนื้อหา </a:t>
            </a:r>
            <a:r>
              <a:rPr lang="en-US" b="1" dirty="0"/>
              <a:t>content </a:t>
            </a:r>
            <a:br>
              <a:rPr lang="th-TH" dirty="0"/>
            </a:br>
            <a:r>
              <a:rPr lang="th-TH" dirty="0"/>
              <a:t>เมื่อ "นักสร้าง“(สายผลิต) </a:t>
            </a:r>
            <a:r>
              <a:rPr lang="en-US" dirty="0"/>
              <a:t> VS</a:t>
            </a:r>
            <a:r>
              <a:rPr lang="th-TH" dirty="0"/>
              <a:t> "นักคิด“ (สายกลยุทธ์)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83277F-28C6-4A5C-9221-547FDF55F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051244"/>
            <a:ext cx="8425036" cy="4525963"/>
          </a:xfrm>
        </p:spPr>
        <p:txBody>
          <a:bodyPr>
            <a:normAutofit lnSpcReduction="10000"/>
          </a:bodyPr>
          <a:lstStyle/>
          <a:p>
            <a:r>
              <a:rPr lang="th-TH" b="1" dirty="0"/>
              <a:t>สายผลิต: </a:t>
            </a:r>
            <a:r>
              <a:rPr lang="th-TH" sz="2800" dirty="0">
                <a:solidFill>
                  <a:srgbClr val="7030A0"/>
                </a:solidFill>
              </a:rPr>
              <a:t>เน้น </a:t>
            </a:r>
            <a:r>
              <a:rPr lang="en-US" sz="2400" dirty="0">
                <a:solidFill>
                  <a:srgbClr val="7030A0"/>
                </a:solidFill>
              </a:rPr>
              <a:t>Spatial Composition </a:t>
            </a:r>
            <a:r>
              <a:rPr lang="th-TH" sz="2400" dirty="0">
                <a:solidFill>
                  <a:srgbClr val="7030A0"/>
                </a:solidFill>
              </a:rPr>
              <a:t>และ </a:t>
            </a:r>
            <a:r>
              <a:rPr lang="en-US" sz="2400" dirty="0">
                <a:solidFill>
                  <a:srgbClr val="7030A0"/>
                </a:solidFill>
              </a:rPr>
              <a:t>Prompt Engineering for Visuals </a:t>
            </a:r>
            <a:r>
              <a:rPr lang="th-TH" sz="2800" dirty="0">
                <a:solidFill>
                  <a:srgbClr val="FF0000"/>
                </a:solidFill>
              </a:rPr>
              <a:t>การจัดองค์ประกอบภาพในโลก 3 มิติ (</a:t>
            </a:r>
            <a:r>
              <a:rPr lang="en-US" sz="2800" dirty="0">
                <a:solidFill>
                  <a:srgbClr val="FF0000"/>
                </a:solidFill>
              </a:rPr>
              <a:t>AR/VR</a:t>
            </a:r>
            <a:r>
              <a:rPr lang="en-US" sz="2800" dirty="0"/>
              <a:t>) </a:t>
            </a:r>
            <a:r>
              <a:rPr lang="th-TH" sz="2800" dirty="0"/>
              <a:t>และการควบคุม </a:t>
            </a:r>
            <a:r>
              <a:rPr lang="en-US" sz="2800" dirty="0"/>
              <a:t>AI </a:t>
            </a:r>
            <a:r>
              <a:rPr lang="th-TH" sz="2800" dirty="0"/>
              <a:t>ให้ได้งานที่มีคุณภาพระดับ </a:t>
            </a:r>
            <a:r>
              <a:rPr lang="en-US" sz="2400" dirty="0"/>
              <a:t>High-end</a:t>
            </a:r>
          </a:p>
          <a:p>
            <a:endParaRPr lang="en-US" dirty="0"/>
          </a:p>
          <a:p>
            <a:endParaRPr lang="th-TH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•  </a:t>
            </a:r>
            <a:r>
              <a:rPr lang="th-TH" b="1" dirty="0"/>
              <a:t>สายกลยุทธ์: </a:t>
            </a:r>
            <a:r>
              <a:rPr lang="th-TH" dirty="0">
                <a:solidFill>
                  <a:srgbClr val="7030A0"/>
                </a:solidFill>
              </a:rPr>
              <a:t>เน้น </a:t>
            </a:r>
            <a:r>
              <a:rPr lang="en-US" sz="2400" dirty="0">
                <a:solidFill>
                  <a:srgbClr val="7030A0"/>
                </a:solidFill>
              </a:rPr>
              <a:t>Content Architecture </a:t>
            </a:r>
            <a:r>
              <a:rPr lang="th-TH" dirty="0">
                <a:solidFill>
                  <a:srgbClr val="7030A0"/>
                </a:solidFill>
              </a:rPr>
              <a:t>และ </a:t>
            </a:r>
            <a:r>
              <a:rPr lang="en-US" sz="2400" dirty="0">
                <a:solidFill>
                  <a:srgbClr val="7030A0"/>
                </a:solidFill>
              </a:rPr>
              <a:t>User Psychology </a:t>
            </a:r>
            <a:r>
              <a:rPr lang="th-TH" dirty="0">
                <a:solidFill>
                  <a:srgbClr val="7030A0"/>
                </a:solidFill>
              </a:rPr>
              <a:t>การ</a:t>
            </a:r>
            <a:r>
              <a:rPr lang="th-TH" dirty="0"/>
              <a:t>วางโครงสร้างคอนเทนต์เพื่อให้เกิด </a:t>
            </a:r>
            <a:r>
              <a:rPr lang="en-US" sz="2800" dirty="0"/>
              <a:t>Conversion</a:t>
            </a:r>
            <a:r>
              <a:rPr lang="en-US" dirty="0"/>
              <a:t> </a:t>
            </a:r>
            <a:r>
              <a:rPr lang="th-TH" dirty="0"/>
              <a:t>หรือการวิเคราะห์ว่าทำไม</a:t>
            </a:r>
            <a:r>
              <a:rPr lang="th-TH" dirty="0">
                <a:solidFill>
                  <a:srgbClr val="002060"/>
                </a:solidFill>
              </a:rPr>
              <a:t>องค์ประกอบแบบนี้ถึงหยุดนิ้วคนดูได้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3ACDB-79E0-4AA3-BC51-98448C365265}"/>
              </a:ext>
            </a:extLst>
          </p:cNvPr>
          <p:cNvSpPr txBox="1"/>
          <p:nvPr/>
        </p:nvSpPr>
        <p:spPr>
          <a:xfrm>
            <a:off x="251520" y="1482277"/>
            <a:ext cx="7859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1.Composition &amp; Knowledge (</a:t>
            </a:r>
            <a:r>
              <a:rPr lang="th-TH" dirty="0"/>
              <a:t>พื้นฐานและการจัดองค์ประกอบ)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09B58-D13B-49EA-AC9B-B11961BC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55</a:t>
            </a:fld>
            <a:endParaRPr lang="th-TH"/>
          </a:p>
        </p:txBody>
      </p:sp>
      <p:pic>
        <p:nvPicPr>
          <p:cNvPr id="4098" name="Picture 2" descr="RYUICHI SASAKI ARCHITECTURE | ESCENARIO ...">
            <a:extLst>
              <a:ext uri="{FF2B5EF4-FFF2-40B4-BE49-F238E27FC236}">
                <a16:creationId xmlns:a16="http://schemas.microsoft.com/office/drawing/2014/main" id="{F28170EC-9A1F-4A75-9291-4CF02A07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06130"/>
            <a:ext cx="1944216" cy="144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is Prompt Engineering? The Simple ...">
            <a:extLst>
              <a:ext uri="{FF2B5EF4-FFF2-40B4-BE49-F238E27FC236}">
                <a16:creationId xmlns:a16="http://schemas.microsoft.com/office/drawing/2014/main" id="{5B134F8C-C1C4-419A-B310-66D82EAA8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06129"/>
            <a:ext cx="2847975" cy="144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ompt Engineering ...">
            <a:extLst>
              <a:ext uri="{FF2B5EF4-FFF2-40B4-BE49-F238E27FC236}">
                <a16:creationId xmlns:a16="http://schemas.microsoft.com/office/drawing/2014/main" id="{13BF50A0-E104-4541-BAEE-87FE95BA3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676" y="3402136"/>
            <a:ext cx="3076575" cy="144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702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83277F-28C6-4A5C-9221-547FDF55F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82" y="800058"/>
            <a:ext cx="8425036" cy="6057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/>
              <a:t>สายผลิต</a:t>
            </a:r>
            <a:r>
              <a:rPr lang="th-TH" sz="4400" b="1" dirty="0"/>
              <a:t>: </a:t>
            </a:r>
            <a:r>
              <a:rPr lang="th-TH" dirty="0">
                <a:solidFill>
                  <a:srgbClr val="7030A0"/>
                </a:solidFill>
              </a:rPr>
              <a:t>เน้น </a:t>
            </a:r>
            <a:r>
              <a:rPr lang="en-US" sz="3600" u="sng" dirty="0">
                <a:solidFill>
                  <a:srgbClr val="002060"/>
                </a:solidFill>
              </a:rPr>
              <a:t>Spatial Composition </a:t>
            </a:r>
            <a:r>
              <a:rPr lang="th-TH" sz="3600" u="sng" dirty="0">
                <a:solidFill>
                  <a:srgbClr val="002060"/>
                </a:solidFill>
              </a:rPr>
              <a:t>(</a:t>
            </a:r>
            <a:r>
              <a:rPr lang="th-TH" sz="2000" b="1" dirty="0">
                <a:solidFill>
                  <a:srgbClr val="7030A0"/>
                </a:solidFill>
              </a:rPr>
              <a:t>องค์ประกอบเชิงพื้นที่)</a:t>
            </a:r>
            <a:endParaRPr lang="th-TH" sz="36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7030A0"/>
                </a:solidFill>
              </a:rPr>
              <a:t>"</a:t>
            </a:r>
            <a:r>
              <a:rPr lang="th-TH" b="1" dirty="0">
                <a:solidFill>
                  <a:srgbClr val="002060"/>
                </a:solidFill>
              </a:rPr>
              <a:t>การจัดองค์ประกอบเชิงพื้นที่" 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th-TH" sz="2800" b="1" dirty="0">
                <a:solidFill>
                  <a:srgbClr val="002060"/>
                </a:solidFill>
              </a:rPr>
              <a:t>หัวใจสำคัญของการออกแบบสามมิติ ไม่ว่าจะเป็นงานสถาปัตยกรรม การออกแบบภายใน หรือแม้แต่งานประติมากรรม</a:t>
            </a:r>
          </a:p>
          <a:p>
            <a:pPr>
              <a:buFontTx/>
              <a:buChar char="-"/>
            </a:pPr>
            <a:r>
              <a:rPr lang="th-TH" sz="2800" b="1" dirty="0">
                <a:solidFill>
                  <a:srgbClr val="7030A0"/>
                </a:solidFill>
              </a:rPr>
              <a:t>นำศาสตร์และศิลป์ในการจัดวาง "มวล" (</a:t>
            </a:r>
            <a:r>
              <a:rPr lang="en-US" sz="2800" b="1" dirty="0">
                <a:solidFill>
                  <a:srgbClr val="7030A0"/>
                </a:solidFill>
              </a:rPr>
              <a:t>Mass) </a:t>
            </a:r>
            <a:r>
              <a:rPr lang="th-TH" sz="2800" b="1" dirty="0">
                <a:solidFill>
                  <a:srgbClr val="7030A0"/>
                </a:solidFill>
              </a:rPr>
              <a:t>และ "ที่ว่าง" (</a:t>
            </a:r>
            <a:r>
              <a:rPr lang="en-US" sz="2800" b="1" dirty="0">
                <a:solidFill>
                  <a:srgbClr val="7030A0"/>
                </a:solidFill>
              </a:rPr>
              <a:t>Void) </a:t>
            </a:r>
            <a:r>
              <a:rPr lang="th-TH" sz="2800" b="1" dirty="0">
                <a:solidFill>
                  <a:srgbClr val="7030A0"/>
                </a:solidFill>
              </a:rPr>
              <a:t>ให้อยู่ร่วมกันอย่างมีจังหวะ ลำดับความสำคัญ</a:t>
            </a:r>
          </a:p>
          <a:p>
            <a:pPr>
              <a:buFontTx/>
              <a:buChar char="-"/>
            </a:pPr>
            <a:endParaRPr lang="th-TH" sz="1100" b="1" dirty="0">
              <a:solidFill>
                <a:srgbClr val="7030A0"/>
              </a:solidFill>
            </a:endParaRPr>
          </a:p>
          <a:p>
            <a:r>
              <a:rPr lang="th-TH" b="1" dirty="0">
                <a:solidFill>
                  <a:srgbClr val="7030A0"/>
                </a:solidFill>
              </a:rPr>
              <a:t>องค์ประกอบเชิงพื้นที่</a:t>
            </a:r>
          </a:p>
          <a:p>
            <a:endParaRPr lang="th-TH" b="1" dirty="0">
              <a:solidFill>
                <a:srgbClr val="7030A0"/>
              </a:solidFill>
            </a:endParaRPr>
          </a:p>
          <a:p>
            <a:endParaRPr lang="th-TH" sz="24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3ACDB-79E0-4AA3-BC51-98448C365265}"/>
              </a:ext>
            </a:extLst>
          </p:cNvPr>
          <p:cNvSpPr txBox="1"/>
          <p:nvPr/>
        </p:nvSpPr>
        <p:spPr>
          <a:xfrm>
            <a:off x="359482" y="185020"/>
            <a:ext cx="7859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1.Composition &amp; Knowledge (</a:t>
            </a:r>
            <a:r>
              <a:rPr lang="th-TH" dirty="0"/>
              <a:t>พื้นฐานและการจัดองค์ประกอบ)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09B58-D13B-49EA-AC9B-B11961BC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56</a:t>
            </a:fld>
            <a:endParaRPr lang="th-TH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1B160A1-E599-46F8-B7BF-652AF211B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96" y="4426211"/>
            <a:ext cx="862738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th-TH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Mass</a:t>
            </a: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มวล</a:t>
            </a: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kumimoji="0" lang="th-TH" altLang="th-TH" b="0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ส่วนที่เป็นวัตถุจับต้องได้ 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เช่น ผนัง เสา เฟอร์นิเจอร์ หรือตัวอาคาร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th-TH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Void</a:t>
            </a:r>
            <a:r>
              <a:rPr kumimoji="0" lang="th-TH" altLang="th-T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ที่ว่าง</a:t>
            </a: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พื้นที่ว่างรอบๆ หรือภายในมวล 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ซึ่งเป็นส่วนที่มนุษย์เข้าไปใช้งาน </a:t>
            </a:r>
            <a:r>
              <a:rPr kumimoji="0" lang="th-TH" altLang="th-T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(</a:t>
            </a:r>
            <a:r>
              <a:rPr kumimoji="0" lang="th-TH" altLang="th-TH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Space</a:t>
            </a:r>
            <a:r>
              <a:rPr kumimoji="0" lang="th-TH" altLang="th-T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)</a:t>
            </a:r>
            <a:endParaRPr kumimoji="0" lang="th-TH" altLang="th-TH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th-TH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Proportion</a:t>
            </a: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สัดส่วน</a:t>
            </a: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ความสัมพันธ์ของขนาดระหว่างส่วนประกอบต่างๆ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b="1" dirty="0"/>
              <a:t>Hierarchy (</a:t>
            </a:r>
            <a:r>
              <a:rPr lang="th-TH" b="1" dirty="0"/>
              <a:t>ลำดับความสำคัญ):</a:t>
            </a:r>
            <a:r>
              <a:rPr lang="th-TH" dirty="0"/>
              <a:t> การเน้นให้พื้นที่บางจุดดูเด่นกว่าจุดอื่น เพื่อบอกฟังก์ชันหรือความสำคัญ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51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83277F-28C6-4A5C-9221-547FDF55F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4" y="833210"/>
            <a:ext cx="8774732" cy="57686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  </a:t>
            </a:r>
            <a:r>
              <a:rPr lang="th-TH" b="1" dirty="0"/>
              <a:t>สายกลยุทธ์: </a:t>
            </a:r>
            <a:r>
              <a:rPr lang="th-TH" sz="2800" dirty="0">
                <a:solidFill>
                  <a:srgbClr val="7030A0"/>
                </a:solidFill>
              </a:rPr>
              <a:t>เน้น </a:t>
            </a:r>
            <a:r>
              <a:rPr lang="en-US" sz="2000" dirty="0">
                <a:solidFill>
                  <a:srgbClr val="7030A0"/>
                </a:solidFill>
              </a:rPr>
              <a:t>Content Architecture </a:t>
            </a:r>
            <a:r>
              <a:rPr lang="th-TH" sz="2800" dirty="0">
                <a:solidFill>
                  <a:srgbClr val="7030A0"/>
                </a:solidFill>
              </a:rPr>
              <a:t>และ </a:t>
            </a:r>
            <a:r>
              <a:rPr lang="en-US" sz="2000" dirty="0">
                <a:solidFill>
                  <a:srgbClr val="7030A0"/>
                </a:solidFill>
              </a:rPr>
              <a:t>User Psychology </a:t>
            </a:r>
            <a:r>
              <a:rPr lang="th-TH" sz="2800" dirty="0">
                <a:solidFill>
                  <a:srgbClr val="7030A0"/>
                </a:solidFill>
              </a:rPr>
              <a:t>การ</a:t>
            </a:r>
            <a:r>
              <a:rPr lang="th-TH" sz="2800" dirty="0"/>
              <a:t>วางโครงสร้างคอนเทนต์เพื่อให้เกิด </a:t>
            </a:r>
            <a:r>
              <a:rPr lang="en-US" sz="2400" dirty="0"/>
              <a:t>Conversion</a:t>
            </a:r>
            <a:r>
              <a:rPr lang="en-US" sz="2800" dirty="0"/>
              <a:t> </a:t>
            </a:r>
            <a:r>
              <a:rPr lang="th-TH" sz="2800" dirty="0"/>
              <a:t>หรือการวิเคราะห์ว่าทำไม</a:t>
            </a:r>
            <a:r>
              <a:rPr lang="th-TH" sz="2800" dirty="0">
                <a:solidFill>
                  <a:srgbClr val="002060"/>
                </a:solidFill>
              </a:rPr>
              <a:t>องค์ประกอบแบบนี้ถึงหยุดนิ้วคนดูได้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Content Architecture </a:t>
            </a:r>
            <a:r>
              <a:rPr lang="en-US" dirty="0">
                <a:solidFill>
                  <a:srgbClr val="7030A0"/>
                </a:solidFill>
              </a:rPr>
              <a:t>: </a:t>
            </a:r>
            <a:r>
              <a:rPr lang="th-TH" sz="2800" dirty="0"/>
              <a:t>ทักษะการออกแบบและปรับแต่ง </a:t>
            </a:r>
          </a:p>
          <a:p>
            <a:pPr>
              <a:buFontTx/>
              <a:buChar char="-"/>
            </a:pPr>
            <a:r>
              <a:rPr lang="th-TH" b="1" dirty="0"/>
              <a:t>ชุดคำสั่งตัวอักษร" (</a:t>
            </a:r>
            <a:r>
              <a:rPr lang="en-US" b="1" dirty="0"/>
              <a:t>Text Prompts)</a:t>
            </a:r>
            <a:r>
              <a:rPr lang="en-US" dirty="0"/>
              <a:t> </a:t>
            </a:r>
            <a:r>
              <a:rPr lang="th-TH" dirty="0">
                <a:solidFill>
                  <a:srgbClr val="002060"/>
                </a:solidFill>
              </a:rPr>
              <a:t>เพื่อสื่อสารกับ </a:t>
            </a:r>
            <a:r>
              <a:rPr lang="en-US" dirty="0">
                <a:solidFill>
                  <a:srgbClr val="002060"/>
                </a:solidFill>
              </a:rPr>
              <a:t>AI </a:t>
            </a:r>
            <a:r>
              <a:rPr lang="th-TH" dirty="0">
                <a:solidFill>
                  <a:srgbClr val="002060"/>
                </a:solidFill>
              </a:rPr>
              <a:t>สายสร้างภาพ (เช่น </a:t>
            </a:r>
            <a:r>
              <a:rPr lang="en-US" dirty="0">
                <a:solidFill>
                  <a:srgbClr val="002060"/>
                </a:solidFill>
              </a:rPr>
              <a:t>DALL-E 3 </a:t>
            </a:r>
            <a:r>
              <a:rPr lang="th-TH" dirty="0">
                <a:solidFill>
                  <a:srgbClr val="002060"/>
                </a:solidFill>
              </a:rPr>
              <a:t>หรือ </a:t>
            </a:r>
            <a:r>
              <a:rPr lang="en-US" dirty="0">
                <a:solidFill>
                  <a:srgbClr val="002060"/>
                </a:solidFill>
              </a:rPr>
              <a:t>Stable Diffusion) </a:t>
            </a:r>
            <a:r>
              <a:rPr lang="th-TH" dirty="0">
                <a:solidFill>
                  <a:srgbClr val="002060"/>
                </a:solidFill>
              </a:rPr>
              <a:t>ให้ผลิตผลงาน</a:t>
            </a:r>
            <a:r>
              <a:rPr lang="th-TH" dirty="0">
                <a:solidFill>
                  <a:srgbClr val="FF0000"/>
                </a:solidFill>
              </a:rPr>
              <a:t>ออกมาได้ตรงตามจินตนาการและโจทย์ที่ต้องการมากที่สุด</a:t>
            </a:r>
          </a:p>
          <a:p>
            <a:pPr>
              <a:buFontTx/>
              <a:buChar char="-"/>
            </a:pPr>
            <a:endParaRPr lang="th-TH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F1F1F"/>
                </a:solidFill>
                <a:latin typeface="Google Sans Flex"/>
              </a:rPr>
              <a:t>(</a:t>
            </a:r>
            <a:r>
              <a:rPr lang="en-US" b="1" i="0" dirty="0">
                <a:solidFill>
                  <a:srgbClr val="1F1F1F"/>
                </a:solidFill>
                <a:effectLst/>
                <a:latin typeface="Google Sans Flex"/>
              </a:rPr>
              <a:t>DALL-E 3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 Flex"/>
              </a:rPr>
              <a:t> </a:t>
            </a:r>
            <a:r>
              <a:rPr lang="th-TH" sz="2400" b="0" i="0" dirty="0">
                <a:solidFill>
                  <a:srgbClr val="7030A0"/>
                </a:solidFill>
                <a:effectLst/>
                <a:latin typeface="Google Sans Flex"/>
              </a:rPr>
              <a:t>คือโมเดลปัญญาประดิษฐ์ (</a:t>
            </a:r>
            <a:r>
              <a:rPr lang="en-US" sz="2400" b="0" i="0" dirty="0">
                <a:solidFill>
                  <a:srgbClr val="7030A0"/>
                </a:solidFill>
                <a:effectLst/>
                <a:latin typeface="Google Sans Flex"/>
              </a:rPr>
              <a:t>AI) </a:t>
            </a:r>
            <a:r>
              <a:rPr lang="th-TH" sz="2400" b="0" i="0" dirty="0">
                <a:solidFill>
                  <a:srgbClr val="7030A0"/>
                </a:solidFill>
                <a:effectLst/>
                <a:latin typeface="Google Sans Flex"/>
              </a:rPr>
              <a:t>สำหรับสร้างภาพจากข้อความ (</a:t>
            </a:r>
            <a:r>
              <a:rPr lang="en-US" sz="2400" b="0" i="0" dirty="0">
                <a:solidFill>
                  <a:srgbClr val="7030A0"/>
                </a:solidFill>
                <a:effectLst/>
                <a:latin typeface="Google Sans Flex"/>
              </a:rPr>
              <a:t>Text-to-Image) </a:t>
            </a:r>
            <a:r>
              <a:rPr lang="th-TH" sz="2400" b="0" i="0" dirty="0">
                <a:solidFill>
                  <a:srgbClr val="7030A0"/>
                </a:solidFill>
                <a:effectLst/>
                <a:latin typeface="Google Sans Flex"/>
              </a:rPr>
              <a:t>ที่พัฒนาโดยบริษัท </a:t>
            </a:r>
            <a:r>
              <a:rPr lang="en-US" sz="2400" b="1" i="0" dirty="0" err="1">
                <a:solidFill>
                  <a:srgbClr val="7030A0"/>
                </a:solidFill>
                <a:effectLst/>
                <a:latin typeface="Google Sans Flex"/>
              </a:rPr>
              <a:t>OpenAI</a:t>
            </a:r>
            <a:r>
              <a:rPr lang="en-US" sz="2400" b="0" i="0" dirty="0">
                <a:solidFill>
                  <a:srgbClr val="7030A0"/>
                </a:solidFill>
                <a:effectLst/>
                <a:latin typeface="Google Sans Flex"/>
              </a:rPr>
              <a:t> (</a:t>
            </a:r>
            <a:r>
              <a:rPr lang="th-TH" sz="2400" b="0" i="0" dirty="0">
                <a:solidFill>
                  <a:srgbClr val="7030A0"/>
                </a:solidFill>
                <a:effectLst/>
                <a:latin typeface="Google Sans Flex"/>
              </a:rPr>
              <a:t>ผู้สร้างเดียวกับ </a:t>
            </a:r>
            <a:r>
              <a:rPr lang="en-US" sz="2400" b="0" i="0" dirty="0" err="1">
                <a:solidFill>
                  <a:srgbClr val="7030A0"/>
                </a:solidFill>
                <a:effectLst/>
                <a:latin typeface="Google Sans Flex"/>
              </a:rPr>
              <a:t>ChatGPT</a:t>
            </a:r>
            <a:r>
              <a:rPr lang="en-US" sz="2400" b="0" i="0" dirty="0">
                <a:solidFill>
                  <a:srgbClr val="7030A0"/>
                </a:solidFill>
                <a:effectLst/>
                <a:latin typeface="Google Sans Flex"/>
              </a:rPr>
              <a:t>))</a:t>
            </a:r>
            <a:endParaRPr lang="th-TH" sz="2400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th-TH" dirty="0"/>
              <a:t>การเปลี่ยนจากบทบาท "คนวาด" มาเป็น </a:t>
            </a:r>
            <a:r>
              <a:rPr lang="th-TH" b="1" dirty="0"/>
              <a:t>"</a:t>
            </a:r>
            <a:r>
              <a:rPr lang="en-US" b="1" dirty="0"/>
              <a:t>Art Director"</a:t>
            </a:r>
            <a:r>
              <a:rPr lang="en-US" dirty="0"/>
              <a:t> </a:t>
            </a:r>
            <a:r>
              <a:rPr lang="th-TH" dirty="0"/>
              <a:t>ที่ต้องบรีฟงานศิลปิน </a:t>
            </a:r>
            <a:r>
              <a:rPr lang="en-US" dirty="0"/>
              <a:t>AI </a:t>
            </a:r>
            <a:r>
              <a:rPr lang="th-TH" dirty="0"/>
              <a:t>ให้เคลียร์ที่สุดนั่นเอง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3ACDB-79E0-4AA3-BC51-98448C365265}"/>
              </a:ext>
            </a:extLst>
          </p:cNvPr>
          <p:cNvSpPr txBox="1"/>
          <p:nvPr/>
        </p:nvSpPr>
        <p:spPr>
          <a:xfrm>
            <a:off x="29741" y="280793"/>
            <a:ext cx="7859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1.Composition &amp; Knowledge (</a:t>
            </a:r>
            <a:r>
              <a:rPr lang="th-TH" dirty="0"/>
              <a:t>พื้นฐานและการจัดองค์ประกอบ)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09B58-D13B-49EA-AC9B-B11961BC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00637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2F4F-E37F-4238-8E4F-5C9A3F8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41277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•  </a:t>
            </a:r>
            <a:r>
              <a:rPr lang="th-TH" b="1" dirty="0"/>
              <a:t>สายกลยุทธ์: </a:t>
            </a:r>
            <a:r>
              <a:rPr lang="th-TH" dirty="0">
                <a:solidFill>
                  <a:srgbClr val="7030A0"/>
                </a:solidFill>
              </a:rPr>
              <a:t>เน้น </a:t>
            </a:r>
            <a:r>
              <a:rPr lang="en-US" sz="3600" dirty="0">
                <a:solidFill>
                  <a:srgbClr val="7030A0"/>
                </a:solidFill>
              </a:rPr>
              <a:t>Content Architecture </a:t>
            </a:r>
            <a:r>
              <a:rPr lang="th-TH" dirty="0">
                <a:solidFill>
                  <a:srgbClr val="7030A0"/>
                </a:solidFill>
              </a:rPr>
              <a:t>และ </a:t>
            </a:r>
            <a:r>
              <a:rPr lang="en-US" sz="3600" dirty="0">
                <a:solidFill>
                  <a:srgbClr val="FF0000"/>
                </a:solidFill>
              </a:rPr>
              <a:t>User Psychology </a:t>
            </a:r>
            <a:r>
              <a:rPr lang="th-TH" dirty="0">
                <a:solidFill>
                  <a:srgbClr val="7030A0"/>
                </a:solidFill>
              </a:rPr>
              <a:t>การ</a:t>
            </a:r>
            <a:r>
              <a:rPr lang="th-TH" dirty="0"/>
              <a:t>วางโครงสร้างคอนเทนต์เพื่อให้เกิด </a:t>
            </a:r>
            <a:r>
              <a:rPr lang="en-US" sz="4000" dirty="0"/>
              <a:t>Conversion</a:t>
            </a:r>
            <a:r>
              <a:rPr lang="en-US" dirty="0"/>
              <a:t> </a:t>
            </a:r>
            <a:r>
              <a:rPr lang="th-TH" dirty="0"/>
              <a:t>หรือการวิเคราะห์ว่าทำไม</a:t>
            </a:r>
            <a:r>
              <a:rPr lang="th-TH" dirty="0">
                <a:solidFill>
                  <a:srgbClr val="002060"/>
                </a:solidFill>
              </a:rPr>
              <a:t>องค์ประกอบแบบนี้ถึงหยุดนิ้วคนดูได้</a:t>
            </a:r>
            <a:br>
              <a:rPr lang="th-TH" dirty="0">
                <a:solidFill>
                  <a:srgbClr val="002060"/>
                </a:solidFill>
              </a:rPr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72F4-15A1-4A48-8309-420D6BAD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182242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User Psychology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th-TH" dirty="0"/>
              <a:t>จิตวิทยาผู้ใช้) </a:t>
            </a:r>
          </a:p>
          <a:p>
            <a:r>
              <a:rPr lang="th-TH" b="1" dirty="0">
                <a:solidFill>
                  <a:srgbClr val="002060"/>
                </a:solidFill>
              </a:rPr>
              <a:t>การศึกษาและทำความเข้าใจ </a:t>
            </a:r>
            <a:r>
              <a:rPr lang="th-TH" dirty="0"/>
              <a:t>เกี่ยวกับกระบวนการทางความคิด ความรู้สึก พฤติกรรม และแรงจูงใจของมนุษย์เมื่อต้องปฏิสัมพันธ์กับผลิตภัณฑ์หรือบริการ (มักเน้นไปที่ดิจิทัล เช่น แอปพลิเคชันหรือเว็บไซต์)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832DE-DB74-44DF-A5D5-CDCB810C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9313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9A9A-FA9E-4EE2-A3FE-217EA93A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โครงสร้างเนื้อหา </a:t>
            </a:r>
            <a:r>
              <a:rPr lang="en-US" dirty="0"/>
              <a:t>content </a:t>
            </a:r>
            <a:br>
              <a:rPr lang="th-TH" dirty="0"/>
            </a:br>
            <a:r>
              <a:rPr lang="th-TH" dirty="0"/>
              <a:t>เมื่อ "นักสร้าง“(สายผลิต) </a:t>
            </a:r>
            <a:r>
              <a:rPr lang="en-US" dirty="0"/>
              <a:t> VS</a:t>
            </a:r>
            <a:r>
              <a:rPr lang="th-TH" dirty="0"/>
              <a:t> "นักคิด“ (สายกลยุทธ์)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3ACDB-79E0-4AA3-BC51-98448C365265}"/>
              </a:ext>
            </a:extLst>
          </p:cNvPr>
          <p:cNvSpPr txBox="1"/>
          <p:nvPr/>
        </p:nvSpPr>
        <p:spPr>
          <a:xfrm>
            <a:off x="179512" y="1484784"/>
            <a:ext cx="7859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2. Design &amp; Creation (</a:t>
            </a:r>
            <a:r>
              <a:rPr lang="th-TH" dirty="0"/>
              <a:t>การลงมือทำและนวัตกรรม</a:t>
            </a:r>
            <a:r>
              <a:rPr lang="th-TH" sz="3200" b="1" dirty="0"/>
              <a:t>)</a:t>
            </a:r>
            <a:endParaRPr lang="th-TH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E9DB3-C31F-4D57-BABF-EF795A30C55A}"/>
              </a:ext>
            </a:extLst>
          </p:cNvPr>
          <p:cNvSpPr txBox="1"/>
          <p:nvPr/>
        </p:nvSpPr>
        <p:spPr>
          <a:xfrm>
            <a:off x="354360" y="2346326"/>
            <a:ext cx="84352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- สายผลิต</a:t>
            </a:r>
            <a:r>
              <a:rPr lang="th-TH" sz="2800" b="1" dirty="0">
                <a:solidFill>
                  <a:srgbClr val="7030A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:</a:t>
            </a:r>
            <a:r>
              <a:rPr lang="th-TH" sz="2800" dirty="0">
                <a:solidFill>
                  <a:srgbClr val="7030A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การใช้เครื่องมือระดับ </a:t>
            </a:r>
            <a:r>
              <a:rPr lang="en-US" sz="2800" dirty="0">
                <a:solidFill>
                  <a:srgbClr val="7030A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Advance </a:t>
            </a:r>
            <a:r>
              <a:rPr lang="th-TH" sz="2800" dirty="0">
                <a:solidFill>
                  <a:srgbClr val="7030A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อย่าง </a:t>
            </a:r>
            <a:r>
              <a:rPr lang="en-US" sz="2800" b="1" dirty="0">
                <a:solidFill>
                  <a:srgbClr val="7030A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Text-to-Video </a:t>
            </a:r>
            <a:r>
              <a:rPr lang="en-US" sz="28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(</a:t>
            </a:r>
            <a:r>
              <a:rPr lang="en-US" sz="2800" b="1" dirty="0" err="1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Veo</a:t>
            </a:r>
            <a:r>
              <a:rPr lang="en-US" sz="28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2)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, </a:t>
            </a:r>
            <a:r>
              <a:rPr lang="en-US" sz="2800" b="1" dirty="0" err="1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Lyria</a:t>
            </a:r>
            <a:r>
              <a:rPr lang="en-US" sz="28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3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สำหรับงานเสียง และ</a:t>
            </a:r>
            <a:r>
              <a:rPr lang="th-TH" sz="2800" dirty="0" err="1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การทำ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en-US" sz="28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Real-time Editing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ในระหว่าง 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Live Streaming</a:t>
            </a:r>
          </a:p>
          <a:p>
            <a:endParaRPr lang="en-US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endParaRPr lang="en-US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endParaRPr lang="en-US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endParaRPr lang="en-US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endParaRPr lang="en-US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en-US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-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</a:t>
            </a:r>
            <a:r>
              <a:rPr lang="th-TH" sz="28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สายกลยุทธ์: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 err="1">
                <a:solidFill>
                  <a:srgbClr val="00B05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การทำ</a:t>
            </a:r>
            <a:r>
              <a:rPr lang="th-TH" sz="2800" dirty="0">
                <a:solidFill>
                  <a:srgbClr val="00B05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en-US" sz="2800" b="1" dirty="0">
                <a:solidFill>
                  <a:srgbClr val="00B05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AI-Driven Personalization</a:t>
            </a:r>
            <a:r>
              <a:rPr lang="en-US" sz="2800" dirty="0">
                <a:solidFill>
                  <a:srgbClr val="00B05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solidFill>
                  <a:srgbClr val="00B05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สอนวิธีใช้ 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Data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เพื่อสั่งการให้ 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AI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ผลิตคอนเทนต์ที่ต่างกัน 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100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เวอร์ชั่นสำหรับลูกค้า 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100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กลุ่ม (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Mass Customization)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4C0A86-0ACC-464E-B1E3-D3700BC8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59</a:t>
            </a:fld>
            <a:endParaRPr lang="th-TH"/>
          </a:p>
        </p:txBody>
      </p:sp>
      <p:pic>
        <p:nvPicPr>
          <p:cNvPr id="5122" name="Picture 2" descr="Bangkok, Thailand Website Design ...">
            <a:extLst>
              <a:ext uri="{FF2B5EF4-FFF2-40B4-BE49-F238E27FC236}">
                <a16:creationId xmlns:a16="http://schemas.microsoft.com/office/drawing/2014/main" id="{AD33221E-8295-4114-8381-C4BA48E7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14712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ประกวดออกแบบ ...">
            <a:extLst>
              <a:ext uri="{FF2B5EF4-FFF2-40B4-BE49-F238E27FC236}">
                <a16:creationId xmlns:a16="http://schemas.microsoft.com/office/drawing/2014/main" id="{2A0D99E0-909D-4EDC-BD48-C757179B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49" y="334327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สสวท. ชวน ครู นักเรียน และผู้สนใจ อ่านฟรี ...">
            <a:extLst>
              <a:ext uri="{FF2B5EF4-FFF2-40B4-BE49-F238E27FC236}">
                <a16:creationId xmlns:a16="http://schemas.microsoft.com/office/drawing/2014/main" id="{205ECB77-FDC0-4836-B3D3-21EAA5A12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81" y="334210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หลักเบื้องต้นของสื่อดิจิทัล(ดั้งเดิม)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1628800"/>
            <a:ext cx="831468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h-TH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 	</a:t>
            </a:r>
            <a:r>
              <a:rPr lang="th-TH" sz="4000" b="1" dirty="0">
                <a:solidFill>
                  <a:srgbClr val="00206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สื่อดิจิตอล</a:t>
            </a:r>
            <a:r>
              <a:rPr lang="th-TH" sz="3200" b="1" dirty="0">
                <a:solidFill>
                  <a:srgbClr val="00206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(ความหมายดั้งเดิม) </a:t>
            </a:r>
            <a:r>
              <a:rPr lang="th-TH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หมายถึงสื่ออิเล็กทรอนิกส์ซึ่ง</a:t>
            </a:r>
            <a:r>
              <a:rPr lang="th-TH" b="1" dirty="0" err="1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ทํางาน</a:t>
            </a:r>
            <a:r>
              <a:rPr lang="th-TH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โดยใช้รหัสดิจิตอล อยู่บนพื้นฐานของเลขฐานสอง ในกรณีนี้  ดิจิตอล หมายถึงการแยกแยะระหว่าง "0" กับ "1</a:t>
            </a:r>
          </a:p>
        </p:txBody>
      </p:sp>
      <p:pic>
        <p:nvPicPr>
          <p:cNvPr id="5124" name="Picture 4" descr="https://tse2.mm.bing.net/th?id=OIP.r1GQuu2OzwGvt-iBbHR2_QHaC5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2" y="3712498"/>
            <a:ext cx="3551343" cy="23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Evolution of Content Marketing ...">
            <a:extLst>
              <a:ext uri="{FF2B5EF4-FFF2-40B4-BE49-F238E27FC236}">
                <a16:creationId xmlns:a16="http://schemas.microsoft.com/office/drawing/2014/main" id="{6224CC24-D509-42BA-A991-C6BC9775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35" y="3712497"/>
            <a:ext cx="4087773" cy="23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248CEE-B15F-46AE-AE89-39174C62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37572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9A9A-FA9E-4EE2-A3FE-217EA93A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8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โครงสร้างเนื้อหา </a:t>
            </a:r>
            <a:r>
              <a:rPr lang="en-US" dirty="0"/>
              <a:t>content </a:t>
            </a:r>
            <a:br>
              <a:rPr lang="th-TH" dirty="0"/>
            </a:br>
            <a:r>
              <a:rPr lang="th-TH" dirty="0"/>
              <a:t>เมื่อ "นักสร้าง“(สายผลิต) </a:t>
            </a:r>
            <a:r>
              <a:rPr lang="en-US" dirty="0"/>
              <a:t> VS</a:t>
            </a:r>
            <a:r>
              <a:rPr lang="th-TH" dirty="0"/>
              <a:t> "นักคิด“ (สายกลยุทธ์)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B1F09-230A-4E48-991A-1845CC499EE6}"/>
              </a:ext>
            </a:extLst>
          </p:cNvPr>
          <p:cNvSpPr txBox="1"/>
          <p:nvPr/>
        </p:nvSpPr>
        <p:spPr>
          <a:xfrm>
            <a:off x="323528" y="1340768"/>
            <a:ext cx="836327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3. Ideas &amp; Trends (</a:t>
            </a:r>
            <a:r>
              <a:rPr lang="th-TH" b="1" dirty="0"/>
              <a:t>ไอเดียและแนวโน้ม</a:t>
            </a:r>
            <a:r>
              <a:rPr lang="th-TH" sz="3600" b="1" dirty="0"/>
              <a:t>)</a:t>
            </a:r>
            <a:endParaRPr lang="th-TH" b="1" dirty="0"/>
          </a:p>
          <a:p>
            <a:endParaRPr lang="th-TH" b="1" dirty="0"/>
          </a:p>
          <a:p>
            <a:pPr marL="457200" indent="-457200">
              <a:buFontTx/>
              <a:buChar char="-"/>
            </a:pPr>
            <a:r>
              <a:rPr lang="th-TH" b="1" dirty="0"/>
              <a:t>สายผลิต:</a:t>
            </a:r>
            <a:r>
              <a:rPr lang="th-TH" dirty="0"/>
              <a:t> เน้น </a:t>
            </a:r>
            <a:r>
              <a:rPr lang="en-US" b="1" dirty="0">
                <a:solidFill>
                  <a:srgbClr val="00B050"/>
                </a:solidFill>
              </a:rPr>
              <a:t>Experimental Content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th-TH" dirty="0">
                <a:solidFill>
                  <a:srgbClr val="00B050"/>
                </a:solidFill>
              </a:rPr>
              <a:t>การลองผิดลองถูกกับเทคโนโลยีใหม่ๆ เช่น </a:t>
            </a:r>
            <a:r>
              <a:rPr lang="th-TH" dirty="0" err="1">
                <a:solidFill>
                  <a:srgbClr val="00B050"/>
                </a:solidFill>
              </a:rPr>
              <a:t>การทำ</a:t>
            </a:r>
            <a:r>
              <a:rPr lang="th-TH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Virtual Production </a:t>
            </a:r>
            <a:r>
              <a:rPr lang="th-TH" dirty="0">
                <a:solidFill>
                  <a:srgbClr val="00B050"/>
                </a:solidFill>
              </a:rPr>
              <a:t>ในราคาประหยัด</a:t>
            </a:r>
          </a:p>
          <a:p>
            <a:pPr marL="457200" indent="-457200">
              <a:buFontTx/>
              <a:buChar char="-"/>
            </a:pPr>
            <a:endParaRPr lang="th-TH" dirty="0"/>
          </a:p>
          <a:p>
            <a:pPr marL="457200" indent="-457200">
              <a:buFontTx/>
              <a:buChar char="-"/>
            </a:pPr>
            <a:endParaRPr lang="th-TH" dirty="0"/>
          </a:p>
          <a:p>
            <a:pPr marL="457200" indent="-457200">
              <a:buFontTx/>
              <a:buChar char="-"/>
            </a:pPr>
            <a:endParaRPr lang="th-TH" dirty="0"/>
          </a:p>
          <a:p>
            <a:endParaRPr lang="th-TH" dirty="0"/>
          </a:p>
          <a:p>
            <a:pPr>
              <a:buFont typeface="Arial" panose="020B0604020202020204" pitchFamily="34" charset="0"/>
              <a:buChar char="•"/>
            </a:pPr>
            <a:endParaRPr lang="th-TH" dirty="0"/>
          </a:p>
          <a:p>
            <a:r>
              <a:rPr lang="th-TH" b="1" dirty="0"/>
              <a:t>-   สายกลยุทธ์:</a:t>
            </a:r>
            <a:r>
              <a:rPr lang="th-TH" dirty="0"/>
              <a:t> </a:t>
            </a:r>
            <a:r>
              <a:rPr lang="th-TH" dirty="0">
                <a:solidFill>
                  <a:srgbClr val="7030A0"/>
                </a:solidFill>
              </a:rPr>
              <a:t>เน้น </a:t>
            </a:r>
            <a:r>
              <a:rPr lang="en-US" b="1" dirty="0">
                <a:solidFill>
                  <a:srgbClr val="7030A0"/>
                </a:solidFill>
              </a:rPr>
              <a:t>Ethical Strategy &amp; ROI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th-TH" dirty="0"/>
              <a:t>การวัดผลความคุ้มค่า (</a:t>
            </a:r>
            <a:r>
              <a:rPr lang="en-US" dirty="0"/>
              <a:t>ROI) </a:t>
            </a:r>
            <a:r>
              <a:rPr lang="th-TH" dirty="0"/>
              <a:t>ของการใช้ </a:t>
            </a:r>
            <a:r>
              <a:rPr lang="en-US" dirty="0"/>
              <a:t>AI </a:t>
            </a:r>
            <a:r>
              <a:rPr lang="th-TH" dirty="0"/>
              <a:t>และการรับมือกับปัญหาลิขสิทธิ์ (</a:t>
            </a:r>
            <a:r>
              <a:rPr lang="en-US" dirty="0"/>
              <a:t>Copyright) </a:t>
            </a:r>
            <a:r>
              <a:rPr lang="th-TH" dirty="0"/>
              <a:t>ในโลกยุค </a:t>
            </a:r>
            <a:r>
              <a:rPr lang="en-US" dirty="0"/>
              <a:t>Gen 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63F76-68B3-436E-8D2D-33BAB2AB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60</a:t>
            </a:fld>
            <a:endParaRPr lang="th-TH"/>
          </a:p>
        </p:txBody>
      </p:sp>
      <p:pic>
        <p:nvPicPr>
          <p:cNvPr id="6146" name="Picture 2" descr="The Hidden ROI of Brand Strategy: Why ...">
            <a:extLst>
              <a:ext uri="{FF2B5EF4-FFF2-40B4-BE49-F238E27FC236}">
                <a16:creationId xmlns:a16="http://schemas.microsoft.com/office/drawing/2014/main" id="{0EA3914B-CBCA-4A32-8FA6-10AE7021E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931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nvestment of a Cybersecurity Strategy">
            <a:extLst>
              <a:ext uri="{FF2B5EF4-FFF2-40B4-BE49-F238E27FC236}">
                <a16:creationId xmlns:a16="http://schemas.microsoft.com/office/drawing/2014/main" id="{ED9A0D28-29E8-4177-83B2-B9577D06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15031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xperimental vs Observational Studies ...">
            <a:extLst>
              <a:ext uri="{FF2B5EF4-FFF2-40B4-BE49-F238E27FC236}">
                <a16:creationId xmlns:a16="http://schemas.microsoft.com/office/drawing/2014/main" id="{CADB5675-8773-43C5-9798-9EE1FE51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66" y="3262643"/>
            <a:ext cx="27717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057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8F308-0455-4A29-B22A-11F51942470C}"/>
              </a:ext>
            </a:extLst>
          </p:cNvPr>
          <p:cNvSpPr txBox="1"/>
          <p:nvPr/>
        </p:nvSpPr>
        <p:spPr>
          <a:xfrm>
            <a:off x="2987824" y="332656"/>
            <a:ext cx="3240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1" dirty="0"/>
              <a:t>ตารางจุดเน้นในการเรียน</a:t>
            </a:r>
            <a:endParaRPr lang="en-US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1855C6-F484-4959-B78E-603548CE3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52143"/>
              </p:ext>
            </p:extLst>
          </p:nvPr>
        </p:nvGraphicFramePr>
        <p:xfrm>
          <a:off x="377534" y="1162559"/>
          <a:ext cx="8460940" cy="4532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975">
                  <a:extLst>
                    <a:ext uri="{9D8B030D-6E8A-4147-A177-3AD203B41FA5}">
                      <a16:colId xmlns:a16="http://schemas.microsoft.com/office/drawing/2014/main" val="533452464"/>
                    </a:ext>
                  </a:extLst>
                </a:gridCol>
                <a:gridCol w="2739162">
                  <a:extLst>
                    <a:ext uri="{9D8B030D-6E8A-4147-A177-3AD203B41FA5}">
                      <a16:colId xmlns:a16="http://schemas.microsoft.com/office/drawing/2014/main" val="2926186268"/>
                    </a:ext>
                  </a:extLst>
                </a:gridCol>
                <a:gridCol w="3992803">
                  <a:extLst>
                    <a:ext uri="{9D8B030D-6E8A-4147-A177-3AD203B41FA5}">
                      <a16:colId xmlns:a16="http://schemas.microsoft.com/office/drawing/2014/main" val="1351492849"/>
                    </a:ext>
                  </a:extLst>
                </a:gridCol>
              </a:tblGrid>
              <a:tr h="651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effectLst/>
                        </a:rPr>
                        <a:t>หัวข้อการเรียน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effectLst/>
                        </a:rPr>
                        <a:t>เน้นสำหรับสายผลิต</a:t>
                      </a:r>
                      <a:r>
                        <a:rPr lang="en-US" sz="2400">
                          <a:effectLst/>
                        </a:rPr>
                        <a:t> (Production)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เน้นสำหรับสายกลยุทธ์</a:t>
                      </a:r>
                      <a:r>
                        <a:rPr lang="en-US" sz="2400" dirty="0">
                          <a:effectLst/>
                        </a:rPr>
                        <a:t> (Strategic)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3975598"/>
                  </a:ext>
                </a:extLst>
              </a:tr>
              <a:tr h="797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Forms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effectLst/>
                        </a:rPr>
                        <a:t>การสร้าง </a:t>
                      </a:r>
                      <a:r>
                        <a:rPr lang="en-US" sz="2400">
                          <a:effectLst/>
                        </a:rPr>
                        <a:t>Immersive Video, 3D Assets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การเลือก </a:t>
                      </a:r>
                      <a:r>
                        <a:rPr lang="en-US" sz="2400" dirty="0">
                          <a:effectLst/>
                        </a:rPr>
                        <a:t>Platform </a:t>
                      </a:r>
                      <a:r>
                        <a:rPr lang="th-TH" sz="2400" dirty="0">
                          <a:effectLst/>
                        </a:rPr>
                        <a:t>และ</a:t>
                      </a:r>
                      <a:r>
                        <a:rPr lang="en-US" sz="2400" dirty="0">
                          <a:effectLst/>
                        </a:rPr>
                        <a:t> Distribution Channel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8379957"/>
                  </a:ext>
                </a:extLst>
              </a:tr>
              <a:tr h="684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Idea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Storytelling </a:t>
                      </a:r>
                      <a:r>
                        <a:rPr lang="th-TH" sz="2400">
                          <a:effectLst/>
                        </a:rPr>
                        <a:t>ผ่าน </a:t>
                      </a:r>
                      <a:r>
                        <a:rPr lang="en-US" sz="2400">
                          <a:effectLst/>
                        </a:rPr>
                        <a:t>Visual </a:t>
                      </a:r>
                      <a:r>
                        <a:rPr lang="th-TH" sz="2400">
                          <a:effectLst/>
                        </a:rPr>
                        <a:t>และ</a:t>
                      </a:r>
                      <a:r>
                        <a:rPr lang="en-US" sz="2400">
                          <a:effectLst/>
                        </a:rPr>
                        <a:t> Sound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Data-Informed Creativity (</a:t>
                      </a:r>
                      <a:r>
                        <a:rPr lang="th-TH" sz="2400">
                          <a:effectLst/>
                        </a:rPr>
                        <a:t>ใช้</a:t>
                      </a:r>
                      <a:r>
                        <a:rPr lang="en-US" sz="2400">
                          <a:effectLst/>
                        </a:rPr>
                        <a:t> Data </a:t>
                      </a:r>
                      <a:r>
                        <a:rPr lang="th-TH" sz="2400">
                          <a:effectLst/>
                        </a:rPr>
                        <a:t>นำทางไอเดีย)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0011278"/>
                  </a:ext>
                </a:extLst>
              </a:tr>
              <a:tr h="1076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Innovation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effectLst/>
                        </a:rPr>
                        <a:t>เทคนิคการใช้ </a:t>
                      </a:r>
                      <a:r>
                        <a:rPr lang="en-US" sz="2400">
                          <a:effectLst/>
                        </a:rPr>
                        <a:t>AI Co-pilot </a:t>
                      </a:r>
                      <a:r>
                        <a:rPr lang="th-TH" sz="2400">
                          <a:effectLst/>
                        </a:rPr>
                        <a:t>ในการตัดต่อ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effectLst/>
                        </a:rPr>
                        <a:t>การสร้าง </a:t>
                      </a:r>
                      <a:r>
                        <a:rPr lang="en-US" sz="2400">
                          <a:effectLst/>
                        </a:rPr>
                        <a:t>Ecosystem </a:t>
                      </a:r>
                      <a:r>
                        <a:rPr lang="th-TH" sz="2400">
                          <a:effectLst/>
                        </a:rPr>
                        <a:t>ของ </a:t>
                      </a:r>
                      <a:r>
                        <a:rPr lang="en-US" sz="2400">
                          <a:effectLst/>
                        </a:rPr>
                        <a:t>Content </a:t>
                      </a:r>
                      <a:r>
                        <a:rPr lang="th-TH" sz="2400">
                          <a:effectLst/>
                        </a:rPr>
                        <a:t>เพื่อความยั่งยืน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7950005"/>
                  </a:ext>
                </a:extLst>
              </a:tr>
              <a:tr h="1110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Trends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High-fidelity Generative Media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Authentic Human-Centric Marketing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165924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758E75-0474-4DA0-9144-D0D18F38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16624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011C5-DAD5-4FF5-A5A3-0D89ED9A1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22" y="2492896"/>
            <a:ext cx="8229600" cy="748680"/>
          </a:xfrm>
          <a:solidFill>
            <a:srgbClr val="7030A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h-TH" sz="4800" b="1" dirty="0">
                <a:solidFill>
                  <a:srgbClr val="FFFF00"/>
                </a:solidFill>
              </a:rPr>
              <a:t>ภาพรวมโดยสรุป</a:t>
            </a:r>
          </a:p>
          <a:p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7A17DD-D25B-4E72-B305-F4A61FE4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72944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3A3B31-8678-424B-81D6-AD6723AEBFB4}"/>
              </a:ext>
            </a:extLst>
          </p:cNvPr>
          <p:cNvSpPr txBox="1"/>
          <p:nvPr/>
        </p:nvSpPr>
        <p:spPr>
          <a:xfrm>
            <a:off x="251520" y="116632"/>
            <a:ext cx="8892480" cy="7053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u="sng" dirty="0"/>
              <a:t>ภาพรวมโดยสรุป</a:t>
            </a:r>
          </a:p>
          <a:p>
            <a:pPr marL="514350" indent="-514350">
              <a:buAutoNum type="arabicPeriod"/>
            </a:pPr>
            <a:r>
              <a:rPr lang="th-TH" sz="3600" b="1" dirty="0"/>
              <a:t>ความรู้เกี่ยวกับดิจิทัลคอนเทนต์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Knowledge about digital content</a:t>
            </a:r>
            <a:endParaRPr lang="en-US" b="1" dirty="0"/>
          </a:p>
          <a:p>
            <a:r>
              <a:rPr lang="th-TH" sz="4000" b="1" dirty="0"/>
              <a:t>ดิจิทัลคอนเทนต์</a:t>
            </a:r>
            <a:r>
              <a:rPr lang="th-TH" b="1" dirty="0"/>
              <a:t> (</a:t>
            </a:r>
            <a:r>
              <a:rPr lang="en-US" b="1" dirty="0"/>
              <a:t>Digital Content) </a:t>
            </a:r>
            <a:r>
              <a:rPr lang="th-TH" b="1" dirty="0"/>
              <a:t>คือ</a:t>
            </a:r>
          </a:p>
          <a:p>
            <a:pPr marL="457200" indent="-457200">
              <a:buFontTx/>
              <a:buChar char="-"/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สารสนเทศที่อยู่ในรูปแบบดิจิทัล </a:t>
            </a:r>
            <a:r>
              <a:rPr lang="th-TH" b="1" dirty="0">
                <a:solidFill>
                  <a:srgbClr val="7030A0"/>
                </a:solidFill>
              </a:rPr>
              <a:t>แสดงผลผ่านอุปกรณ์อิเล็กทรอนิกส์</a:t>
            </a:r>
            <a:r>
              <a:rPr lang="th-TH" b="1" dirty="0"/>
              <a:t> เช่น </a:t>
            </a:r>
            <a:r>
              <a:rPr lang="th-TH" b="1" dirty="0">
                <a:solidFill>
                  <a:srgbClr val="00B0F0"/>
                </a:solidFill>
              </a:rPr>
              <a:t>คอมพิวเตอร์ สมาร์ทโฟน หรือโทรทัศน์ </a:t>
            </a:r>
            <a:r>
              <a:rPr lang="th-TH" b="1" dirty="0"/>
              <a:t>ครอบคลุมรูปแบบ</a:t>
            </a:r>
          </a:p>
          <a:p>
            <a:pPr marL="457200" indent="-457200">
              <a:buFontTx/>
              <a:buChar char="-"/>
            </a:pPr>
            <a:endParaRPr lang="th-TH" b="1" dirty="0"/>
          </a:p>
          <a:p>
            <a:pPr marL="457200" indent="-457200">
              <a:buFontTx/>
              <a:buChar char="-"/>
            </a:pPr>
            <a:endParaRPr lang="th-TH" b="1" dirty="0"/>
          </a:p>
          <a:p>
            <a:pPr marL="457200" indent="-457200">
              <a:buFontTx/>
              <a:buChar char="-"/>
            </a:pPr>
            <a:endParaRPr lang="th-TH" b="1" dirty="0"/>
          </a:p>
          <a:p>
            <a:r>
              <a:rPr lang="th-TH" b="1" dirty="0"/>
              <a:t> </a:t>
            </a:r>
          </a:p>
          <a:p>
            <a:endParaRPr lang="th-TH" b="1" dirty="0"/>
          </a:p>
          <a:p>
            <a:pPr marL="457200" indent="-457200">
              <a:buFontTx/>
              <a:buChar char="-"/>
            </a:pPr>
            <a:r>
              <a:rPr lang="th-TH" b="1" dirty="0"/>
              <a:t>ข้อความ, </a:t>
            </a:r>
            <a:r>
              <a:rPr lang="th-TH" b="1" dirty="0">
                <a:solidFill>
                  <a:srgbClr val="00B0F0"/>
                </a:solidFill>
              </a:rPr>
              <a:t>ภาพ, วิดีโอ</a:t>
            </a:r>
            <a:r>
              <a:rPr lang="th-TH" b="1" dirty="0"/>
              <a:t>, เสียง, </a:t>
            </a:r>
            <a:r>
              <a:rPr lang="th-TH" b="1" dirty="0">
                <a:solidFill>
                  <a:srgbClr val="92D050"/>
                </a:solidFill>
              </a:rPr>
              <a:t>แอนิเมชัน, </a:t>
            </a:r>
            <a:r>
              <a:rPr lang="th-TH" b="1" dirty="0"/>
              <a:t>เกม และ </a:t>
            </a:r>
            <a:r>
              <a:rPr lang="en-US" b="1" dirty="0">
                <a:solidFill>
                  <a:srgbClr val="FF0000"/>
                </a:solidFill>
              </a:rPr>
              <a:t>e-Learning</a:t>
            </a:r>
            <a:r>
              <a:rPr lang="en-US" b="1" dirty="0"/>
              <a:t> </a:t>
            </a:r>
            <a:r>
              <a:rPr lang="th-TH" b="1" dirty="0"/>
              <a:t>เพื่อสื่อสาร ให้ความรู้ หรือสร้างความบันเทิง ซึ่งมีความสำคัญมากในการตลาดออนไลน์และการจัดการเรียนรู้ยุคใหม่  </a:t>
            </a:r>
          </a:p>
          <a:p>
            <a:endParaRPr lang="en-US" b="1" dirty="0"/>
          </a:p>
        </p:txBody>
      </p:sp>
      <p:pic>
        <p:nvPicPr>
          <p:cNvPr id="8194" name="Picture 2" descr="Digital Content Strategy ﻿กลยุทธ์การทำดิจิทัลคอนเทนต์ | คอร์สออนไลน์ |  SkillLane">
            <a:extLst>
              <a:ext uri="{FF2B5EF4-FFF2-40B4-BE49-F238E27FC236}">
                <a16:creationId xmlns:a16="http://schemas.microsoft.com/office/drawing/2014/main" id="{072CE3BC-BF7B-4811-88CE-42EF9BC57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97" y="229258"/>
            <a:ext cx="2952750" cy="1552575"/>
          </a:xfrm>
          <a:custGeom>
            <a:avLst/>
            <a:gdLst>
              <a:gd name="connsiteX0" fmla="*/ 0 w 2952750"/>
              <a:gd name="connsiteY0" fmla="*/ 0 h 1552575"/>
              <a:gd name="connsiteX1" fmla="*/ 531495 w 2952750"/>
              <a:gd name="connsiteY1" fmla="*/ 0 h 1552575"/>
              <a:gd name="connsiteX2" fmla="*/ 1122045 w 2952750"/>
              <a:gd name="connsiteY2" fmla="*/ 0 h 1552575"/>
              <a:gd name="connsiteX3" fmla="*/ 1771650 w 2952750"/>
              <a:gd name="connsiteY3" fmla="*/ 0 h 1552575"/>
              <a:gd name="connsiteX4" fmla="*/ 2362200 w 2952750"/>
              <a:gd name="connsiteY4" fmla="*/ 0 h 1552575"/>
              <a:gd name="connsiteX5" fmla="*/ 2952750 w 2952750"/>
              <a:gd name="connsiteY5" fmla="*/ 0 h 1552575"/>
              <a:gd name="connsiteX6" fmla="*/ 2952750 w 2952750"/>
              <a:gd name="connsiteY6" fmla="*/ 548577 h 1552575"/>
              <a:gd name="connsiteX7" fmla="*/ 2952750 w 2952750"/>
              <a:gd name="connsiteY7" fmla="*/ 1097153 h 1552575"/>
              <a:gd name="connsiteX8" fmla="*/ 2952750 w 2952750"/>
              <a:gd name="connsiteY8" fmla="*/ 1552575 h 1552575"/>
              <a:gd name="connsiteX9" fmla="*/ 2362200 w 2952750"/>
              <a:gd name="connsiteY9" fmla="*/ 1552575 h 1552575"/>
              <a:gd name="connsiteX10" fmla="*/ 1771650 w 2952750"/>
              <a:gd name="connsiteY10" fmla="*/ 1552575 h 1552575"/>
              <a:gd name="connsiteX11" fmla="*/ 1181100 w 2952750"/>
              <a:gd name="connsiteY11" fmla="*/ 1552575 h 1552575"/>
              <a:gd name="connsiteX12" fmla="*/ 531495 w 2952750"/>
              <a:gd name="connsiteY12" fmla="*/ 1552575 h 1552575"/>
              <a:gd name="connsiteX13" fmla="*/ 0 w 2952750"/>
              <a:gd name="connsiteY13" fmla="*/ 1552575 h 1552575"/>
              <a:gd name="connsiteX14" fmla="*/ 0 w 2952750"/>
              <a:gd name="connsiteY14" fmla="*/ 1035050 h 1552575"/>
              <a:gd name="connsiteX15" fmla="*/ 0 w 2952750"/>
              <a:gd name="connsiteY15" fmla="*/ 548577 h 1552575"/>
              <a:gd name="connsiteX16" fmla="*/ 0 w 2952750"/>
              <a:gd name="connsiteY16" fmla="*/ 0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52750" h="1552575" extrusionOk="0">
                <a:moveTo>
                  <a:pt x="0" y="0"/>
                </a:moveTo>
                <a:cubicBezTo>
                  <a:pt x="205987" y="-47717"/>
                  <a:pt x="415161" y="6111"/>
                  <a:pt x="531495" y="0"/>
                </a:cubicBezTo>
                <a:cubicBezTo>
                  <a:pt x="647830" y="-6111"/>
                  <a:pt x="842698" y="28253"/>
                  <a:pt x="1122045" y="0"/>
                </a:cubicBezTo>
                <a:cubicBezTo>
                  <a:pt x="1401392" y="-28253"/>
                  <a:pt x="1548397" y="12418"/>
                  <a:pt x="1771650" y="0"/>
                </a:cubicBezTo>
                <a:cubicBezTo>
                  <a:pt x="1994904" y="-12418"/>
                  <a:pt x="2218052" y="66505"/>
                  <a:pt x="2362200" y="0"/>
                </a:cubicBezTo>
                <a:cubicBezTo>
                  <a:pt x="2506348" y="-66505"/>
                  <a:pt x="2734107" y="51841"/>
                  <a:pt x="2952750" y="0"/>
                </a:cubicBezTo>
                <a:cubicBezTo>
                  <a:pt x="2958795" y="129762"/>
                  <a:pt x="2911501" y="289969"/>
                  <a:pt x="2952750" y="548577"/>
                </a:cubicBezTo>
                <a:cubicBezTo>
                  <a:pt x="2993999" y="807185"/>
                  <a:pt x="2935954" y="862745"/>
                  <a:pt x="2952750" y="1097153"/>
                </a:cubicBezTo>
                <a:cubicBezTo>
                  <a:pt x="2969546" y="1331561"/>
                  <a:pt x="2921113" y="1333506"/>
                  <a:pt x="2952750" y="1552575"/>
                </a:cubicBezTo>
                <a:cubicBezTo>
                  <a:pt x="2833029" y="1584488"/>
                  <a:pt x="2629874" y="1529949"/>
                  <a:pt x="2362200" y="1552575"/>
                </a:cubicBezTo>
                <a:cubicBezTo>
                  <a:pt x="2094526" y="1575201"/>
                  <a:pt x="1941303" y="1541165"/>
                  <a:pt x="1771650" y="1552575"/>
                </a:cubicBezTo>
                <a:cubicBezTo>
                  <a:pt x="1601997" y="1563985"/>
                  <a:pt x="1354385" y="1537669"/>
                  <a:pt x="1181100" y="1552575"/>
                </a:cubicBezTo>
                <a:cubicBezTo>
                  <a:pt x="1007815" y="1567481"/>
                  <a:pt x="702487" y="1510538"/>
                  <a:pt x="531495" y="1552575"/>
                </a:cubicBezTo>
                <a:cubicBezTo>
                  <a:pt x="360504" y="1594612"/>
                  <a:pt x="134358" y="1519929"/>
                  <a:pt x="0" y="1552575"/>
                </a:cubicBezTo>
                <a:cubicBezTo>
                  <a:pt x="-25731" y="1333193"/>
                  <a:pt x="10596" y="1215970"/>
                  <a:pt x="0" y="1035050"/>
                </a:cubicBezTo>
                <a:cubicBezTo>
                  <a:pt x="-10596" y="854131"/>
                  <a:pt x="43814" y="652080"/>
                  <a:pt x="0" y="548577"/>
                </a:cubicBezTo>
                <a:cubicBezTo>
                  <a:pt x="-43814" y="445074"/>
                  <a:pt x="65550" y="26015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551968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Đừng tự nhận là Marketer nếu còn chưa biết Digital content là gì ! - Abit.vn">
            <a:extLst>
              <a:ext uri="{FF2B5EF4-FFF2-40B4-BE49-F238E27FC236}">
                <a16:creationId xmlns:a16="http://schemas.microsoft.com/office/drawing/2014/main" id="{A282B4F9-B788-4E00-B93B-A249439D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47034"/>
            <a:ext cx="2886075" cy="15811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2/3 of digital content creators do not check their facts before">
            <a:extLst>
              <a:ext uri="{FF2B5EF4-FFF2-40B4-BE49-F238E27FC236}">
                <a16:creationId xmlns:a16="http://schemas.microsoft.com/office/drawing/2014/main" id="{150ED5C8-BA07-4EA2-AFBF-F493615BD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9" y="3437183"/>
            <a:ext cx="2962275" cy="159100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The age of digital media – what comes next? - News - University of Liverpool">
            <a:extLst>
              <a:ext uri="{FF2B5EF4-FFF2-40B4-BE49-F238E27FC236}">
                <a16:creationId xmlns:a16="http://schemas.microsoft.com/office/drawing/2014/main" id="{8B65A1DF-126C-45D0-97ED-B8383527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95" y="3447034"/>
            <a:ext cx="2360562" cy="159100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83757D-0072-4AE0-AFE2-9D890322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82897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F57115-15B7-42C0-BA69-31406FA59219}"/>
              </a:ext>
            </a:extLst>
          </p:cNvPr>
          <p:cNvSpPr txBox="1"/>
          <p:nvPr/>
        </p:nvSpPr>
        <p:spPr>
          <a:xfrm>
            <a:off x="287524" y="1196752"/>
            <a:ext cx="8568952" cy="5374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th-TH" sz="40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2.องค์ประกอบสำคัญของดิจิทัลคอนเทนต์ 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endParaRPr lang="th-TH" sz="2800" b="1" dirty="0">
              <a:solidFill>
                <a:srgbClr val="0A0A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th-TH" sz="2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(</a:t>
            </a:r>
            <a:r>
              <a:rPr lang="en-US" sz="2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Digital Content Components)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h-TH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ข้อความ (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Text):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บทความ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th-TH" sz="28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บล็อก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th-TH" sz="28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แค</a:t>
            </a:r>
            <a:r>
              <a:rPr lang="th-TH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ปชั่น</a:t>
            </a:r>
            <a:endParaRPr lang="th-TH" sz="28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400" dirty="0">
              <a:solidFill>
                <a:srgbClr val="0A0A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h-TH" sz="24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ภาพ (</a:t>
            </a:r>
            <a:r>
              <a:rPr lang="en-US" sz="24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Image/Graphics</a:t>
            </a:r>
            <a:r>
              <a:rPr lang="en-US" sz="2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):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ภาพถ่าย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endParaRPr lang="th-TH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lvl="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endParaRPr lang="th-TH" dirty="0">
              <a:solidFill>
                <a:srgbClr val="0A0A0A"/>
              </a:solidFill>
              <a:latin typeface="Arial" panose="020B060402020202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lvl="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h-TH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  </a:t>
            </a:r>
            <a:r>
              <a:rPr lang="th-TH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อินโฟกราฟิ(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Infographic)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th-TH" sz="3200" b="1" dirty="0">
              <a:solidFill>
                <a:srgbClr val="0A0A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lvl="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h-TH" sz="32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4.วิดีโอ (</a:t>
            </a:r>
            <a:r>
              <a:rPr lang="en-US" sz="32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Video):</a:t>
            </a:r>
            <a:r>
              <a:rPr lang="en-US" sz="32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วิดีโอ</a:t>
            </a:r>
            <a:r>
              <a:rPr lang="th-TH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สั้น </a:t>
            </a: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TikTok, YouTube, Reels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th-TH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lvl="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h-TH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5.เสียง (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Audio):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พอดแคสต์ (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Podcast), </a:t>
            </a:r>
            <a:r>
              <a:rPr lang="th-TH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เพลง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th-TH" sz="2800" b="1" dirty="0">
              <a:solidFill>
                <a:srgbClr val="0A0A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lvl="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h-TH" sz="2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6. </a:t>
            </a:r>
            <a:r>
              <a:rPr lang="th-TH" sz="36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แอนิเมชันและเกม</a:t>
            </a:r>
            <a:r>
              <a:rPr lang="th-TH" sz="2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 (</a:t>
            </a:r>
            <a:r>
              <a:rPr lang="en-US" sz="20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Animation &amp; Game):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th-TH" sz="2800" dirty="0">
              <a:solidFill>
                <a:srgbClr val="0A0A0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lvl="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h-TH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 </a:t>
            </a:r>
            <a:r>
              <a:rPr lang="th-TH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ภาพเคลื่อนไหวและซอฟต์แวร์เกม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88594-EA85-42D4-B2D0-6EB4D4536793}"/>
              </a:ext>
            </a:extLst>
          </p:cNvPr>
          <p:cNvSpPr txBox="1"/>
          <p:nvPr/>
        </p:nvSpPr>
        <p:spPr>
          <a:xfrm>
            <a:off x="132803" y="16947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u="sng" dirty="0"/>
              <a:t>เนื้อหาตาม มคอ.3 โดยสรุป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0B472-17E2-44A3-926C-93A9A5B12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01" y="2602194"/>
            <a:ext cx="3034554" cy="1653612"/>
          </a:xfrm>
          <a:prstGeom prst="rect">
            <a:avLst/>
          </a:prstGeom>
        </p:spPr>
      </p:pic>
      <p:pic>
        <p:nvPicPr>
          <p:cNvPr id="9220" name="Picture 4" descr="Colorful Infographic example for case study web animated explainer video  from 2d animation studio | Fantastic Imago Branding, Advertising &amp;  Consulting Agency">
            <a:extLst>
              <a:ext uri="{FF2B5EF4-FFF2-40B4-BE49-F238E27FC236}">
                <a16:creationId xmlns:a16="http://schemas.microsoft.com/office/drawing/2014/main" id="{6EFA9B4F-87C3-4555-BA76-798B7F8C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55806"/>
            <a:ext cx="244482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76784F-43BC-4128-A461-D37DA4EB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0530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F3608A-2FF7-4D8B-9A1E-F166455695A4}"/>
              </a:ext>
            </a:extLst>
          </p:cNvPr>
          <p:cNvSpPr txBox="1"/>
          <p:nvPr/>
        </p:nvSpPr>
        <p:spPr>
          <a:xfrm>
            <a:off x="323528" y="527945"/>
            <a:ext cx="5400600" cy="44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800"/>
              </a:spcAft>
            </a:pPr>
            <a:r>
              <a:rPr lang="th-TH" sz="4000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3. วิวัฒนาการของดิจิทัลคอนเทนต์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72848-5F6B-41C1-8D32-FDC167181CB1}"/>
              </a:ext>
            </a:extLst>
          </p:cNvPr>
          <p:cNvSpPr txBox="1"/>
          <p:nvPr/>
        </p:nvSpPr>
        <p:spPr>
          <a:xfrm>
            <a:off x="323528" y="1196752"/>
            <a:ext cx="882047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/>
              <a:t>- </a:t>
            </a:r>
            <a:r>
              <a:rPr lang="th-TH" sz="4000" b="1" u="sng" dirty="0"/>
              <a:t>ยุคแรก </a:t>
            </a:r>
            <a:r>
              <a:rPr lang="th-TH" dirty="0"/>
              <a:t>(</a:t>
            </a:r>
            <a:r>
              <a:rPr lang="en-US" dirty="0"/>
              <a:t>Text &amp; Static): </a:t>
            </a:r>
            <a:r>
              <a:rPr lang="th-TH" b="1" dirty="0">
                <a:solidFill>
                  <a:srgbClr val="002060"/>
                </a:solidFill>
              </a:rPr>
              <a:t>เริ่มจากการเปลี่ยนสื่อสิ่งพิมพ์เป็นรูปแบบไฟล์</a:t>
            </a:r>
            <a:r>
              <a:rPr lang="th-TH" dirty="0"/>
              <a:t>ดิจิทัล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ข้อความและรูปภาพนิ่ง เน้นการให้ข้อมูลแบบทางเดียว </a:t>
            </a:r>
            <a:r>
              <a:rPr lang="th-TH" dirty="0"/>
              <a:t>(</a:t>
            </a:r>
            <a:r>
              <a:rPr lang="en-US" dirty="0"/>
              <a:t>Static Web)</a:t>
            </a:r>
            <a:endParaRPr lang="th-T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CBA7E-84D3-42AD-A732-7CF27A923F33}"/>
              </a:ext>
            </a:extLst>
          </p:cNvPr>
          <p:cNvSpPr txBox="1"/>
          <p:nvPr/>
        </p:nvSpPr>
        <p:spPr>
          <a:xfrm>
            <a:off x="323528" y="4691752"/>
            <a:ext cx="84249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/>
              <a:t>- </a:t>
            </a:r>
            <a:r>
              <a:rPr lang="th-TH" sz="3600" b="1" u="sng" dirty="0"/>
              <a:t>ยุคแห่งการเชื่อมโยง</a:t>
            </a:r>
            <a:r>
              <a:rPr lang="th-TH" sz="3600" b="1" dirty="0"/>
              <a:t> </a:t>
            </a:r>
            <a:r>
              <a:rPr lang="th-TH" dirty="0"/>
              <a:t>(</a:t>
            </a:r>
            <a:r>
              <a:rPr lang="en-US" dirty="0"/>
              <a:t>Web 2.0 &amp; Multimedia): </a:t>
            </a:r>
            <a:r>
              <a:rPr lang="th-TH" b="1" dirty="0">
                <a:solidFill>
                  <a:srgbClr val="002060"/>
                </a:solidFill>
              </a:rPr>
              <a:t>อินเทอร์เน็ตความเร็วสูงขึ้น เกิดเว็บ 2.0 ที่เน้นการตอบโต้ (</a:t>
            </a:r>
            <a:r>
              <a:rPr lang="en-US" b="1" dirty="0">
                <a:solidFill>
                  <a:srgbClr val="002060"/>
                </a:solidFill>
              </a:rPr>
              <a:t>Interactive)</a:t>
            </a:r>
            <a:r>
              <a:rPr lang="en-US" dirty="0"/>
              <a:t> </a:t>
            </a:r>
            <a:r>
              <a:rPr lang="th-TH" dirty="0"/>
              <a:t>ผู้ใช้งานสามารถ</a:t>
            </a:r>
            <a:r>
              <a:rPr lang="th-TH" dirty="0">
                <a:solidFill>
                  <a:srgbClr val="FF0000"/>
                </a:solidFill>
              </a:rPr>
              <a:t>สร้างคอนเทนต์เองได้ (</a:t>
            </a:r>
            <a:r>
              <a:rPr lang="en-US" dirty="0"/>
              <a:t>User-Generated Content) </a:t>
            </a:r>
            <a:r>
              <a:rPr lang="th-TH" dirty="0"/>
              <a:t>เริ่มมีการแชร์รูปภาพและวิดีโอ</a:t>
            </a:r>
          </a:p>
        </p:txBody>
      </p:sp>
      <p:pic>
        <p:nvPicPr>
          <p:cNvPr id="10242" name="Picture 2" descr="Static V/S Dynamic Websites – Which is the right one for you?">
            <a:extLst>
              <a:ext uri="{FF2B5EF4-FFF2-40B4-BE49-F238E27FC236}">
                <a16:creationId xmlns:a16="http://schemas.microsoft.com/office/drawing/2014/main" id="{16DB3AE7-4A32-45AC-8DA3-E5641A38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40870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ultimedia | chokco089">
            <a:extLst>
              <a:ext uri="{FF2B5EF4-FFF2-40B4-BE49-F238E27FC236}">
                <a16:creationId xmlns:a16="http://schemas.microsoft.com/office/drawing/2014/main" id="{E3748F9D-1B3F-4D5E-B4BB-9CDC1D9E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524125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User Generated Content (UGC) คืออะไร  ทำไมจึงช่วยแบรนด์ทำการตลาดได้แบบสุดปัง? - Retail &amp; Fulfillment. Simplified">
            <a:extLst>
              <a:ext uri="{FF2B5EF4-FFF2-40B4-BE49-F238E27FC236}">
                <a16:creationId xmlns:a16="http://schemas.microsoft.com/office/drawing/2014/main" id="{48AFB69D-62E6-4448-A2F4-C0850121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35" y="2762250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6DD521-EBE7-40B4-B406-2A85DFB0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41146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F3608A-2FF7-4D8B-9A1E-F166455695A4}"/>
              </a:ext>
            </a:extLst>
          </p:cNvPr>
          <p:cNvSpPr txBox="1"/>
          <p:nvPr/>
        </p:nvSpPr>
        <p:spPr>
          <a:xfrm>
            <a:off x="323528" y="373990"/>
            <a:ext cx="5400600" cy="44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800"/>
              </a:spcAft>
            </a:pPr>
            <a:r>
              <a:rPr lang="th-TH" sz="4000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3. วิวัฒนาการของดิจิทัลคอนเทนต์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5CED88-2A4B-40F3-821C-43556C2FEB73}"/>
              </a:ext>
            </a:extLst>
          </p:cNvPr>
          <p:cNvSpPr txBox="1"/>
          <p:nvPr/>
        </p:nvSpPr>
        <p:spPr>
          <a:xfrm>
            <a:off x="336400" y="980728"/>
            <a:ext cx="85324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th-TH" sz="3600" b="1" u="sng" dirty="0"/>
              <a:t>ยุคปัจจุบัน </a:t>
            </a:r>
            <a:r>
              <a:rPr lang="th-TH" dirty="0"/>
              <a:t>(</a:t>
            </a:r>
            <a:r>
              <a:rPr lang="en-US" dirty="0"/>
              <a:t>Social &amp; Real-time): </a:t>
            </a:r>
            <a:r>
              <a:rPr lang="th-TH" dirty="0"/>
              <a:t>ดิจิทัลคอนเทนต์แบบวิดีโอสั้น (</a:t>
            </a:r>
            <a:r>
              <a:rPr lang="en-US" dirty="0"/>
              <a:t>Short-form Video) </a:t>
            </a:r>
            <a:r>
              <a:rPr lang="th-TH" dirty="0"/>
              <a:t>การไลฟ์สตรีมมิ่ง (</a:t>
            </a:r>
            <a:r>
              <a:rPr lang="en-US" dirty="0"/>
              <a:t>Live Streaming) </a:t>
            </a:r>
            <a:r>
              <a:rPr lang="th-TH" dirty="0"/>
              <a:t>และคอนเทนต์ที่ปรับเปลี่ยนตามความสนใจของบุคคล (</a:t>
            </a:r>
            <a:r>
              <a:rPr lang="en-US" dirty="0"/>
              <a:t>Personalization) </a:t>
            </a:r>
            <a:r>
              <a:rPr lang="th-TH" dirty="0"/>
              <a:t>ผ่าน </a:t>
            </a:r>
            <a:r>
              <a:rPr lang="en-US" dirty="0"/>
              <a:t>AI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th-TH" sz="2400" dirty="0">
                <a:solidFill>
                  <a:srgbClr val="FF0000"/>
                </a:solidFill>
              </a:rPr>
              <a:t>เป็น </a:t>
            </a:r>
            <a:r>
              <a:rPr lang="th-TH" dirty="0">
                <a:solidFill>
                  <a:srgbClr val="FF0000"/>
                </a:solidFill>
              </a:rPr>
              <a:t>เนื้อหาเดิม ซึ่งปัจจุบัน 2026 ก้าวหน้าไปกว่านี้แล้ว)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85C2C-10AB-4D54-9559-F1412F0F2875}"/>
              </a:ext>
            </a:extLst>
          </p:cNvPr>
          <p:cNvSpPr txBox="1"/>
          <p:nvPr/>
        </p:nvSpPr>
        <p:spPr>
          <a:xfrm>
            <a:off x="305780" y="4689859"/>
            <a:ext cx="85324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th-TH" sz="3600" b="1" dirty="0"/>
              <a:t>อนาคต</a:t>
            </a:r>
            <a:r>
              <a:rPr lang="th-TH" dirty="0"/>
              <a:t> (</a:t>
            </a:r>
            <a:r>
              <a:rPr lang="en-US" dirty="0"/>
              <a:t>Immersive &amp; AI): </a:t>
            </a:r>
            <a:r>
              <a:rPr lang="th-TH" b="1" dirty="0">
                <a:solidFill>
                  <a:srgbClr val="002060"/>
                </a:solidFill>
              </a:rPr>
              <a:t>เข้าสู่ยุคคอนเทนต์สมจริง เช่น </a:t>
            </a:r>
            <a:r>
              <a:rPr lang="en-US" dirty="0">
                <a:solidFill>
                  <a:srgbClr val="FF0000"/>
                </a:solidFill>
              </a:rPr>
              <a:t>AR/VR/Metaverse </a:t>
            </a:r>
            <a:r>
              <a:rPr lang="th-TH" dirty="0"/>
              <a:t>และคอนเทนต์ที่ถูกสร้างขึ้นโดยปัญญาประดิษฐ์ (</a:t>
            </a:r>
            <a:r>
              <a:rPr lang="en-US" dirty="0"/>
              <a:t>Generative AI) </a:t>
            </a:r>
            <a:r>
              <a:rPr lang="th-TH" dirty="0"/>
              <a:t>อย่างเต็มรูปแบบ  </a:t>
            </a:r>
            <a:r>
              <a:rPr lang="th-TH" dirty="0">
                <a:solidFill>
                  <a:srgbClr val="7030A0"/>
                </a:solidFill>
              </a:rPr>
              <a:t>(ในปัจจุบัน 2026 เป็นจริงแล้วและมี</a:t>
            </a:r>
          </a:p>
          <a:p>
            <a:pPr marL="457200" indent="-457200">
              <a:buFontTx/>
              <a:buChar char="-"/>
            </a:pPr>
            <a:r>
              <a:rPr lang="th-TH" dirty="0">
                <a:solidFill>
                  <a:srgbClr val="7030A0"/>
                </a:solidFill>
              </a:rPr>
              <a:t>เทคโน</a:t>
            </a:r>
            <a:r>
              <a:rPr lang="th-TH" dirty="0" err="1">
                <a:solidFill>
                  <a:srgbClr val="7030A0"/>
                </a:solidFill>
              </a:rPr>
              <a:t>โลยื</a:t>
            </a:r>
            <a:r>
              <a:rPr lang="th-TH" dirty="0">
                <a:solidFill>
                  <a:srgbClr val="7030A0"/>
                </a:solidFill>
              </a:rPr>
              <a:t>อื่นๆ อีกมากที่เกิดขึ้น)</a:t>
            </a:r>
          </a:p>
        </p:txBody>
      </p:sp>
      <p:pic>
        <p:nvPicPr>
          <p:cNvPr id="11266" name="Picture 2" descr="AR/VR/MR: Implications for Business and the Metaverse | OptoFidelity">
            <a:extLst>
              <a:ext uri="{FF2B5EF4-FFF2-40B4-BE49-F238E27FC236}">
                <a16:creationId xmlns:a16="http://schemas.microsoft.com/office/drawing/2014/main" id="{0FF2279E-EAA3-45EB-90DD-BF7D307A2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54" y="2930842"/>
            <a:ext cx="2857500" cy="167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จากเกมสู่การแพทย์! สหรัฐฯ ผสมผสานเทคโนโลยีเสมือนจริง ช่วยบำบัดผู้ป่วย">
            <a:extLst>
              <a:ext uri="{FF2B5EF4-FFF2-40B4-BE49-F238E27FC236}">
                <a16:creationId xmlns:a16="http://schemas.microsoft.com/office/drawing/2014/main" id="{142D26B9-85DE-4DE8-99E4-B4E5FD1B0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19719"/>
            <a:ext cx="2847975" cy="167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Augmented Reality หรือ AR เทคโนโลยีเสมือนจริงเป็นประโยชน์ทางการแพทย์  นักศึกษาได้ใช้เครื่องมือแพทย์รักษาหรือผ่าตัดแบบไม่ต้องสัมผัสกับผู้ป่วย  มีการนำเทคโนโลยีจำลองการผ่าตัดผ่านระบบ ARI*SER โดยมหาวิทยาลัย ได้นำไปใช้ใน การเรียน การสอนเพื่อแปลงให้เป็นระบบ ...">
            <a:extLst>
              <a:ext uri="{FF2B5EF4-FFF2-40B4-BE49-F238E27FC236}">
                <a16:creationId xmlns:a16="http://schemas.microsoft.com/office/drawing/2014/main" id="{45CE2B4A-8B56-4145-B606-750F2DEC2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58" y="2924944"/>
            <a:ext cx="2564442" cy="167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1C009-4790-4EF6-953D-88F73D29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66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55271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025EA4-8F5D-407D-8ACE-E9BAA1E0C0F0}"/>
              </a:ext>
            </a:extLst>
          </p:cNvPr>
          <p:cNvSpPr txBox="1"/>
          <p:nvPr/>
        </p:nvSpPr>
        <p:spPr>
          <a:xfrm>
            <a:off x="539552" y="620688"/>
            <a:ext cx="770485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/>
              <a:t>4.นวัตกรรม (</a:t>
            </a:r>
            <a:r>
              <a:rPr lang="en-US" sz="4000" b="1" dirty="0"/>
              <a:t>Innovation) </a:t>
            </a:r>
            <a:r>
              <a:rPr lang="th-TH" b="1" dirty="0"/>
              <a:t>คือการนำแนวคิด วิธีการ 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หรือเทคโนโลยีใหม่ๆ มาประยุกต์ใช้เพื่อสร้างการเปลี่ยนแปลงเชิงบวก</a:t>
            </a:r>
          </a:p>
          <a:p>
            <a:endParaRPr lang="th-TH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th-TH" sz="3600" b="1" dirty="0">
                <a:solidFill>
                  <a:srgbClr val="7030A0"/>
                </a:solidFill>
              </a:rPr>
              <a:t>เพิ่มมูลค่า หรือปรับปรุงสินค้า/บริการให้ดีขึ้น</a:t>
            </a:r>
          </a:p>
          <a:p>
            <a:pPr marL="457200" indent="-457200">
              <a:buFontTx/>
              <a:buChar char="-"/>
            </a:pPr>
            <a:endParaRPr lang="th-TH" b="1" dirty="0"/>
          </a:p>
          <a:p>
            <a:pPr marL="457200" indent="-457200">
              <a:buFontTx/>
              <a:buChar char="-"/>
            </a:pPr>
            <a:endParaRPr lang="th-TH" b="1" dirty="0"/>
          </a:p>
          <a:p>
            <a:pPr marL="457200" indent="-457200">
              <a:buFontTx/>
              <a:buChar char="-"/>
            </a:pPr>
            <a:endParaRPr lang="th-TH" b="1" dirty="0"/>
          </a:p>
          <a:p>
            <a:pPr marL="457200" indent="-457200">
              <a:buFontTx/>
              <a:buChar char="-"/>
            </a:pPr>
            <a:endParaRPr lang="th-TH" b="1" dirty="0"/>
          </a:p>
          <a:p>
            <a:pPr marL="457200" indent="-457200">
              <a:buFontTx/>
              <a:buChar char="-"/>
            </a:pPr>
            <a:endParaRPr lang="th-TH" b="1" dirty="0"/>
          </a:p>
          <a:p>
            <a:pPr marL="457200" indent="-457200">
              <a:buFontTx/>
              <a:buChar char="-"/>
            </a:pPr>
            <a:r>
              <a:rPr lang="th-TH" sz="3200" b="1" dirty="0"/>
              <a:t> ซึ่งต่างจากสิ่งประดิษฐ์ตรงที่นวัตกรรมต้องนำไปสู่การใช้</a:t>
            </a:r>
            <a:r>
              <a:rPr lang="th-TH" sz="3200" b="1" dirty="0">
                <a:solidFill>
                  <a:srgbClr val="00B050"/>
                </a:solidFill>
              </a:rPr>
              <a:t>งานจริงและก่อให้เกิดประโยชน์ ครอบคลุมการพัฒนาต่อยอดแนวคิดเดิมให้มีประสิทธิภาพสูงขึ้น </a:t>
            </a:r>
          </a:p>
        </p:txBody>
      </p:sp>
      <p:pic>
        <p:nvPicPr>
          <p:cNvPr id="12290" name="Picture 2" descr="Brandage : เรียนรู้ 8 ประเภทของ “นวัตกรรม”  ที่จะทำให้ได้เปรียบในสงครามการตลาดยุคใหม่">
            <a:extLst>
              <a:ext uri="{FF2B5EF4-FFF2-40B4-BE49-F238E27FC236}">
                <a16:creationId xmlns:a16="http://schemas.microsoft.com/office/drawing/2014/main" id="{BF7F76F7-656C-4511-B86A-B37ADC2FB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26874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What Does “Innovation” Mean for You? | APQC">
            <a:extLst>
              <a:ext uri="{FF2B5EF4-FFF2-40B4-BE49-F238E27FC236}">
                <a16:creationId xmlns:a16="http://schemas.microsoft.com/office/drawing/2014/main" id="{A19C527A-614C-4604-93BF-13168D549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91" y="2726874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1A3B6-8449-4C3D-96E3-87AB8B4B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67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68895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E60420-2064-413F-B685-4532D52F4C05}"/>
              </a:ext>
            </a:extLst>
          </p:cNvPr>
          <p:cNvSpPr txBox="1"/>
          <p:nvPr/>
        </p:nvSpPr>
        <p:spPr>
          <a:xfrm>
            <a:off x="323528" y="397401"/>
            <a:ext cx="7848872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u="sng" dirty="0"/>
              <a:t>ประเภทของนวัตกรรม</a:t>
            </a:r>
          </a:p>
          <a:p>
            <a:r>
              <a:rPr lang="th-TH" dirty="0">
                <a:solidFill>
                  <a:srgbClr val="00B050"/>
                </a:solidFill>
              </a:rPr>
              <a:t>•</a:t>
            </a:r>
            <a:r>
              <a:rPr lang="th-TH" sz="3200" b="1" dirty="0">
                <a:solidFill>
                  <a:srgbClr val="00B050"/>
                </a:solidFill>
              </a:rPr>
              <a:t>นวัตกรรมผลิตภัณฑ์ </a:t>
            </a:r>
            <a:r>
              <a:rPr lang="th-TH" dirty="0"/>
              <a:t>(</a:t>
            </a:r>
            <a:r>
              <a:rPr lang="en-US" dirty="0"/>
              <a:t>Product Innovation): </a:t>
            </a:r>
            <a:endParaRPr lang="th-TH" dirty="0"/>
          </a:p>
          <a:p>
            <a:r>
              <a:rPr lang="th-TH" dirty="0"/>
              <a:t>สินค้าหรือบริการใหม่</a:t>
            </a:r>
          </a:p>
          <a:p>
            <a:r>
              <a:rPr lang="th-TH" sz="3200" b="1" dirty="0">
                <a:solidFill>
                  <a:srgbClr val="002060"/>
                </a:solidFill>
              </a:rPr>
              <a:t>•</a:t>
            </a:r>
            <a:r>
              <a:rPr lang="th-TH" sz="3600" b="1" dirty="0">
                <a:solidFill>
                  <a:srgbClr val="002060"/>
                </a:solidFill>
              </a:rPr>
              <a:t>นวัตกรรมกระบวนการ </a:t>
            </a:r>
          </a:p>
          <a:p>
            <a:r>
              <a:rPr lang="th-TH" b="1" dirty="0"/>
              <a:t>(</a:t>
            </a:r>
            <a:r>
              <a:rPr lang="en-US" dirty="0"/>
              <a:t>Process Innovation): </a:t>
            </a:r>
            <a:endParaRPr lang="th-TH" dirty="0"/>
          </a:p>
          <a:p>
            <a:r>
              <a:rPr lang="th-TH" dirty="0"/>
              <a:t> - วิธีการผลิตหรือการให้บริการใหม่</a:t>
            </a:r>
          </a:p>
          <a:p>
            <a:endParaRPr lang="th-TH" sz="3200" b="1" dirty="0"/>
          </a:p>
          <a:p>
            <a:r>
              <a:rPr lang="th-TH" sz="3200" b="1" dirty="0">
                <a:solidFill>
                  <a:srgbClr val="002060"/>
                </a:solidFill>
              </a:rPr>
              <a:t>•</a:t>
            </a:r>
            <a:r>
              <a:rPr lang="th-TH" sz="3600" b="1" dirty="0">
                <a:solidFill>
                  <a:srgbClr val="002060"/>
                </a:solidFill>
              </a:rPr>
              <a:t>นวัตกรรมองค์กร </a:t>
            </a:r>
          </a:p>
          <a:p>
            <a:r>
              <a:rPr lang="th-TH" dirty="0"/>
              <a:t>(</a:t>
            </a:r>
            <a:r>
              <a:rPr lang="en-US" dirty="0"/>
              <a:t>Corporate Innovation System: CIS): </a:t>
            </a:r>
            <a:endParaRPr lang="th-TH" dirty="0"/>
          </a:p>
          <a:p>
            <a:r>
              <a:rPr lang="th-TH" dirty="0"/>
              <a:t>- การบริหารจัดการ</a:t>
            </a:r>
          </a:p>
          <a:p>
            <a:r>
              <a:rPr lang="th-TH" dirty="0"/>
              <a:t>•</a:t>
            </a:r>
            <a:r>
              <a:rPr lang="th-TH" sz="3600" b="1" dirty="0">
                <a:solidFill>
                  <a:srgbClr val="002060"/>
                </a:solidFill>
              </a:rPr>
              <a:t>นวัตกรรมการศึกษา </a:t>
            </a:r>
          </a:p>
          <a:p>
            <a:r>
              <a:rPr lang="th-TH" dirty="0"/>
              <a:t>(</a:t>
            </a:r>
            <a:r>
              <a:rPr lang="en-US" dirty="0"/>
              <a:t>Educational Innovation): </a:t>
            </a:r>
            <a:endParaRPr lang="th-TH" dirty="0"/>
          </a:p>
        </p:txBody>
      </p:sp>
      <p:pic>
        <p:nvPicPr>
          <p:cNvPr id="16386" name="Picture 2" descr="Product Innovation, Types, Steps To Achieve, Examples, Importance">
            <a:extLst>
              <a:ext uri="{FF2B5EF4-FFF2-40B4-BE49-F238E27FC236}">
                <a16:creationId xmlns:a16="http://schemas.microsoft.com/office/drawing/2014/main" id="{B9FBFCF8-358A-44C2-9F08-BFEADF9E4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00" y="411751"/>
            <a:ext cx="2853656" cy="14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roduct Innovation Strategies for Designers">
            <a:extLst>
              <a:ext uri="{FF2B5EF4-FFF2-40B4-BE49-F238E27FC236}">
                <a16:creationId xmlns:a16="http://schemas.microsoft.com/office/drawing/2014/main" id="{2D8E1109-3595-4BD7-95A7-1E3DBAFFC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4050"/>
            <a:ext cx="328577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Developing a Product Innovation Strategy: Stages, Types and Practices">
            <a:extLst>
              <a:ext uri="{FF2B5EF4-FFF2-40B4-BE49-F238E27FC236}">
                <a16:creationId xmlns:a16="http://schemas.microsoft.com/office/drawing/2014/main" id="{6B643AEF-7DD2-4E9A-BAA0-52E24F75C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99534"/>
            <a:ext cx="324742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Process Innovation Explained: Definition, Benefits &amp; Examples | icanpreneur">
            <a:extLst>
              <a:ext uri="{FF2B5EF4-FFF2-40B4-BE49-F238E27FC236}">
                <a16:creationId xmlns:a16="http://schemas.microsoft.com/office/drawing/2014/main" id="{6EC74993-BD93-4163-8629-9A5177DFA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94584"/>
            <a:ext cx="328577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CDB21A-4629-43FB-B8D8-581EF5C8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68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50806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386DDF-B408-4D2D-B4F1-75FF0BA4CE05}"/>
              </a:ext>
            </a:extLst>
          </p:cNvPr>
          <p:cNvSpPr txBox="1"/>
          <p:nvPr/>
        </p:nvSpPr>
        <p:spPr>
          <a:xfrm>
            <a:off x="377787" y="404664"/>
            <a:ext cx="840975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/>
              <a:t>5. แนวคิดสำคัญของดิจิทัลคอนเทนต์:</a:t>
            </a:r>
          </a:p>
          <a:p>
            <a:r>
              <a:rPr lang="th-TH" sz="3600" b="1" dirty="0">
                <a:solidFill>
                  <a:srgbClr val="00B050"/>
                </a:solidFill>
              </a:rPr>
              <a:t>•รูปแบบที่หลากหลาย: </a:t>
            </a:r>
            <a:r>
              <a:rPr lang="th-TH" dirty="0"/>
              <a:t>ครอบคลุมทั้งข้อความ, ภาพ, เสียง, วิดีโอ, เกม, แอปพลิเคชัน, แอนิเมชัน และพอดแคสต์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r>
              <a:rPr lang="th-TH" sz="3200" dirty="0"/>
              <a:t>•</a:t>
            </a:r>
            <a:r>
              <a:rPr lang="th-TH" sz="3600" b="1" dirty="0">
                <a:solidFill>
                  <a:srgbClr val="002060"/>
                </a:solidFill>
              </a:rPr>
              <a:t>การเข้าถึงผ่านอุปกรณ์ดิจิทัล</a:t>
            </a:r>
            <a:r>
              <a:rPr lang="th-TH" sz="3200" dirty="0"/>
              <a:t>: </a:t>
            </a:r>
            <a:r>
              <a:rPr lang="th-TH" dirty="0"/>
              <a:t>ต้องเข้าถึงได้ง่ายผ่านสมาร์ทโฟน คอมพิวเตอร์ หรือสมาร์ททีวี</a:t>
            </a:r>
          </a:p>
          <a:p>
            <a:r>
              <a:rPr lang="th-TH" sz="3600" b="1" dirty="0">
                <a:solidFill>
                  <a:srgbClr val="7030A0"/>
                </a:solidFill>
              </a:rPr>
              <a:t>•สร้างมูลค่าและประสบการณ์: </a:t>
            </a:r>
            <a:r>
              <a:rPr lang="th-TH" dirty="0"/>
              <a:t>ไม่ใช่แค่การให้ข้อมูล แต่ต้องสร้างประสบการณ์ที่ดี (</a:t>
            </a:r>
            <a:r>
              <a:rPr lang="en-US" dirty="0"/>
              <a:t>User Experience) </a:t>
            </a:r>
            <a:r>
              <a:rPr lang="th-TH" dirty="0"/>
              <a:t>และมอบคุณค่าให้กับผู้ใช้</a:t>
            </a:r>
          </a:p>
        </p:txBody>
      </p:sp>
      <p:pic>
        <p:nvPicPr>
          <p:cNvPr id="13314" name="Picture 2" descr="พอดแคสต์สำหรับเด็กและสัตว์เลี้ยงด้วย AI: วิธีที่อวตาร AI  กำลังปฏิวัติเนื้อหาวิดีโอแบบสั้น">
            <a:extLst>
              <a:ext uri="{FF2B5EF4-FFF2-40B4-BE49-F238E27FC236}">
                <a16:creationId xmlns:a16="http://schemas.microsoft.com/office/drawing/2014/main" id="{AA3D88A7-43F1-413F-93E0-E8E85F6E1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nime &amp; Animation | พอดแคสต์">
            <a:extLst>
              <a:ext uri="{FF2B5EF4-FFF2-40B4-BE49-F238E27FC236}">
                <a16:creationId xmlns:a16="http://schemas.microsoft.com/office/drawing/2014/main" id="{9EC00B0F-523C-477F-9DDA-AD2BE183D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27" y="2060847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6 Podcasts น่าฟัง ช่วยถอดรหัสความสำเร็จเกี่ยวกับการลงทุน">
            <a:extLst>
              <a:ext uri="{FF2B5EF4-FFF2-40B4-BE49-F238E27FC236}">
                <a16:creationId xmlns:a16="http://schemas.microsoft.com/office/drawing/2014/main" id="{C09326D7-7F33-4FD9-9426-39B544F3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27" y="2060846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D7A2BA-0272-4F53-9DD6-44E17529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69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099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323528" y="2564904"/>
            <a:ext cx="4464496" cy="2448272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56"/>
            <a:ext cx="9124318" cy="1077943"/>
          </a:xfr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>
                <a:latin typeface="TH SarabunPSK"/>
                <a:ea typeface="TH SarabunPSK"/>
                <a:cs typeface="TH SarabunPSK"/>
                <a:sym typeface="TH SarabunPSK"/>
              </a:rPr>
              <a:t>Digital Media (</a:t>
            </a:r>
            <a:r>
              <a:rPr lang="th-TH" sz="3600" b="1" dirty="0">
                <a:latin typeface="TH SarabunPSK"/>
                <a:ea typeface="TH SarabunPSK"/>
                <a:cs typeface="TH SarabunPSK"/>
                <a:sym typeface="TH SarabunPSK"/>
              </a:rPr>
              <a:t>สื่อดิจิตอล) และ มัลติมีเดีย (</a:t>
            </a:r>
            <a:r>
              <a:rPr lang="en-US" sz="3600" b="1" dirty="0">
                <a:latin typeface="TH SarabunPSK"/>
                <a:ea typeface="TH SarabunPSK"/>
                <a:cs typeface="TH SarabunPSK"/>
                <a:sym typeface="TH SarabunPSK"/>
              </a:rPr>
              <a:t>Multimedia)</a:t>
            </a:r>
            <a:r>
              <a:rPr lang="en-US" sz="3600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br>
              <a:rPr lang="en-US" sz="3600" dirty="0">
                <a:latin typeface="TH SarabunPSK"/>
                <a:ea typeface="TH SarabunPSK"/>
                <a:cs typeface="TH SarabunPSK"/>
                <a:sym typeface="TH SarabunPSK"/>
              </a:rPr>
            </a:br>
            <a:r>
              <a:rPr lang="en-US" sz="3600" dirty="0">
                <a:solidFill>
                  <a:srgbClr val="FFFF00"/>
                </a:solidFill>
                <a:latin typeface="TH SarabunPSK"/>
                <a:ea typeface="TH SarabunPSK"/>
                <a:cs typeface="TH SarabunPSK"/>
                <a:sym typeface="TH SarabunPSK"/>
              </a:rPr>
              <a:t>(</a:t>
            </a:r>
            <a:r>
              <a:rPr lang="th-TH" sz="3600" dirty="0">
                <a:solidFill>
                  <a:srgbClr val="FFFF00"/>
                </a:solidFill>
                <a:latin typeface="TH SarabunPSK"/>
                <a:ea typeface="TH SarabunPSK"/>
                <a:cs typeface="TH SarabunPSK"/>
                <a:sym typeface="TH SarabunPSK"/>
              </a:rPr>
              <a:t>ความหมายดั้งเดิม)</a:t>
            </a:r>
            <a:endParaRPr lang="th-TH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5" y="1196752"/>
            <a:ext cx="843421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th-TH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ทั้งสอง</a:t>
            </a:r>
            <a:r>
              <a:rPr lang="th-TH" dirty="0" err="1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คํา</a:t>
            </a:r>
            <a:r>
              <a:rPr lang="th-TH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นี้เป็นเรื่องของสื่อทั้งหมดเรียกรวมว่า </a:t>
            </a:r>
            <a:r>
              <a:rPr lang="th-TH" sz="3200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สื่อใหม่(</a:t>
            </a:r>
            <a:r>
              <a:rPr lang="en-US" sz="3200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New media</a:t>
            </a:r>
            <a:r>
              <a:rPr lang="th-TH" sz="3200" b="1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)</a:t>
            </a:r>
            <a:r>
              <a:rPr lang="th-TH" sz="3200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ซึ่ง</a:t>
            </a:r>
            <a:r>
              <a:rPr lang="th-TH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มีความเกี่ยวโยงกัน สื่อประเภทใดบ้างที่มีลักษณะเป็นดิจิตอลใน</a:t>
            </a:r>
            <a:r>
              <a:rPr lang="th-TH" dirty="0" err="1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ชีวิตประจําวัน</a:t>
            </a:r>
            <a:r>
              <a:rPr lang="th-TH" dirty="0"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 อาทิเช่น</a:t>
            </a:r>
          </a:p>
          <a:p>
            <a:pPr lvl="0" indent="457200"/>
            <a:endParaRPr lang="th-TH" dirty="0">
              <a:latin typeface="TH SarabunPSK"/>
              <a:ea typeface="TH SarabunPSK"/>
              <a:cs typeface="TH SarabunPSK"/>
              <a:sym typeface="TH SarabunPSK"/>
            </a:endParaRPr>
          </a:p>
          <a:p>
            <a:pPr lvl="0" indent="457200"/>
            <a:r>
              <a:rPr lang="th-TH" dirty="0">
                <a:solidFill>
                  <a:srgbClr val="FFFF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การพิมพ์</a:t>
            </a:r>
            <a:r>
              <a:rPr lang="th-TH" b="1" dirty="0">
                <a:solidFill>
                  <a:srgbClr val="FFFF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ข้อความ     </a:t>
            </a:r>
            <a:r>
              <a:rPr lang="th-TH" dirty="0">
                <a:solidFill>
                  <a:srgbClr val="FFFF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เพื่อส่งเมล์</a:t>
            </a:r>
          </a:p>
          <a:p>
            <a:pPr lvl="0" indent="457200"/>
            <a:r>
              <a:rPr lang="th-TH" dirty="0">
                <a:solidFill>
                  <a:srgbClr val="FFFF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การเปิด</a:t>
            </a:r>
            <a:r>
              <a:rPr lang="th-TH" b="1" dirty="0">
                <a:solidFill>
                  <a:srgbClr val="FFFF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ฟังเพลง       </a:t>
            </a:r>
            <a:r>
              <a:rPr lang="th-TH" dirty="0">
                <a:solidFill>
                  <a:srgbClr val="FFFF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ด้วยคอมพิวเตอร์ </a:t>
            </a:r>
          </a:p>
          <a:p>
            <a:pPr lvl="0" indent="457200"/>
            <a:r>
              <a:rPr lang="th-TH" dirty="0">
                <a:solidFill>
                  <a:srgbClr val="FFFF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การชม</a:t>
            </a:r>
            <a:r>
              <a:rPr lang="th-TH" b="1" dirty="0">
                <a:solidFill>
                  <a:srgbClr val="FFFF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ภาพถ่าย        </a:t>
            </a:r>
            <a:r>
              <a:rPr lang="th-TH" dirty="0">
                <a:solidFill>
                  <a:srgbClr val="FFFF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ที่เก็บในฮาร์ดดิสก์ </a:t>
            </a:r>
          </a:p>
          <a:p>
            <a:pPr lvl="0" indent="457200"/>
            <a:r>
              <a:rPr lang="th-TH" dirty="0">
                <a:solidFill>
                  <a:srgbClr val="FFFF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การชม</a:t>
            </a:r>
            <a:r>
              <a:rPr lang="th-TH" b="1" dirty="0">
                <a:solidFill>
                  <a:srgbClr val="FFFF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ภาพเคลื่อนไห</a:t>
            </a:r>
            <a:r>
              <a:rPr lang="th-TH" dirty="0">
                <a:solidFill>
                  <a:srgbClr val="FFFF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ว ผ่านจอคอมพิวเตอร์ </a:t>
            </a:r>
          </a:p>
          <a:p>
            <a:pPr lvl="0" indent="457200"/>
            <a:r>
              <a:rPr lang="th-TH" dirty="0">
                <a:solidFill>
                  <a:srgbClr val="FFFF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การดู</a:t>
            </a:r>
            <a:r>
              <a:rPr lang="th-TH" b="1" dirty="0">
                <a:solidFill>
                  <a:srgbClr val="FFFF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คลิปวิดีโอ </a:t>
            </a:r>
            <a:r>
              <a:rPr lang="th-TH" dirty="0">
                <a:solidFill>
                  <a:srgbClr val="FFFF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หรือ    การ</a:t>
            </a:r>
            <a:r>
              <a:rPr lang="th-TH" b="1" dirty="0">
                <a:solidFill>
                  <a:srgbClr val="FFFF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ติดต่อสื่อสาร</a:t>
            </a:r>
          </a:p>
        </p:txBody>
      </p:sp>
      <p:pic>
        <p:nvPicPr>
          <p:cNvPr id="3074" name="Picture 2" descr="https://tse4.mm.bing.net/th?id=OIP.rAID9NdmzjIifqUC3uMMHwHaEK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9"/>
            <a:ext cx="4222367" cy="272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se1.mm.bing.net/th?id=OIP.BsZa6PZqJLhTk4_MpIeBVgHaEc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05" y="5104129"/>
            <a:ext cx="7620313" cy="172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4EC73-1A2C-4C02-9AD0-FEF0C75A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07710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386DDF-B408-4D2D-B4F1-75FF0BA4CE05}"/>
              </a:ext>
            </a:extLst>
          </p:cNvPr>
          <p:cNvSpPr txBox="1"/>
          <p:nvPr/>
        </p:nvSpPr>
        <p:spPr>
          <a:xfrm>
            <a:off x="683568" y="332656"/>
            <a:ext cx="813690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h-TH" sz="4000" b="1" dirty="0"/>
          </a:p>
          <a:p>
            <a:r>
              <a:rPr lang="th-TH" sz="4000" b="1" dirty="0"/>
              <a:t>5.แนวคิดสำคัญของดิจิทัลคอนเทนต์:</a:t>
            </a:r>
          </a:p>
          <a:p>
            <a:r>
              <a:rPr lang="th-TH" dirty="0"/>
              <a:t>•</a:t>
            </a:r>
            <a:r>
              <a:rPr lang="th-TH" sz="3600" b="1" dirty="0"/>
              <a:t>เน้นการปฏิสัมพันธ์ </a:t>
            </a:r>
            <a:r>
              <a:rPr lang="th-TH" dirty="0"/>
              <a:t>(</a:t>
            </a:r>
            <a:r>
              <a:rPr lang="en-US" dirty="0"/>
              <a:t>Interactive</a:t>
            </a:r>
            <a:r>
              <a:rPr lang="en-US" b="1" dirty="0">
                <a:solidFill>
                  <a:srgbClr val="7030A0"/>
                </a:solidFill>
              </a:rPr>
              <a:t>): </a:t>
            </a:r>
            <a:r>
              <a:rPr lang="th-TH" b="1" dirty="0">
                <a:solidFill>
                  <a:srgbClr val="7030A0"/>
                </a:solidFill>
              </a:rPr>
              <a:t>ผู้ใช้สามารถโต้ตอบ แสดงความคิดเห็น หรือมีส่วนร่วมกับเนื้อหาได้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sz="3600" b="1" dirty="0"/>
          </a:p>
          <a:p>
            <a:r>
              <a:rPr lang="th-TH" sz="3600" b="1" dirty="0"/>
              <a:t>•การขับเคลื่อนด้วยข้อมูล </a:t>
            </a:r>
            <a:r>
              <a:rPr lang="th-TH" dirty="0"/>
              <a:t>(</a:t>
            </a:r>
            <a:r>
              <a:rPr lang="en-US" dirty="0"/>
              <a:t>Data-Driven): 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</a:rPr>
              <a:t>ใช้ข้อมูลจากโซ</a:t>
            </a:r>
            <a:r>
              <a:rPr lang="th-TH" b="1" dirty="0" err="1">
                <a:solidFill>
                  <a:schemeClr val="accent5">
                    <a:lumMod val="75000"/>
                  </a:schemeClr>
                </a:solidFill>
              </a:rPr>
              <a:t>เชี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</a:rPr>
              <a:t>ยล</a:t>
            </a:r>
            <a:r>
              <a:rPr lang="th-TH" b="1" dirty="0">
                <a:solidFill>
                  <a:srgbClr val="002060"/>
                </a:solidFill>
              </a:rPr>
              <a:t>มีเดียหรือเครื่องมือ</a:t>
            </a:r>
            <a:r>
              <a:rPr lang="th-TH" b="1" dirty="0">
                <a:solidFill>
                  <a:srgbClr val="FF0000"/>
                </a:solidFill>
              </a:rPr>
              <a:t>วิเคราะห์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</a:rPr>
              <a:t>เพื่อสร้างคอนเทนต์ที่ตรงใจกลุ่มเป้าหมาย</a:t>
            </a:r>
          </a:p>
        </p:txBody>
      </p:sp>
      <p:pic>
        <p:nvPicPr>
          <p:cNvPr id="14338" name="Picture 2" descr="6 อีเวนต์ยุคใหม่ต้องเล่นได้ ด้วยจอ Interactive">
            <a:extLst>
              <a:ext uri="{FF2B5EF4-FFF2-40B4-BE49-F238E27FC236}">
                <a16:creationId xmlns:a16="http://schemas.microsoft.com/office/drawing/2014/main" id="{779E9A68-918A-468D-BBF9-4A2F5DC4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0" y="2636912"/>
            <a:ext cx="28575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7656D33A-78F6-496B-A1C2-E759764C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72" y="2636912"/>
            <a:ext cx="56886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7E095C-ED0D-4B47-B4A3-C36D788E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70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91017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AC11E3-261B-4B23-8695-F19B2C8E2B78}"/>
              </a:ext>
            </a:extLst>
          </p:cNvPr>
          <p:cNvSpPr txBox="1"/>
          <p:nvPr/>
        </p:nvSpPr>
        <p:spPr>
          <a:xfrm>
            <a:off x="323528" y="620688"/>
            <a:ext cx="8136904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/>
              <a:t>6.แนวโน้มดิจิทัลคอนเทนต์ปี 2026 </a:t>
            </a:r>
          </a:p>
          <a:p>
            <a:endParaRPr lang="th-TH" dirty="0"/>
          </a:p>
          <a:p>
            <a:r>
              <a:rPr lang="th-TH" b="1" dirty="0"/>
              <a:t>มุ่งเน้นไปที่วิดีโอสั้น (</a:t>
            </a:r>
            <a:r>
              <a:rPr lang="en-US" b="1" dirty="0"/>
              <a:t>Short-form Video) </a:t>
            </a:r>
            <a:r>
              <a:rPr lang="th-TH" b="1" dirty="0"/>
              <a:t>บน </a:t>
            </a:r>
            <a:r>
              <a:rPr lang="en-US" b="1" dirty="0"/>
              <a:t>TikTok/Reels, </a:t>
            </a:r>
          </a:p>
          <a:p>
            <a:endParaRPr lang="th-TH" b="1" dirty="0"/>
          </a:p>
          <a:p>
            <a:pPr marL="457200" indent="-457200">
              <a:buFontTx/>
              <a:buChar char="-"/>
            </a:pPr>
            <a:r>
              <a:rPr lang="th-TH" dirty="0"/>
              <a:t>การใช้ </a:t>
            </a:r>
            <a:r>
              <a:rPr lang="en-US" dirty="0"/>
              <a:t>Generative AI </a:t>
            </a:r>
            <a:r>
              <a:rPr lang="th-TH" dirty="0"/>
              <a:t>สร้างคอนเทนต์อย่างแพร่หลาย, และ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th-TH" dirty="0"/>
          </a:p>
          <a:p>
            <a:pPr marL="457200" indent="-457200">
              <a:buFontTx/>
              <a:buChar char="-"/>
            </a:pPr>
            <a:r>
              <a:rPr lang="th-TH" b="1" dirty="0" err="1">
                <a:solidFill>
                  <a:srgbClr val="002060"/>
                </a:solidFill>
              </a:rPr>
              <a:t>การทำ</a:t>
            </a:r>
            <a:r>
              <a:rPr lang="th-TH" b="1" dirty="0">
                <a:solidFill>
                  <a:srgbClr val="002060"/>
                </a:solidFill>
              </a:rPr>
              <a:t>คอนเทนต์เฉพาะบุคคล </a:t>
            </a:r>
            <a:r>
              <a:rPr lang="th-TH" dirty="0"/>
              <a:t>(</a:t>
            </a:r>
            <a:r>
              <a:rPr lang="en-US" dirty="0"/>
              <a:t>Personalization) </a:t>
            </a:r>
            <a:r>
              <a:rPr lang="th-TH" dirty="0"/>
              <a:t>ที่ตอบโจทย์ผู้บริโภคเชิงลึก โดยทุกแบรนด์จะเปลี่ยนเป็น </a:t>
            </a:r>
            <a:r>
              <a:rPr lang="en-US" dirty="0"/>
              <a:t>Content Brand </a:t>
            </a:r>
            <a:r>
              <a:rPr lang="th-TH" dirty="0"/>
              <a:t>ที่ใช้ข้อมูล (</a:t>
            </a:r>
            <a:r>
              <a:rPr lang="en-US" dirty="0"/>
              <a:t>Data-powered) </a:t>
            </a:r>
            <a:r>
              <a:rPr lang="th-TH" dirty="0"/>
              <a:t>มาสร้างสรรค์เนื้อหาแบบ </a:t>
            </a:r>
            <a:r>
              <a:rPr lang="en-US" dirty="0"/>
              <a:t>Agile </a:t>
            </a:r>
            <a:r>
              <a:rPr lang="th-TH" dirty="0"/>
              <a:t>เพื่อการเข้าถึงที่รวดเร็ว </a:t>
            </a:r>
          </a:p>
        </p:txBody>
      </p:sp>
      <p:pic>
        <p:nvPicPr>
          <p:cNvPr id="15362" name="Picture 2" descr="Short-Form Video: The Future of Digital Engagement">
            <a:extLst>
              <a:ext uri="{FF2B5EF4-FFF2-40B4-BE49-F238E27FC236}">
                <a16:creationId xmlns:a16="http://schemas.microsoft.com/office/drawing/2014/main" id="{DEFB6752-961B-4882-BF67-DA9FB2AA8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0" y="3292996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emystifying the Rise of Short-Form Video for Event Marketers | Opus Agency">
            <a:extLst>
              <a:ext uri="{FF2B5EF4-FFF2-40B4-BE49-F238E27FC236}">
                <a16:creationId xmlns:a16="http://schemas.microsoft.com/office/drawing/2014/main" id="{4C11B776-4941-4063-9666-B59734ED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15" y="328590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hort Form Video Marketing 2026 | Video Production Sydney | Ivory Media">
            <a:extLst>
              <a:ext uri="{FF2B5EF4-FFF2-40B4-BE49-F238E27FC236}">
                <a16:creationId xmlns:a16="http://schemas.microsoft.com/office/drawing/2014/main" id="{7E26677E-C61F-4005-8D75-985568A6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79" y="3285904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E77194-B7B1-453D-B861-7F5DC241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71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6694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8A30C3-A64B-4B63-B2A2-1AC6F8200251}"/>
              </a:ext>
            </a:extLst>
          </p:cNvPr>
          <p:cNvSpPr txBox="1"/>
          <p:nvPr/>
        </p:nvSpPr>
        <p:spPr>
          <a:xfrm>
            <a:off x="179512" y="520511"/>
            <a:ext cx="839039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/>
              <a:t>แนวโน้มสำคัญของดิจิทัลคอนเทนต์ (2026):</a:t>
            </a:r>
          </a:p>
          <a:p>
            <a:pPr marL="457200" indent="-457200">
              <a:buFontTx/>
              <a:buChar char="-"/>
            </a:pPr>
            <a:r>
              <a:rPr lang="th-TH" sz="3200" b="1" u="sng" dirty="0"/>
              <a:t>วิดีโอสั้นครองเมือง </a:t>
            </a:r>
            <a:r>
              <a:rPr lang="th-TH" b="1" dirty="0"/>
              <a:t>(</a:t>
            </a:r>
            <a:r>
              <a:rPr lang="en-US" b="1" dirty="0"/>
              <a:t>Short-form Video):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TikTok, </a:t>
            </a:r>
            <a:r>
              <a:rPr lang="en-US" b="1" dirty="0">
                <a:solidFill>
                  <a:srgbClr val="0070C0"/>
                </a:solidFill>
              </a:rPr>
              <a:t>YouTube Shorts, </a:t>
            </a:r>
            <a:r>
              <a:rPr lang="th-TH" b="1" dirty="0">
                <a:solidFill>
                  <a:srgbClr val="0070C0"/>
                </a:solidFill>
              </a:rPr>
              <a:t>และ </a:t>
            </a:r>
            <a:r>
              <a:rPr lang="en-US" b="1" dirty="0">
                <a:solidFill>
                  <a:srgbClr val="FF0000"/>
                </a:solidFill>
              </a:rPr>
              <a:t>Reels </a:t>
            </a:r>
          </a:p>
          <a:p>
            <a:pPr marL="457200" indent="-457200">
              <a:buFontTx/>
              <a:buChar char="-"/>
            </a:pPr>
            <a:r>
              <a:rPr lang="th-TH" b="1" dirty="0"/>
              <a:t>ยังคงเป็นรูปแบบคอนเทนต์หลักที่ดึงดูดความสนใจได้สูงที่สุด แบรนด์ต่างๆ เน้นสร้างเนื้อหาที่กระชับและตรงไปตรงมา</a:t>
            </a:r>
          </a:p>
          <a:p>
            <a:pPr marL="457200" indent="-457200">
              <a:buFontTx/>
              <a:buChar char="-"/>
            </a:pPr>
            <a:endParaRPr lang="th-TH" dirty="0"/>
          </a:p>
          <a:p>
            <a:pPr marL="457200" indent="-457200">
              <a:buFontTx/>
              <a:buChar char="-"/>
            </a:pPr>
            <a:endParaRPr lang="th-TH" dirty="0"/>
          </a:p>
          <a:p>
            <a:pPr marL="457200" indent="-457200">
              <a:buFontTx/>
              <a:buChar char="-"/>
            </a:pPr>
            <a:endParaRPr lang="th-TH" dirty="0"/>
          </a:p>
          <a:p>
            <a:pPr marL="457200" indent="-457200">
              <a:buFontTx/>
              <a:buChar char="-"/>
            </a:pPr>
            <a:endParaRPr lang="th-TH" dirty="0"/>
          </a:p>
          <a:p>
            <a:pPr marL="457200" indent="-457200">
              <a:buFontTx/>
              <a:buChar char="-"/>
            </a:pPr>
            <a:endParaRPr lang="th-TH" dirty="0"/>
          </a:p>
          <a:p>
            <a:r>
              <a:rPr lang="th-TH" dirty="0"/>
              <a:t>-      </a:t>
            </a:r>
            <a:r>
              <a:rPr lang="th-TH" sz="3200" b="1" u="sng" dirty="0"/>
              <a:t>การปฏิวัติด้วย</a:t>
            </a:r>
            <a:r>
              <a:rPr lang="th-TH" b="1" u="sng" dirty="0"/>
              <a:t> </a:t>
            </a:r>
            <a:r>
              <a:rPr lang="en-US" b="1" u="sng" dirty="0" err="1"/>
              <a:t>GenAI</a:t>
            </a:r>
            <a:r>
              <a:rPr lang="en-US" dirty="0"/>
              <a:t>: </a:t>
            </a:r>
            <a:r>
              <a:rPr lang="th-TH" b="1" dirty="0"/>
              <a:t>นักการตลาดเกือบทั้งหมดใช้ </a:t>
            </a:r>
            <a:r>
              <a:rPr lang="en-US" b="1" dirty="0">
                <a:solidFill>
                  <a:srgbClr val="FF0000"/>
                </a:solidFill>
              </a:rPr>
              <a:t>Generative </a:t>
            </a:r>
            <a:r>
              <a:rPr lang="en-US" b="1" dirty="0">
                <a:solidFill>
                  <a:srgbClr val="7030A0"/>
                </a:solidFill>
              </a:rPr>
              <a:t>AI </a:t>
            </a:r>
            <a:r>
              <a:rPr lang="th-TH" b="1" dirty="0">
                <a:solidFill>
                  <a:srgbClr val="7030A0"/>
                </a:solidFill>
              </a:rPr>
              <a:t>ช่วยผลิตคอนเทนต์, ขยายไอเดีย, และ</a:t>
            </a:r>
            <a:r>
              <a:rPr lang="th-TH" b="1" dirty="0"/>
              <a:t>ทำงานซ้ำซากอัตโนมัติ ทำให้คอนเทนต์มีปริมาณและความรวดเร็วมากขึ้น</a:t>
            </a:r>
          </a:p>
        </p:txBody>
      </p:sp>
      <p:pic>
        <p:nvPicPr>
          <p:cNvPr id="1027" name="Picture 3" descr="The Rise of Short-Form Video Content in 2025 - Appnova">
            <a:extLst>
              <a:ext uri="{FF2B5EF4-FFF2-40B4-BE49-F238E27FC236}">
                <a16:creationId xmlns:a16="http://schemas.microsoft.com/office/drawing/2014/main" id="{4FEB18B8-0586-42F5-86D3-85888BBC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5" y="2924943"/>
            <a:ext cx="2857500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Using Short Form Vertical Video Content In Your Social Media Strategy —  Duco Digital">
            <a:extLst>
              <a:ext uri="{FF2B5EF4-FFF2-40B4-BE49-F238E27FC236}">
                <a16:creationId xmlns:a16="http://schemas.microsoft.com/office/drawing/2014/main" id="{BEAC0E4E-8D42-45C8-8723-4A5E14E7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95" y="2924944"/>
            <a:ext cx="2512023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ikTok US (@tiktok_us) / Posts / X">
            <a:extLst>
              <a:ext uri="{FF2B5EF4-FFF2-40B4-BE49-F238E27FC236}">
                <a16:creationId xmlns:a16="http://schemas.microsoft.com/office/drawing/2014/main" id="{A6C4AFDA-C4BE-436E-A520-D902B9DA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18" y="2907264"/>
            <a:ext cx="3016634" cy="16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B6311B-B90A-4745-8FA8-0DE0AAD7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72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85705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8A30C3-A64B-4B63-B2A2-1AC6F8200251}"/>
              </a:ext>
            </a:extLst>
          </p:cNvPr>
          <p:cNvSpPr txBox="1"/>
          <p:nvPr/>
        </p:nvSpPr>
        <p:spPr>
          <a:xfrm>
            <a:off x="395536" y="282855"/>
            <a:ext cx="8352928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/>
              <a:t>แนวโน้มสำคัญของดิจิทัลคอนเทนต์ (2026):</a:t>
            </a:r>
          </a:p>
          <a:p>
            <a:endParaRPr lang="th-TH" dirty="0"/>
          </a:p>
          <a:p>
            <a:pPr marL="457200" indent="-457200">
              <a:buFontTx/>
              <a:buChar char="-"/>
            </a:pPr>
            <a:r>
              <a:rPr lang="th-TH" sz="3200" b="1" dirty="0"/>
              <a:t>คอนเทนต์เชิงโต้ตอบ </a:t>
            </a:r>
            <a:r>
              <a:rPr lang="th-TH" dirty="0"/>
              <a:t>(</a:t>
            </a:r>
            <a:r>
              <a:rPr lang="en-US" dirty="0"/>
              <a:t>Interactive Content): </a:t>
            </a:r>
            <a:r>
              <a:rPr lang="th-TH" dirty="0"/>
              <a:t>คอนเทนต์ที่สามารถโต้ตอบได้ </a:t>
            </a:r>
            <a:r>
              <a:rPr lang="th-TH" dirty="0">
                <a:solidFill>
                  <a:srgbClr val="FF0000"/>
                </a:solidFill>
              </a:rPr>
              <a:t>เช่น </a:t>
            </a:r>
            <a:r>
              <a:rPr lang="en-US" dirty="0">
                <a:solidFill>
                  <a:srgbClr val="FF0000"/>
                </a:solidFill>
              </a:rPr>
              <a:t>AR, Interactive </a:t>
            </a:r>
            <a:r>
              <a:rPr lang="en-US" dirty="0"/>
              <a:t>Quiz </a:t>
            </a:r>
            <a:r>
              <a:rPr lang="th-TH" dirty="0"/>
              <a:t>หรือ </a:t>
            </a:r>
            <a:r>
              <a:rPr lang="en-US" dirty="0">
                <a:solidFill>
                  <a:srgbClr val="002060"/>
                </a:solidFill>
              </a:rPr>
              <a:t>Chatbot AI </a:t>
            </a:r>
            <a:r>
              <a:rPr lang="th-TH" dirty="0"/>
              <a:t>จะเข้ามามีบทบาทมากขึ้นในการมอบประสบการณ์ที่ดีกว่า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endParaRPr lang="th-TH" dirty="0"/>
          </a:p>
          <a:p>
            <a:r>
              <a:rPr lang="th-TH" dirty="0"/>
              <a:t>-  </a:t>
            </a:r>
            <a:r>
              <a:rPr lang="th-TH" sz="3600" b="1" dirty="0"/>
              <a:t>การผสาน </a:t>
            </a:r>
            <a:r>
              <a:rPr lang="en-US" dirty="0">
                <a:solidFill>
                  <a:srgbClr val="00B050"/>
                </a:solidFill>
              </a:rPr>
              <a:t>Social Commerce</a:t>
            </a:r>
            <a:r>
              <a:rPr lang="en-US" dirty="0"/>
              <a:t>: </a:t>
            </a:r>
            <a:r>
              <a:rPr lang="th-TH" dirty="0"/>
              <a:t>การเปลี่ยนจาก "</a:t>
            </a:r>
            <a:r>
              <a:rPr lang="th-TH" b="1" dirty="0">
                <a:solidFill>
                  <a:srgbClr val="7030A0"/>
                </a:solidFill>
              </a:rPr>
              <a:t>ชมคอนเทนต์" ไปสู่ "ซื้อสินค้า" ได้ทันทีภายในแอปเดียวอย่างสมบูรณ์แบบ</a:t>
            </a:r>
          </a:p>
        </p:txBody>
      </p:sp>
      <p:pic>
        <p:nvPicPr>
          <p:cNvPr id="5122" name="Picture 2" descr="Interactive Content Ideas to Boost Engagement">
            <a:extLst>
              <a:ext uri="{FF2B5EF4-FFF2-40B4-BE49-F238E27FC236}">
                <a16:creationId xmlns:a16="http://schemas.microsoft.com/office/drawing/2014/main" id="{FE7EC380-388B-4BE1-A1E6-C5E5DEA7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" y="2869563"/>
            <a:ext cx="2686166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teractive Content Ideas to Boost Engagement Fast">
            <a:extLst>
              <a:ext uri="{FF2B5EF4-FFF2-40B4-BE49-F238E27FC236}">
                <a16:creationId xmlns:a16="http://schemas.microsoft.com/office/drawing/2014/main" id="{62C4CB39-DB88-4689-865F-6C199DE2C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14" y="2839894"/>
            <a:ext cx="3090275" cy="163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teractive Content: The Game-Changer in Content Marketing - YouTube">
            <a:extLst>
              <a:ext uri="{FF2B5EF4-FFF2-40B4-BE49-F238E27FC236}">
                <a16:creationId xmlns:a16="http://schemas.microsoft.com/office/drawing/2014/main" id="{C52B6454-CB46-4E8A-B707-AD968037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17" y="2839894"/>
            <a:ext cx="3090275" cy="163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279EF-E37C-4787-B0B7-B74C67DC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73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65845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8A30C3-A64B-4B63-B2A2-1AC6F8200251}"/>
              </a:ext>
            </a:extLst>
          </p:cNvPr>
          <p:cNvSpPr txBox="1"/>
          <p:nvPr/>
        </p:nvSpPr>
        <p:spPr>
          <a:xfrm>
            <a:off x="395536" y="282855"/>
            <a:ext cx="83529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/>
              <a:t>แนวโน้มสำคัญของดิจิทัลคอนเทนต์ (2026):</a:t>
            </a:r>
          </a:p>
          <a:p>
            <a:endParaRPr lang="th-TH" sz="3600" b="1" dirty="0"/>
          </a:p>
          <a:p>
            <a:r>
              <a:rPr lang="th-TH" sz="3600" b="1" dirty="0"/>
              <a:t>คอนเทนต์แนว </a:t>
            </a:r>
            <a:r>
              <a:rPr lang="en-US" dirty="0"/>
              <a:t>Real/Authentic: </a:t>
            </a:r>
            <a:endParaRPr lang="th-TH" dirty="0"/>
          </a:p>
          <a:p>
            <a:pPr marL="457200" indent="-457200">
              <a:buFontTx/>
              <a:buChar char="-"/>
            </a:pPr>
            <a:r>
              <a:rPr lang="th-TH" b="1" dirty="0"/>
              <a:t>ผู้บริโภคเชื่อถือคอนเทนต์ที่ดูจริงใจจาก </a:t>
            </a:r>
            <a:r>
              <a:rPr lang="en-US" b="1" dirty="0"/>
              <a:t>Micro-Influencer </a:t>
            </a:r>
            <a:r>
              <a:rPr lang="th-TH" b="1" dirty="0"/>
              <a:t>หรือผู้ใช้งานจริง (</a:t>
            </a:r>
            <a:r>
              <a:rPr lang="en-US" b="1" dirty="0"/>
              <a:t>User-Generated Content - UGC) </a:t>
            </a:r>
            <a:r>
              <a:rPr lang="th-TH" b="1" dirty="0"/>
              <a:t>มากกว่าคอนเทนต์ที่ดูเป็นโฆษณาจัดฉาก </a:t>
            </a:r>
          </a:p>
        </p:txBody>
      </p:sp>
      <p:pic>
        <p:nvPicPr>
          <p:cNvPr id="3074" name="Picture 2" descr="Authentic Identity - Definition and Explanation">
            <a:extLst>
              <a:ext uri="{FF2B5EF4-FFF2-40B4-BE49-F238E27FC236}">
                <a16:creationId xmlns:a16="http://schemas.microsoft.com/office/drawing/2014/main" id="{2F20EF09-7985-419A-905C-2A59998D1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39"/>
            <a:ext cx="2857500" cy="27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uthentic assessment: What it is and how to implement">
            <a:extLst>
              <a:ext uri="{FF2B5EF4-FFF2-40B4-BE49-F238E27FC236}">
                <a16:creationId xmlns:a16="http://schemas.microsoft.com/office/drawing/2014/main" id="{31DEB7A7-6700-4063-8A7B-F2AD2899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67" y="3789040"/>
            <a:ext cx="4279211" cy="27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44BB9F-03E4-40E5-8E94-1DE4DEA2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74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1980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FCF2D6-70D3-4297-88FA-D7A91AF39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882031"/>
              </p:ext>
            </p:extLst>
          </p:nvPr>
        </p:nvGraphicFramePr>
        <p:xfrm>
          <a:off x="323528" y="829214"/>
          <a:ext cx="8676455" cy="5849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5720">
                  <a:extLst>
                    <a:ext uri="{9D8B030D-6E8A-4147-A177-3AD203B41FA5}">
                      <a16:colId xmlns:a16="http://schemas.microsoft.com/office/drawing/2014/main" val="1067217693"/>
                    </a:ext>
                  </a:extLst>
                </a:gridCol>
                <a:gridCol w="2797453">
                  <a:extLst>
                    <a:ext uri="{9D8B030D-6E8A-4147-A177-3AD203B41FA5}">
                      <a16:colId xmlns:a16="http://schemas.microsoft.com/office/drawing/2014/main" val="4064133497"/>
                    </a:ext>
                  </a:extLst>
                </a:gridCol>
                <a:gridCol w="4113282">
                  <a:extLst>
                    <a:ext uri="{9D8B030D-6E8A-4147-A177-3AD203B41FA5}">
                      <a16:colId xmlns:a16="http://schemas.microsoft.com/office/drawing/2014/main" val="214083033"/>
                    </a:ext>
                  </a:extLst>
                </a:gridCol>
              </a:tblGrid>
              <a:tr h="72969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b="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b="0" dirty="0">
                          <a:effectLst/>
                        </a:rPr>
                        <a:t>หัวข้อเดิม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b="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br>
                        <a:rPr lang="th-TH" sz="3600" b="0" dirty="0">
                          <a:effectLst/>
                        </a:rPr>
                      </a:br>
                      <a:r>
                        <a:rPr lang="th-TH" sz="3200" b="0" dirty="0">
                          <a:effectLst/>
                        </a:rPr>
                        <a:t>ในปี </a:t>
                      </a:r>
                      <a:r>
                        <a:rPr lang="en-US" sz="3200" b="0" dirty="0">
                          <a:effectLst/>
                        </a:rPr>
                        <a:t>2026</a:t>
                      </a:r>
                      <a:r>
                        <a:rPr lang="th-TH" sz="3200" b="0" dirty="0">
                          <a:effectLst/>
                        </a:rPr>
                        <a:t>ควรศึกษา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b="0" dirty="0">
                          <a:effectLst/>
                        </a:rPr>
                        <a:t>เหตุผล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539045"/>
                  </a:ext>
                </a:extLst>
              </a:tr>
              <a:tr h="146274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Knowledge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about digital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Content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Zero-Click / Zero-Visit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World + Answer Engines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</a:rPr>
                        <a:t>คน</a:t>
                      </a:r>
                      <a:r>
                        <a:rPr lang="th-TH" sz="2800" dirty="0" err="1">
                          <a:effectLst/>
                        </a:rPr>
                        <a:t>เสิร์ช</a:t>
                      </a:r>
                      <a:r>
                        <a:rPr lang="th-TH" sz="280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Google, </a:t>
                      </a:r>
                      <a:r>
                        <a:rPr lang="en-US" sz="2800" dirty="0" err="1">
                          <a:effectLst/>
                        </a:rPr>
                        <a:t>ChatGPT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Perplexity </a:t>
                      </a:r>
                      <a:r>
                        <a:rPr lang="th-TH" sz="2800" dirty="0">
                          <a:effectLst/>
                        </a:rPr>
                        <a:t>แล้วได้คำตอบเลย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</a:rPr>
                        <a:t> ไม่คลิกเข้าเว็บ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</a:rPr>
                        <a:t>เข้าใจวิธีทำให้คอนเทนต์ถูกอ้างอิงโดย </a:t>
                      </a:r>
                      <a:r>
                        <a:rPr lang="en-US" sz="2800" dirty="0">
                          <a:effectLst/>
                        </a:rPr>
                        <a:t>AI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3652206"/>
                  </a:ext>
                </a:extLst>
              </a:tr>
              <a:tr h="17274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Composition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of digital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Content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Modular Content + </a:t>
                      </a:r>
                      <a:br>
                        <a:rPr lang="en-US" sz="2400" dirty="0">
                          <a:effectLst/>
                        </a:rPr>
                      </a:b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Structured Data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คอนเทนต์ต้องแตกเป็นชิ้นเล็กๆ นำไปใช้ซ้ำ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ข้ามช่องทางได้ และทำ </a:t>
                      </a:r>
                      <a:r>
                        <a:rPr lang="en-US" sz="2400" dirty="0">
                          <a:effectLst/>
                        </a:rPr>
                        <a:t>Generative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Engine Optimization GEO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5122030"/>
                  </a:ext>
                </a:extLst>
              </a:tr>
              <a:tr h="154773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Innovation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Agentic AI &amp;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Conversational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Commerce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AI </a:t>
                      </a:r>
                      <a:r>
                        <a:rPr lang="th-TH" sz="2400" dirty="0">
                          <a:effectLst/>
                        </a:rPr>
                        <a:t>ไม่ได้แค่ช่วยทำ แต่เป็นตัวแทนซื้อ-ขาย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คุยกับลูกค้าแทนเรา ต้องสอนให้ออกแบบ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ประสบการณ์แชท + </a:t>
                      </a:r>
                      <a:r>
                        <a:rPr lang="en-US" sz="2400" dirty="0">
                          <a:effectLst/>
                        </a:rPr>
                        <a:t>Voice </a:t>
                      </a:r>
                      <a:r>
                        <a:rPr lang="th-TH" sz="2400" dirty="0">
                          <a:effectLst/>
                        </a:rPr>
                        <a:t>บน </a:t>
                      </a:r>
                      <a:r>
                        <a:rPr lang="en-US" sz="2400" dirty="0">
                          <a:effectLst/>
                        </a:rPr>
                        <a:t>CTV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481755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A3AD392-F81D-4418-AFE4-8621A43C3808}"/>
              </a:ext>
            </a:extLst>
          </p:cNvPr>
          <p:cNvSpPr txBox="1"/>
          <p:nvPr/>
        </p:nvSpPr>
        <p:spPr>
          <a:xfrm>
            <a:off x="3491880" y="332656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</a:rPr>
              <a:t>เนื้อหาในปี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C8149F-8116-4C2F-ACFE-90DE075C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75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08254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FCF2D6-70D3-4297-88FA-D7A91AF39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307934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6721769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6413349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083033"/>
                    </a:ext>
                  </a:extLst>
                </a:gridCol>
              </a:tblGrid>
              <a:tr h="76199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8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</a:rPr>
                        <a:t>หัวข้อเดิม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th-TH" sz="3600" b="0" dirty="0">
                          <a:effectLst/>
                        </a:rPr>
                      </a:br>
                      <a:r>
                        <a:rPr lang="th-TH" sz="3200" b="0" dirty="0">
                          <a:effectLst/>
                        </a:rPr>
                        <a:t>ในปี </a:t>
                      </a:r>
                      <a:r>
                        <a:rPr lang="en-US" sz="3200" b="0" dirty="0">
                          <a:effectLst/>
                        </a:rPr>
                        <a:t>2026</a:t>
                      </a:r>
                      <a:r>
                        <a:rPr lang="th-TH" sz="3200" b="0" dirty="0">
                          <a:effectLst/>
                        </a:rPr>
                        <a:t>ควรศึกษา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8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</a:rPr>
                        <a:t>เหตุผล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539045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Forms of digital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Content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AI-Generated Fatigue vs Human-Centric Story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50% </a:t>
                      </a:r>
                      <a:r>
                        <a:rPr lang="th-TH" sz="2400" dirty="0">
                          <a:effectLst/>
                        </a:rPr>
                        <a:t>ของบทความบนเว็บเป็น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AI </a:t>
                      </a:r>
                      <a:r>
                        <a:rPr lang="th-TH" sz="2400" dirty="0">
                          <a:effectLst/>
                        </a:rPr>
                        <a:t>เขียนแล้ว แต่คนโหยหาเรื่อง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เล่าจากมนุษย์จริงๆ ต้องสอนหาจุดสมดุล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387033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Idea of digital content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Co-creation &amp; Creative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Maximalism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Gen Z </a:t>
                      </a:r>
                      <a:r>
                        <a:rPr lang="th-TH" sz="2400" dirty="0">
                          <a:effectLst/>
                        </a:rPr>
                        <a:t>ไม่ได้แค่เสพ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แต่ขอรีม</a:t>
                      </a:r>
                      <a:r>
                        <a:rPr lang="th-TH" sz="2400" dirty="0" err="1">
                          <a:effectLst/>
                        </a:rPr>
                        <a:t>ิกซ์</a:t>
                      </a:r>
                      <a:r>
                        <a:rPr lang="th-TH" sz="2400" dirty="0">
                          <a:effectLst/>
                        </a:rPr>
                        <a:t>ด้วย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ออกแบบ "จักรวาล" ของแบรนด์ให้คนอื่นเอาไปต่อยอดได้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0190367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Digital content design and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Creation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AI-Assisted Workflow +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Content Operations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0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81% </a:t>
                      </a:r>
                      <a:r>
                        <a:rPr lang="th-TH" sz="2000" dirty="0">
                          <a:effectLst/>
                        </a:rPr>
                        <a:t>ของ</a:t>
                      </a:r>
                      <a:r>
                        <a:rPr lang="th-TH" sz="2000" dirty="0" err="1">
                          <a:effectLst/>
                        </a:rPr>
                        <a:t>คร</a:t>
                      </a:r>
                      <a:r>
                        <a:rPr lang="th-TH" sz="2000" dirty="0">
                          <a:effectLst/>
                        </a:rPr>
                        <a:t>ีเอ</a:t>
                      </a:r>
                      <a:r>
                        <a:rPr lang="th-TH" sz="2000" dirty="0" err="1">
                          <a:effectLst/>
                        </a:rPr>
                        <a:t>เต</a:t>
                      </a:r>
                      <a:r>
                        <a:rPr lang="th-TH" sz="2000" dirty="0">
                          <a:effectLst/>
                        </a:rPr>
                        <a:t>อร์ใช้ </a:t>
                      </a:r>
                      <a:r>
                        <a:rPr lang="en-US" sz="2000" dirty="0">
                          <a:effectLst/>
                        </a:rPr>
                        <a:t>AI </a:t>
                      </a:r>
                      <a:r>
                        <a:rPr lang="th-TH" sz="2000" dirty="0">
                          <a:effectLst/>
                        </a:rPr>
                        <a:t>แล้ว แต่ต้องมี 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Content Ops </a:t>
                      </a:r>
                      <a:r>
                        <a:rPr lang="th-TH" sz="2000" dirty="0">
                          <a:effectLst/>
                        </a:rPr>
                        <a:t>จัดการ</a:t>
                      </a:r>
                      <a:r>
                        <a:rPr lang="th-TH" sz="2000" dirty="0" err="1">
                          <a:effectLst/>
                        </a:rPr>
                        <a:t>เวอร์ชัน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endParaRPr lang="th-TH" sz="20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</a:rPr>
                        <a:t>แปลภาษา</a:t>
                      </a:r>
                      <a:r>
                        <a:rPr lang="en-US" sz="2000" dirty="0">
                          <a:effectLst/>
                        </a:rPr>
                        <a:t>, Brand Voice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4272829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Trends of digital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Content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Trust + Transparency +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Creator Economy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0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</a:rPr>
                        <a:t>ผู้บริโภคเชื่อ </a:t>
                      </a:r>
                      <a:r>
                        <a:rPr lang="en-US" sz="2000" dirty="0">
                          <a:effectLst/>
                        </a:rPr>
                        <a:t>AI </a:t>
                      </a:r>
                      <a:r>
                        <a:rPr lang="th-TH" sz="2000" dirty="0">
                          <a:effectLst/>
                        </a:rPr>
                        <a:t>น้อยลง </a:t>
                      </a:r>
                      <a:r>
                        <a:rPr lang="en-US" sz="2000" dirty="0">
                          <a:effectLst/>
                        </a:rPr>
                        <a:t>1/3 </a:t>
                      </a:r>
                      <a:r>
                        <a:rPr lang="th-TH" sz="2000" dirty="0">
                          <a:effectLst/>
                        </a:rPr>
                        <a:t>แต่ </a:t>
                      </a:r>
                      <a:r>
                        <a:rPr lang="en-US" sz="2000" dirty="0">
                          <a:effectLst/>
                        </a:rPr>
                        <a:t>61% </a:t>
                      </a:r>
                      <a:endParaRPr lang="th-TH" sz="20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</a:rPr>
                        <a:t>ของแบรนด์เพิ่มงบให้ </a:t>
                      </a:r>
                      <a:r>
                        <a:rPr lang="en-US" sz="2000" dirty="0">
                          <a:effectLst/>
                        </a:rPr>
                        <a:t>Creator </a:t>
                      </a:r>
                      <a:r>
                        <a:rPr lang="th-TH" sz="2000" dirty="0">
                          <a:effectLst/>
                        </a:rPr>
                        <a:t>สอน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000" dirty="0">
                          <a:effectLst/>
                        </a:rPr>
                        <a:t>เรื่องวัด </a:t>
                      </a:r>
                      <a:r>
                        <a:rPr lang="en-US" sz="2000" dirty="0">
                          <a:effectLst/>
                        </a:rPr>
                        <a:t>ROI </a:t>
                      </a:r>
                      <a:r>
                        <a:rPr lang="th-TH" sz="2000" dirty="0">
                          <a:effectLst/>
                        </a:rPr>
                        <a:t>ใหม่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119432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D14ACA-A0E5-4227-A717-6BAA06AE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76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75087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AC3262-DD82-4E90-9FF6-9C503C7AC82C}"/>
              </a:ext>
            </a:extLst>
          </p:cNvPr>
          <p:cNvSpPr txBox="1"/>
          <p:nvPr/>
        </p:nvSpPr>
        <p:spPr>
          <a:xfrm>
            <a:off x="179512" y="228416"/>
            <a:ext cx="8568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/>
              <a:t>สิ่งที่จะเรียนใน คลาส </a:t>
            </a:r>
            <a:r>
              <a:rPr lang="th-TH" sz="3600" dirty="0"/>
              <a:t>(</a:t>
            </a:r>
            <a:r>
              <a:rPr lang="en-US" sz="3600" dirty="0"/>
              <a:t>Class) </a:t>
            </a:r>
            <a:r>
              <a:rPr lang="th-TH" sz="3600" dirty="0"/>
              <a:t>นี้ จะเริ่มจาก</a:t>
            </a:r>
          </a:p>
          <a:p>
            <a:r>
              <a:rPr lang="th-TH" sz="3600" dirty="0"/>
              <a:t>จาก </a:t>
            </a:r>
            <a:r>
              <a:rPr lang="th-TH" sz="3600" b="1" dirty="0"/>
              <a:t>"ฐานคิด"</a:t>
            </a:r>
            <a:r>
              <a:rPr lang="th-TH" sz="3600" dirty="0"/>
              <a:t> ไปสู่ </a:t>
            </a:r>
            <a:r>
              <a:rPr lang="th-TH" sz="3600" b="1" dirty="0"/>
              <a:t>"นวัตกรรม"</a:t>
            </a:r>
            <a:r>
              <a:rPr lang="th-TH" sz="3600" dirty="0"/>
              <a:t> และจบที่ </a:t>
            </a:r>
            <a:r>
              <a:rPr lang="th-TH" sz="3600" b="1" dirty="0"/>
              <a:t>"การลงมือทำจริง"</a:t>
            </a:r>
            <a:r>
              <a:rPr lang="th-TH" sz="36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EDE43-588C-44DB-97FB-027612FD1E9D}"/>
              </a:ext>
            </a:extLst>
          </p:cNvPr>
          <p:cNvSpPr txBox="1"/>
          <p:nvPr/>
        </p:nvSpPr>
        <p:spPr>
          <a:xfrm>
            <a:off x="179512" y="1628800"/>
            <a:ext cx="9361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1.Knowledge about digital  Content</a:t>
            </a:r>
          </a:p>
          <a:p>
            <a:r>
              <a:rPr lang="en-US" dirty="0"/>
              <a:t> Digital Content Foundations in the AI Era </a:t>
            </a:r>
            <a:r>
              <a:rPr lang="en-US" sz="2400" dirty="0"/>
              <a:t>(Knowledge &amp; Forms)</a:t>
            </a:r>
            <a:endParaRPr lang="en-US" dirty="0"/>
          </a:p>
        </p:txBody>
      </p:sp>
      <p:pic>
        <p:nvPicPr>
          <p:cNvPr id="1030" name="Picture 6" descr="How to Sell Your Knowledge Online ...">
            <a:extLst>
              <a:ext uri="{FF2B5EF4-FFF2-40B4-BE49-F238E27FC236}">
                <a16:creationId xmlns:a16="http://schemas.microsoft.com/office/drawing/2014/main" id="{D21AF059-2691-4318-86C1-6955D5F9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39807"/>
            <a:ext cx="4293300" cy="257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gital Content Production - Australian ...">
            <a:extLst>
              <a:ext uri="{FF2B5EF4-FFF2-40B4-BE49-F238E27FC236}">
                <a16:creationId xmlns:a16="http://schemas.microsoft.com/office/drawing/2014/main" id="{7D7C7B38-B9AB-43E1-B686-956AF8618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9807"/>
            <a:ext cx="3871008" cy="257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E77F3-6D5E-4950-8257-C7E042D5B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77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71792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079BD7-4FC8-4179-A8D4-F0979B3BF256}"/>
              </a:ext>
            </a:extLst>
          </p:cNvPr>
          <p:cNvSpPr txBox="1"/>
          <p:nvPr/>
        </p:nvSpPr>
        <p:spPr>
          <a:xfrm>
            <a:off x="323528" y="260648"/>
            <a:ext cx="79928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/>
              <a:t>"ดิจิทัลคอนเทนต์" </a:t>
            </a:r>
            <a:r>
              <a:rPr lang="th-TH" b="1" dirty="0"/>
              <a:t>(</a:t>
            </a:r>
            <a:r>
              <a:rPr lang="en-US" b="1" dirty="0"/>
              <a:t>Digital Content)</a:t>
            </a:r>
            <a:r>
              <a:rPr lang="en-US" dirty="0"/>
              <a:t> </a:t>
            </a:r>
            <a:endParaRPr lang="th-TH" dirty="0"/>
          </a:p>
          <a:p>
            <a:pPr marL="571500" indent="-571500">
              <a:buFontTx/>
              <a:buChar char="-"/>
            </a:pPr>
            <a:r>
              <a:rPr lang="th-TH" sz="3200" b="1" dirty="0">
                <a:solidFill>
                  <a:srgbClr val="002060"/>
                </a:solidFill>
              </a:rPr>
              <a:t>เพื่อนำไปใช้ได้จริงในยุคนี้</a:t>
            </a:r>
          </a:p>
          <a:p>
            <a:pPr marL="571500" indent="-571500">
              <a:buFontTx/>
              <a:buChar char="-"/>
            </a:pPr>
            <a:r>
              <a:rPr lang="th-TH" sz="3200" b="1" dirty="0">
                <a:solidFill>
                  <a:srgbClr val="FF0000"/>
                </a:solidFill>
              </a:rPr>
              <a:t>ไม่ใช่แค่</a:t>
            </a:r>
            <a:r>
              <a:rPr lang="th-TH" sz="3200" b="1" u="sng" dirty="0" err="1"/>
              <a:t>การทำ</a:t>
            </a:r>
            <a:r>
              <a:rPr lang="th-TH" sz="3200" b="1" u="sng" dirty="0"/>
              <a:t>คลิป</a:t>
            </a:r>
            <a:r>
              <a:rPr lang="th-TH" sz="3200" b="1" dirty="0"/>
              <a:t>หรือ</a:t>
            </a:r>
            <a:r>
              <a:rPr lang="th-TH" sz="3200" b="1" u="sng" dirty="0">
                <a:solidFill>
                  <a:srgbClr val="7030A0"/>
                </a:solidFill>
              </a:rPr>
              <a:t>เขียนโพสต์</a:t>
            </a:r>
            <a:r>
              <a:rPr lang="th-TH" sz="3200" b="1" dirty="0"/>
              <a:t>เป็น เท่านั้น แต่เป็นเรื่องของ</a:t>
            </a:r>
            <a:r>
              <a:rPr lang="th-TH" sz="3200" b="1" dirty="0">
                <a:solidFill>
                  <a:srgbClr val="7030A0"/>
                </a:solidFill>
              </a:rPr>
              <a:t>ความเข้าใจองค์รวมตั้งแต่กระบวนการคิด </a:t>
            </a:r>
            <a:r>
              <a:rPr lang="th-TH" sz="3200" b="1" dirty="0"/>
              <a:t>ไปจนถึงการ</a:t>
            </a:r>
            <a:r>
              <a:rPr lang="th-TH" sz="3200" b="1" dirty="0">
                <a:solidFill>
                  <a:srgbClr val="7030A0"/>
                </a:solidFill>
              </a:rPr>
              <a:t>วัดผลหลังเผยแพร่  </a:t>
            </a:r>
            <a:r>
              <a:rPr lang="th-TH" sz="3200" b="1" dirty="0"/>
              <a:t>เพื่อให้เข้าใจได้อย่างเป็นระบบ </a:t>
            </a:r>
          </a:p>
        </p:txBody>
      </p:sp>
      <p:pic>
        <p:nvPicPr>
          <p:cNvPr id="1028" name="Picture 4" descr="เจาะลึก 7 เทรนด์การตลาดดิจิทัล 2026 ...">
            <a:extLst>
              <a:ext uri="{FF2B5EF4-FFF2-40B4-BE49-F238E27FC236}">
                <a16:creationId xmlns:a16="http://schemas.microsoft.com/office/drawing/2014/main" id="{98A45BED-46D4-4C97-850C-CFFB3C01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7229"/>
            <a:ext cx="3515463" cy="184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รวมเทรนด์ AI ปี 2026 กับบทบาทใหม่ใน Digital ...">
            <a:extLst>
              <a:ext uri="{FF2B5EF4-FFF2-40B4-BE49-F238E27FC236}">
                <a16:creationId xmlns:a16="http://schemas.microsoft.com/office/drawing/2014/main" id="{3F21E526-3C9D-4FBF-BF1F-8D4E4E2F6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0741"/>
            <a:ext cx="3558324" cy="17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026 Higher Education Digital Marketing ...">
            <a:extLst>
              <a:ext uri="{FF2B5EF4-FFF2-40B4-BE49-F238E27FC236}">
                <a16:creationId xmlns:a16="http://schemas.microsoft.com/office/drawing/2014/main" id="{2D8053DD-9B79-4DE4-93D6-4D19D232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25" y="3320740"/>
            <a:ext cx="5521032" cy="17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Role of AI in Cybersecurity 2026 ...">
            <a:extLst>
              <a:ext uri="{FF2B5EF4-FFF2-40B4-BE49-F238E27FC236}">
                <a16:creationId xmlns:a16="http://schemas.microsoft.com/office/drawing/2014/main" id="{2AB9C8EE-9B51-42A4-82F2-EA8B0DA0C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25" y="5105003"/>
            <a:ext cx="5521032" cy="17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4C8135-16FB-45CC-819E-808EAC3E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78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42348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079BD7-4FC8-4179-A8D4-F0979B3BF256}"/>
              </a:ext>
            </a:extLst>
          </p:cNvPr>
          <p:cNvSpPr txBox="1"/>
          <p:nvPr/>
        </p:nvSpPr>
        <p:spPr>
          <a:xfrm>
            <a:off x="323528" y="260648"/>
            <a:ext cx="856895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dirty="0"/>
              <a:t>ครั้งต่อไป</a:t>
            </a:r>
          </a:p>
          <a:p>
            <a:r>
              <a:rPr lang="th-TH" sz="3600" b="1" dirty="0"/>
              <a:t>ดิจิทัลคอนเทนต์" (</a:t>
            </a:r>
            <a:r>
              <a:rPr lang="en-US" sz="3600" b="1" dirty="0"/>
              <a:t>Digital </a:t>
            </a:r>
            <a:r>
              <a:rPr lang="en-US" sz="3200" b="1" dirty="0"/>
              <a:t>Content)</a:t>
            </a:r>
            <a:r>
              <a:rPr lang="en-US" sz="3200" dirty="0"/>
              <a:t> </a:t>
            </a:r>
            <a:r>
              <a:rPr lang="th-TH" b="1" dirty="0"/>
              <a:t>โครงสร้าง 5 แกนหลัก</a:t>
            </a:r>
          </a:p>
          <a:p>
            <a:endParaRPr lang="th-TH" b="1" dirty="0"/>
          </a:p>
          <a:p>
            <a:r>
              <a:rPr lang="th-TH" sz="3200" b="1" dirty="0"/>
              <a:t>1.พื้นฐานและความเข้าใจเกี่ยวกับดิจิทัลคอนเทนต์ </a:t>
            </a:r>
          </a:p>
          <a:p>
            <a:r>
              <a:rPr lang="th-TH" b="1" dirty="0"/>
              <a:t>(</a:t>
            </a:r>
            <a:r>
              <a:rPr lang="en-US" b="1" dirty="0"/>
              <a:t>Foundations of Digital Content)</a:t>
            </a:r>
          </a:p>
          <a:p>
            <a:r>
              <a:rPr lang="th-TH" b="1" dirty="0">
                <a:solidFill>
                  <a:srgbClr val="7030A0"/>
                </a:solidFill>
              </a:rPr>
              <a:t>2</a:t>
            </a:r>
            <a:r>
              <a:rPr lang="th-TH" sz="3200" b="1" dirty="0">
                <a:solidFill>
                  <a:srgbClr val="7030A0"/>
                </a:solidFill>
              </a:rPr>
              <a:t>. การวางกลยุทธ์และการเล่าเรื่อง </a:t>
            </a:r>
            <a:r>
              <a:rPr lang="th-TH" sz="2400" b="1" dirty="0">
                <a:solidFill>
                  <a:srgbClr val="7030A0"/>
                </a:solidFill>
              </a:rPr>
              <a:t>(</a:t>
            </a:r>
            <a:r>
              <a:rPr lang="en-US" sz="2400" b="1" dirty="0">
                <a:solidFill>
                  <a:srgbClr val="7030A0"/>
                </a:solidFill>
              </a:rPr>
              <a:t>Strategy &amp; Storytelling)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r>
              <a:rPr lang="th-TH" sz="3200" b="1" dirty="0">
                <a:solidFill>
                  <a:schemeClr val="accent6">
                    <a:lumMod val="50000"/>
                  </a:schemeClr>
                </a:solidFill>
              </a:rPr>
              <a:t>3.ทักษะการผลิตและการใช้เครื่องมือ 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Production &amp; Tools)</a:t>
            </a:r>
          </a:p>
          <a:p>
            <a:r>
              <a:rPr lang="th-TH" sz="3200" b="1" dirty="0">
                <a:solidFill>
                  <a:srgbClr val="00B050"/>
                </a:solidFill>
              </a:rPr>
              <a:t>4.ความเข้าใจในแพลตฟอร์มและอัลกอริทึม </a:t>
            </a:r>
            <a:r>
              <a:rPr lang="th-TH" sz="2400" b="1" dirty="0">
                <a:solidFill>
                  <a:srgbClr val="00B050"/>
                </a:solidFill>
              </a:rPr>
              <a:t>(</a:t>
            </a:r>
            <a:r>
              <a:rPr lang="en-US" sz="2400" b="1" dirty="0">
                <a:solidFill>
                  <a:srgbClr val="00B050"/>
                </a:solidFill>
              </a:rPr>
              <a:t>Platforms &amp; Algorithms)</a:t>
            </a:r>
          </a:p>
          <a:p>
            <a:r>
              <a:rPr lang="th-TH" sz="3200" b="1" dirty="0"/>
              <a:t>5.กฎหมาย จริยธรรม และการวัดผล </a:t>
            </a:r>
            <a:r>
              <a:rPr lang="th-TH" sz="2400" b="1" dirty="0"/>
              <a:t>(</a:t>
            </a:r>
            <a:r>
              <a:rPr lang="en-US" sz="2400" b="1" dirty="0"/>
              <a:t>Ethics, Laws &amp; Analytics)</a:t>
            </a:r>
          </a:p>
        </p:txBody>
      </p:sp>
      <p:pic>
        <p:nvPicPr>
          <p:cNvPr id="2050" name="Picture 2" descr="PR and Marketing strategy ...">
            <a:extLst>
              <a:ext uri="{FF2B5EF4-FFF2-40B4-BE49-F238E27FC236}">
                <a16:creationId xmlns:a16="http://schemas.microsoft.com/office/drawing/2014/main" id="{6D4D79DD-9279-4874-995E-54484703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ditional Marketing Tactics">
            <a:extLst>
              <a:ext uri="{FF2B5EF4-FFF2-40B4-BE49-F238E27FC236}">
                <a16:creationId xmlns:a16="http://schemas.microsoft.com/office/drawing/2014/main" id="{8A825F20-D211-4A0E-BD64-0A381438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53" y="2898905"/>
            <a:ext cx="2013928" cy="15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ero Click Internet อนาคตเว็บไซต์ในยุคของ ...">
            <a:extLst>
              <a:ext uri="{FF2B5EF4-FFF2-40B4-BE49-F238E27FC236}">
                <a16:creationId xmlns:a16="http://schemas.microsoft.com/office/drawing/2014/main" id="{EB217AA8-8448-4D17-A659-92D632077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70" y="2898904"/>
            <a:ext cx="2518530" cy="15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5BBDF5-B57F-4648-ADF0-98D44E4B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79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260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04" y="332656"/>
            <a:ext cx="86868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H SarabunPSK"/>
                <a:ea typeface="TH SarabunPSK"/>
                <a:cs typeface="TH SarabunPSK"/>
                <a:sym typeface="TH SarabunPSK"/>
              </a:rPr>
              <a:t>Digital Media (</a:t>
            </a:r>
            <a:r>
              <a:rPr lang="th-TH" b="1" dirty="0">
                <a:latin typeface="TH SarabunPSK"/>
                <a:ea typeface="TH SarabunPSK"/>
                <a:cs typeface="TH SarabunPSK"/>
                <a:sym typeface="TH SarabunPSK"/>
              </a:rPr>
              <a:t>สื่อดิจิตอล) และ มัลติมีเดีย (</a:t>
            </a:r>
            <a:r>
              <a:rPr lang="en-US" b="1" dirty="0">
                <a:latin typeface="TH SarabunPSK"/>
                <a:ea typeface="TH SarabunPSK"/>
                <a:cs typeface="TH SarabunPSK"/>
                <a:sym typeface="TH SarabunPSK"/>
              </a:rPr>
              <a:t>Multimedia)</a:t>
            </a:r>
            <a:r>
              <a:rPr lang="en-US" dirty="0"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395535" y="1556792"/>
            <a:ext cx="858912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th-TH" sz="3200" b="1" dirty="0">
                <a:solidFill>
                  <a:srgbClr val="00206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 ทั้งหมดนี้เรารับข้อมูลผ่านสื่อที่เป็นดิจิตอลทั้งสิ้น และถ้าหากเรานําสื่อดิจิตอลทั้งหมดนี้มารวมเข้าด้วยกัน เราจะได้เป็นมัลติมีเดีย (</a:t>
            </a:r>
            <a:r>
              <a:rPr lang="en-US" sz="3200" b="1" dirty="0">
                <a:solidFill>
                  <a:srgbClr val="00206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Multimedia) </a:t>
            </a:r>
            <a:r>
              <a:rPr lang="th-TH" sz="3200" b="1" dirty="0">
                <a:solidFill>
                  <a:srgbClr val="00206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ซึ่ง</a:t>
            </a:r>
            <a:r>
              <a:rPr lang="th-TH" sz="4000" b="1" dirty="0">
                <a:solidFill>
                  <a:srgbClr val="FF00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ถือเป็นสื่อใหม่ (</a:t>
            </a:r>
            <a:r>
              <a:rPr lang="en-US" sz="4000" b="1" dirty="0">
                <a:solidFill>
                  <a:srgbClr val="FF000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New media) </a:t>
            </a:r>
            <a:r>
              <a:rPr lang="th-TH" sz="3200" b="1" dirty="0">
                <a:solidFill>
                  <a:srgbClr val="00206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ที่</a:t>
            </a:r>
            <a:r>
              <a:rPr lang="th-TH" sz="3200" b="1" dirty="0" err="1">
                <a:solidFill>
                  <a:srgbClr val="00206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กําลัง</a:t>
            </a:r>
            <a:r>
              <a:rPr lang="th-TH" sz="3200" b="1" dirty="0">
                <a:solidFill>
                  <a:srgbClr val="002060"/>
                </a:solidFill>
                <a:latin typeface="BrowalliaUPC" panose="020B0604020202020204" pitchFamily="34" charset="-34"/>
                <a:ea typeface="TH SarabunPSK"/>
                <a:cs typeface="BrowalliaUPC" panose="020B0604020202020204" pitchFamily="34" charset="-34"/>
                <a:sym typeface="TH SarabunPSK"/>
              </a:rPr>
              <a:t>มีอิทธิพลต่อการสื่อสารในยุคปัจจุบัน</a:t>
            </a:r>
          </a:p>
        </p:txBody>
      </p:sp>
      <p:pic>
        <p:nvPicPr>
          <p:cNvPr id="4098" name="Picture 2" descr="https://tse2.explicit.bing.net/th?id=OIP.93R3omVp907XsGTG3AeU6AHaE8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047523" cy="269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se2.mm.bing.net/th?id=OIP.EhIzhJrJb6KRmDJjN07wjAHaER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43" y="4019306"/>
            <a:ext cx="4514850" cy="268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CCA5D-A8D0-4F95-9F61-75E1D194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22530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650A-0EF7-4AD6-B169-6AA1CBC1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103" y="27977"/>
            <a:ext cx="3464795" cy="161640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/>
              <a:t>WorkShop</a:t>
            </a:r>
            <a:br>
              <a:rPr lang="en-US" dirty="0"/>
            </a:br>
            <a:r>
              <a:rPr lang="th-TH" dirty="0" err="1"/>
              <a:t>notebooklm</a:t>
            </a:r>
            <a:endParaRPr lang="th-T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AC472-7B30-4A9C-AFD0-1CBF00F8D9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180528" y="2438486"/>
            <a:ext cx="59766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dirty="0"/>
              <a:t>    https://notebooklm.google.com/</a:t>
            </a:r>
          </a:p>
        </p:txBody>
      </p:sp>
      <p:pic>
        <p:nvPicPr>
          <p:cNvPr id="1026" name="Picture 2" descr="Google NotebookLM">
            <a:extLst>
              <a:ext uri="{FF2B5EF4-FFF2-40B4-BE49-F238E27FC236}">
                <a16:creationId xmlns:a16="http://schemas.microsoft.com/office/drawing/2014/main" id="{8079C798-7A20-461D-A5E1-DB2F5581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3074942"/>
            <a:ext cx="3882361" cy="21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tebookLM คืออะไร ผู้ช่วย AI ใหม่จาก Google ...">
            <a:extLst>
              <a:ext uri="{FF2B5EF4-FFF2-40B4-BE49-F238E27FC236}">
                <a16:creationId xmlns:a16="http://schemas.microsoft.com/office/drawing/2014/main" id="{881D35EB-B027-43D3-8C97-3B91DDF4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5247"/>
            <a:ext cx="2376264" cy="166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tebookLM Review – Hands-on Testing ...">
            <a:extLst>
              <a:ext uri="{FF2B5EF4-FFF2-40B4-BE49-F238E27FC236}">
                <a16:creationId xmlns:a16="http://schemas.microsoft.com/office/drawing/2014/main" id="{DDC00A5F-AD7B-4631-ADEF-40B5ACF9E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40" y="5194916"/>
            <a:ext cx="5129555" cy="16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is Google NotebookLM feature is a ...">
            <a:extLst>
              <a:ext uri="{FF2B5EF4-FFF2-40B4-BE49-F238E27FC236}">
                <a16:creationId xmlns:a16="http://schemas.microsoft.com/office/drawing/2014/main" id="{89C9FCE3-C793-417E-96F6-A51447B8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73" y="5194916"/>
            <a:ext cx="3997779" cy="16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tebookLM คืออะไร? AI อ่านไฟล์จาก Google ...">
            <a:extLst>
              <a:ext uri="{FF2B5EF4-FFF2-40B4-BE49-F238E27FC236}">
                <a16:creationId xmlns:a16="http://schemas.microsoft.com/office/drawing/2014/main" id="{D654388C-531D-4CCD-8CED-479A6EF86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77"/>
            <a:ext cx="303810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5BE79B-011A-4A10-818C-0F4785208098}"/>
              </a:ext>
            </a:extLst>
          </p:cNvPr>
          <p:cNvSpPr txBox="1"/>
          <p:nvPr/>
        </p:nvSpPr>
        <p:spPr>
          <a:xfrm>
            <a:off x="3181414" y="1728825"/>
            <a:ext cx="311879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dirty="0"/>
              <a:t>workshop01.</a:t>
            </a:r>
            <a:r>
              <a:rPr lang="en-US" dirty="0"/>
              <a:t>pptx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C111-D621-4C04-947B-9BC524DC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80</a:t>
            </a:fld>
            <a:endParaRPr lang="th-T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CF6A2-E27B-4DB7-BC1B-251EADAFE485}"/>
              </a:ext>
            </a:extLst>
          </p:cNvPr>
          <p:cNvSpPr txBox="1"/>
          <p:nvPr/>
        </p:nvSpPr>
        <p:spPr>
          <a:xfrm>
            <a:off x="5148064" y="214743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heyzine.com</a:t>
            </a:r>
            <a:endParaRPr lang="th-TH" dirty="0">
              <a:solidFill>
                <a:srgbClr val="00206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CF92C4-1F5D-4AD3-A8E1-63CD254AFD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8019" y="3074941"/>
            <a:ext cx="5171401" cy="21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1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/>
              <a:t> </a:t>
            </a:r>
            <a:r>
              <a:rPr lang="th-TH" b="1" dirty="0"/>
              <a:t>เทคโนโลยีมัลติมีเดีย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solidFill>
                  <a:srgbClr val="002060"/>
                </a:solidFill>
              </a:rPr>
              <a:t>ความหมายของมัลติมีเดีย </a:t>
            </a:r>
          </a:p>
          <a:p>
            <a:r>
              <a:rPr lang="th-TH" b="1" dirty="0"/>
              <a:t>คุณสมบัติของมัลติมีเดีย </a:t>
            </a:r>
          </a:p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สื่อมัลติมีเดีย </a:t>
            </a:r>
          </a:p>
          <a:p>
            <a:r>
              <a:rPr lang="th-TH" b="1" dirty="0">
                <a:solidFill>
                  <a:srgbClr val="00B050"/>
                </a:solidFill>
              </a:rPr>
              <a:t>เทคโนโลยีมัลติมีเดีย </a:t>
            </a:r>
          </a:p>
          <a:p>
            <a:r>
              <a:rPr lang="th-TH" b="1" dirty="0"/>
              <a:t>สตรีมมิ่งมี</a:t>
            </a:r>
            <a:r>
              <a:rPr lang="th-TH" b="1" dirty="0" err="1"/>
              <a:t>เดีย</a:t>
            </a:r>
            <a:r>
              <a:rPr lang="th-TH" b="1" dirty="0"/>
              <a:t> และ </a:t>
            </a:r>
          </a:p>
          <a:p>
            <a:r>
              <a:rPr lang="th-TH" b="1" dirty="0">
                <a:solidFill>
                  <a:srgbClr val="002060"/>
                </a:solidFill>
              </a:rPr>
              <a:t>ประโยชน์และบทบาทของมัลติมีเดีย </a:t>
            </a:r>
          </a:p>
        </p:txBody>
      </p:sp>
      <p:pic>
        <p:nvPicPr>
          <p:cNvPr id="1028" name="Picture 4" descr="https://tse4.mm.bing.net/th?id=OIP.nNBN-F51ER9hYFBsbPWewAAAAA&amp;pid=Api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55" y="2267661"/>
            <a:ext cx="1579612" cy="112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3F6B6-7ABB-48C0-A3FD-040F2330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9</a:t>
            </a:fld>
            <a:endParaRPr lang="th-TH"/>
          </a:p>
        </p:txBody>
      </p:sp>
      <p:pic>
        <p:nvPicPr>
          <p:cNvPr id="1026" name="Picture 2" descr="The 5 Types of Digital Media: Which One ...">
            <a:extLst>
              <a:ext uri="{FF2B5EF4-FFF2-40B4-BE49-F238E27FC236}">
                <a16:creationId xmlns:a16="http://schemas.microsoft.com/office/drawing/2014/main" id="{C2FEDE34-57A6-4A87-B21F-FA6A927F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2" y="5031753"/>
            <a:ext cx="2509381" cy="166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ypes of Digital Media ...">
            <a:extLst>
              <a:ext uri="{FF2B5EF4-FFF2-40B4-BE49-F238E27FC236}">
                <a16:creationId xmlns:a16="http://schemas.microsoft.com/office/drawing/2014/main" id="{3466BD0E-6A60-4472-879B-1C8E82478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31" y="4247106"/>
            <a:ext cx="3413065" cy="261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a Digital Media High-School Course ...">
            <a:extLst>
              <a:ext uri="{FF2B5EF4-FFF2-40B4-BE49-F238E27FC236}">
                <a16:creationId xmlns:a16="http://schemas.microsoft.com/office/drawing/2014/main" id="{83FA49C6-4387-4359-A360-A96AF080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11" y="5031752"/>
            <a:ext cx="2895600" cy="166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ifference Between Digitized and ...">
            <a:extLst>
              <a:ext uri="{FF2B5EF4-FFF2-40B4-BE49-F238E27FC236}">
                <a16:creationId xmlns:a16="http://schemas.microsoft.com/office/drawing/2014/main" id="{F483A6F7-7C54-426B-996D-35295AF0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71" y="1701431"/>
            <a:ext cx="2545229" cy="22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33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</TotalTime>
  <Words>5269</Words>
  <Application>Microsoft Office PowerPoint</Application>
  <PresentationFormat>On-screen Show (4:3)</PresentationFormat>
  <Paragraphs>715</Paragraphs>
  <Slides>80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Angsana New</vt:lpstr>
      <vt:lpstr>Arial</vt:lpstr>
      <vt:lpstr>BrowalliaUPC</vt:lpstr>
      <vt:lpstr>Calibri</vt:lpstr>
      <vt:lpstr>Google Sans Flex</vt:lpstr>
      <vt:lpstr>optimisticAI</vt:lpstr>
      <vt:lpstr>TH SarabunPSK</vt:lpstr>
      <vt:lpstr>Office Theme</vt:lpstr>
      <vt:lpstr>ดิจิทัลคอนเทนต์ (ITB2303) (Digital Content)</vt:lpstr>
      <vt:lpstr>คำอธิบายรายวิชา</vt:lpstr>
      <vt:lpstr>ขอบเขตเนื้อหา</vt:lpstr>
      <vt:lpstr>PowerPoint Presentation</vt:lpstr>
      <vt:lpstr>ง</vt:lpstr>
      <vt:lpstr>หลักเบื้องต้นของสื่อดิจิทัล(ดั้งเดิม)</vt:lpstr>
      <vt:lpstr>Digital Media (สื่อดิจิตอล) และ มัลติมีเดีย (Multimedia)  (ความหมายดั้งเดิม)</vt:lpstr>
      <vt:lpstr>Digital Media (สื่อดิจิตอล) และ มัลติมีเดีย (Multimedia) </vt:lpstr>
      <vt:lpstr> เทคโนโลยีมัลติมีเดีย </vt:lpstr>
      <vt:lpstr> เทคโนโลยีมัลติมีเดีย </vt:lpstr>
      <vt:lpstr> เทคโนโลยีมัลติมีเดีย </vt:lpstr>
      <vt:lpstr> เทคโนโลยีมัลติมีเดีย </vt:lpstr>
      <vt:lpstr>เนื้อหาตามหลักสูตร</vt:lpstr>
      <vt:lpstr>1.ความรู้เกี่ยวกับดิจิทัลคอนเทนต์</vt:lpstr>
      <vt:lpstr>ความรู้เกี่ยวกับดิจิทัลคอนเทนต์ โดยสำนักงานคณะกรรมการพัฒนาการเศรษฐกิจและสังคมแห่งชาติ</vt:lpstr>
      <vt:lpstr>องค์ประกอบของดิจิทัลคอนเทนต์</vt:lpstr>
      <vt:lpstr>องค์ประกอบของดิจิทัลคอนเทนต์</vt:lpstr>
      <vt:lpstr>องค์ประกอบของดิจิทัลคอนเทนต์</vt:lpstr>
      <vt:lpstr>องค์ประกอบของดิจิทัลคอนเทนต์</vt:lpstr>
      <vt:lpstr>องค์ประกอบของดิจิทัลคอนเทนต์</vt:lpstr>
      <vt:lpstr>องค์ประกอบของดิจิทัลคอนเทนต์</vt:lpstr>
      <vt:lpstr>องค์ประกอบของดิจิทัลคอนเทนต์</vt:lpstr>
      <vt:lpstr>องค์ประกอบของดิจิทัลคอนเทนต์</vt:lpstr>
      <vt:lpstr>องค์ประกอบของดิจิทัลคอนเทนต์</vt:lpstr>
      <vt:lpstr>องค์ประกอบของดิจิทัลคอนเทนต์</vt:lpstr>
      <vt:lpstr>องค์ประกอบของดิจิทัลคอนเทนต์</vt:lpstr>
      <vt:lpstr>PowerPoint Presentation</vt:lpstr>
      <vt:lpstr>นิยามดิจิทัลคอนเทนต์ตามนิยาม ของกรมเจรจาการค้าระหว่างประเทศ</vt:lpstr>
      <vt:lpstr>Digital Media (สื่อดิจิตอล) และ มัลติมีเดีย (Multimedia) </vt:lpstr>
      <vt:lpstr>Digital Media (สื่อดิจิตอล) และ มัลติมีเดีย (Multimedia) </vt:lpstr>
      <vt:lpstr>1.ความรู้เกี่ยวกับดิจิทัลคอนเทนต์</vt:lpstr>
      <vt:lpstr>PowerPoint Presentation</vt:lpstr>
      <vt:lpstr>PowerPoint Presentation</vt:lpstr>
      <vt:lpstr>PowerPoint Presentation</vt:lpstr>
      <vt:lpstr>นิยามดิจิทัลคอนเทนต์</vt:lpstr>
      <vt:lpstr>นิยามดิจิทัลคอนเทนต์</vt:lpstr>
      <vt:lpstr>นิยามดิจิทัลคอนเทนต์</vt:lpstr>
      <vt:lpstr>นิยามดิจิทัลคอนเทนต์ในแวดวงอุตสาหกรรม</vt:lpstr>
      <vt:lpstr>1.ผู้ผลิตเนื้อหา (Content Creator)</vt:lpstr>
      <vt:lpstr>1.ผู้ผลิตเนื้อหา (Content Creator)</vt:lpstr>
      <vt:lpstr>1.ผู้ผลิตเนื้อหา (Content Creator)</vt:lpstr>
      <vt:lpstr>1.ผู้ผลิตเนื้อหา (Content Creator)</vt:lpstr>
      <vt:lpstr>1.ผู้ผลิตเนื้อหา (Content Creator)</vt:lpstr>
      <vt:lpstr>PowerPoint Presentation</vt:lpstr>
      <vt:lpstr>1.ผู้ผลิตเนื้อหา (Content Creator)</vt:lpstr>
      <vt:lpstr>1.ผู้ผลิตเนื้อหา (Content Creator)</vt:lpstr>
      <vt:lpstr>1.ผู้ผลิตเนื้อหา (Content Creator)</vt:lpstr>
      <vt:lpstr>1.ผู้ผลิตเนื้อหา (Content Creator)</vt:lpstr>
      <vt:lpstr>1.ผู้ผลิตเนื้อหา (Content Creator)</vt:lpstr>
      <vt:lpstr>1.ผู้ผลิตเนื้อหา (Content Creator)</vt:lpstr>
      <vt:lpstr>ผู้ให้บริการ (Service Provider) </vt:lpstr>
      <vt:lpstr>การใช้ Ai กับ content</vt:lpstr>
      <vt:lpstr>ในยุคการใช้ Ai กับ content</vt:lpstr>
      <vt:lpstr>ในยุคที่ใช้ Ai  เป็นเครื่องมือ อาจแบ่งเป็น 2 สาย  "นักสร้าง"  VS "นักคิด"</vt:lpstr>
      <vt:lpstr>โครงสร้างเนื้อหา content  เมื่อ "นักสร้าง“(สายผลิต)  VS "นักคิด“ (สายกลยุทธ์)</vt:lpstr>
      <vt:lpstr>PowerPoint Presentation</vt:lpstr>
      <vt:lpstr>PowerPoint Presentation</vt:lpstr>
      <vt:lpstr>•  สายกลยุทธ์: เน้น Content Architecture และ User Psychology การวางโครงสร้างคอนเทนต์เพื่อให้เกิด Conversion หรือการวิเคราะห์ว่าทำไมองค์ประกอบแบบนี้ถึงหยุดนิ้วคนดูได้ </vt:lpstr>
      <vt:lpstr>โครงสร้างเนื้อหา content  เมื่อ "นักสร้าง“(สายผลิต)  VS "นักคิด“ (สายกลยุทธ์)</vt:lpstr>
      <vt:lpstr>โครงสร้างเนื้อหา content  เมื่อ "นักสร้าง“(สายผลิต)  VS "นักคิด“ (สายกลยุทธ์)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 notebooklm</vt:lpstr>
    </vt:vector>
  </TitlesOfParts>
  <Company>www.easyosteam.com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ดิจิทัลคอนเทนต์ Digital Content</dc:title>
  <dc:creator>KKD Windows7 V.11_x64</dc:creator>
  <cp:lastModifiedBy>Computer</cp:lastModifiedBy>
  <cp:revision>363</cp:revision>
  <dcterms:created xsi:type="dcterms:W3CDTF">2023-04-14T12:37:56Z</dcterms:created>
  <dcterms:modified xsi:type="dcterms:W3CDTF">2026-05-02T03:41:31Z</dcterms:modified>
</cp:coreProperties>
</file>