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410" r:id="rId3"/>
    <p:sldId id="404" r:id="rId4"/>
    <p:sldId id="405" r:id="rId5"/>
    <p:sldId id="409" r:id="rId6"/>
    <p:sldId id="505" r:id="rId7"/>
    <p:sldId id="504" r:id="rId8"/>
    <p:sldId id="475" r:id="rId9"/>
    <p:sldId id="498" r:id="rId10"/>
    <p:sldId id="476" r:id="rId11"/>
    <p:sldId id="414" r:id="rId12"/>
    <p:sldId id="500" r:id="rId13"/>
    <p:sldId id="501" r:id="rId14"/>
    <p:sldId id="502" r:id="rId15"/>
    <p:sldId id="506" r:id="rId16"/>
    <p:sldId id="507" r:id="rId17"/>
    <p:sldId id="513" r:id="rId18"/>
    <p:sldId id="508" r:id="rId19"/>
    <p:sldId id="509" r:id="rId20"/>
    <p:sldId id="510" r:id="rId21"/>
    <p:sldId id="511" r:id="rId22"/>
    <p:sldId id="512" r:id="rId23"/>
    <p:sldId id="514" r:id="rId24"/>
    <p:sldId id="515" r:id="rId25"/>
    <p:sldId id="516" r:id="rId26"/>
    <p:sldId id="517" r:id="rId27"/>
    <p:sldId id="518" r:id="rId28"/>
    <p:sldId id="519" r:id="rId29"/>
    <p:sldId id="520" r:id="rId30"/>
    <p:sldId id="521" r:id="rId31"/>
    <p:sldId id="522" r:id="rId32"/>
    <p:sldId id="499" r:id="rId33"/>
    <p:sldId id="416" r:id="rId34"/>
    <p:sldId id="418" r:id="rId35"/>
    <p:sldId id="419" r:id="rId36"/>
    <p:sldId id="420" r:id="rId37"/>
    <p:sldId id="417" r:id="rId38"/>
    <p:sldId id="422" r:id="rId39"/>
    <p:sldId id="421" r:id="rId40"/>
    <p:sldId id="523" r:id="rId41"/>
    <p:sldId id="415" r:id="rId42"/>
    <p:sldId id="424" r:id="rId43"/>
    <p:sldId id="425" r:id="rId44"/>
    <p:sldId id="426" r:id="rId45"/>
    <p:sldId id="427" r:id="rId46"/>
    <p:sldId id="428" r:id="rId47"/>
    <p:sldId id="430" r:id="rId48"/>
    <p:sldId id="429" r:id="rId49"/>
    <p:sldId id="406" r:id="rId50"/>
    <p:sldId id="423" r:id="rId51"/>
    <p:sldId id="407" r:id="rId52"/>
    <p:sldId id="473" r:id="rId5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76" autoAdjust="0"/>
    <p:restoredTop sz="87199" autoAdjust="0"/>
  </p:normalViewPr>
  <p:slideViewPr>
    <p:cSldViewPr>
      <p:cViewPr varScale="1">
        <p:scale>
          <a:sx n="63" d="100"/>
          <a:sy n="63" d="100"/>
        </p:scale>
        <p:origin x="18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50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FABBC-6FA6-4F6B-9A63-25287E139AB9}" type="datetimeFigureOut">
              <a:rPr lang="th-TH" smtClean="0"/>
              <a:t>08/05/69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8E8C9-9F14-4EA4-9D35-1D41C931E25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0166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E8C9-9F14-4EA4-9D35-1D41C931E258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795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8E8C9-9F14-4EA4-9D35-1D41C931E258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1864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8E8C9-9F14-4EA4-9D35-1D41C931E258}" type="slidenum">
              <a:rPr lang="th-TH" smtClean="0"/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52857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8E8C9-9F14-4EA4-9D35-1D41C931E258}" type="slidenum">
              <a:rPr lang="th-TH" smtClean="0"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1147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8E8C9-9F14-4EA4-9D35-1D41C931E258}" type="slidenum">
              <a:rPr lang="th-TH" smtClean="0"/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9472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8E8C9-9F14-4EA4-9D35-1D41C931E258}" type="slidenum">
              <a:rPr lang="th-TH" smtClean="0"/>
              <a:t>44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9438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68E8C9-9F14-4EA4-9D35-1D41C931E258}" type="slidenum">
              <a:rPr lang="th-TH" smtClean="0"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5977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B57-8D4A-48DF-BE17-679E1C15EB92}" type="datetimeFigureOut">
              <a:rPr lang="th-TH" smtClean="0"/>
              <a:t>08/05/69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157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B57-8D4A-48DF-BE17-679E1C15EB92}" type="datetimeFigureOut">
              <a:rPr lang="th-TH" smtClean="0"/>
              <a:t>08/05/69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299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B57-8D4A-48DF-BE17-679E1C15EB92}" type="datetimeFigureOut">
              <a:rPr lang="th-TH" smtClean="0"/>
              <a:t>08/05/69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9526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B57-8D4A-48DF-BE17-679E1C15EB92}" type="datetimeFigureOut">
              <a:rPr lang="th-TH" smtClean="0"/>
              <a:t>08/05/69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899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B57-8D4A-48DF-BE17-679E1C15EB92}" type="datetimeFigureOut">
              <a:rPr lang="th-TH" smtClean="0"/>
              <a:t>08/05/69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688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B57-8D4A-48DF-BE17-679E1C15EB92}" type="datetimeFigureOut">
              <a:rPr lang="th-TH" smtClean="0"/>
              <a:t>08/05/69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36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B57-8D4A-48DF-BE17-679E1C15EB92}" type="datetimeFigureOut">
              <a:rPr lang="th-TH" smtClean="0"/>
              <a:t>08/05/69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9391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B57-8D4A-48DF-BE17-679E1C15EB92}" type="datetimeFigureOut">
              <a:rPr lang="th-TH" smtClean="0"/>
              <a:t>08/05/69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52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B57-8D4A-48DF-BE17-679E1C15EB92}" type="datetimeFigureOut">
              <a:rPr lang="th-TH" smtClean="0"/>
              <a:t>08/05/69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404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B57-8D4A-48DF-BE17-679E1C15EB92}" type="datetimeFigureOut">
              <a:rPr lang="th-TH" smtClean="0"/>
              <a:t>08/05/69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8242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56B57-8D4A-48DF-BE17-679E1C15EB92}" type="datetimeFigureOut">
              <a:rPr lang="th-TH" smtClean="0"/>
              <a:t>08/05/69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78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56B57-8D4A-48DF-BE17-679E1C15EB92}" type="datetimeFigureOut">
              <a:rPr lang="th-TH" smtClean="0"/>
              <a:t>08/05/69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78DA9-DBEF-4485-89FB-A8A8BEAA038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63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2.jpeg"/><Relationship Id="rId7" Type="http://schemas.openxmlformats.org/officeDocument/2006/relationships/image" Target="../media/image8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7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74136"/>
            <a:ext cx="9117533" cy="1470025"/>
          </a:xfrm>
          <a:solidFill>
            <a:srgbClr val="002060"/>
          </a:solidFill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h-TH" sz="4400" b="1" dirty="0">
                <a:solidFill>
                  <a:srgbClr val="FFFF00"/>
                </a:solidFill>
              </a:rPr>
              <a:t>ดิจิทัลคอนเทนต์</a:t>
            </a:r>
            <a:r>
              <a:rPr lang="en-US" sz="4400" b="1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FFFF00"/>
                </a:solidFill>
              </a:rPr>
              <a:t>(</a:t>
            </a:r>
            <a:r>
              <a:rPr lang="en-US" sz="3600" b="1" dirty="0">
                <a:solidFill>
                  <a:srgbClr val="FFFF00"/>
                </a:solidFill>
              </a:rPr>
              <a:t>Digital Content)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th-TH" b="1" dirty="0"/>
              <a:t>โครงสร้าง 5 แกนหลัก</a:t>
            </a:r>
            <a:endParaRPr lang="th-TH" dirty="0"/>
          </a:p>
        </p:txBody>
      </p:sp>
      <p:sp>
        <p:nvSpPr>
          <p:cNvPr id="5" name="AutoShape 2" descr="ผู้ผลิต ดิจิทัลคอนเทนต์ (Digital Content) แถวหน้า  ฝันที่ไม่ไกลเกินเอื้อมของไท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4" descr="ผู้ผลิต ดิจิทัลคอนเทนต์ (Digital Content) แถวหน้า  ฝันที่ไม่ไกลเกินเอื้อมของไทย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7" name="AutoShape 6" descr="Five Copyright Issues and Solutions on Digital Content - Advisory Excellence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312,143 Digital Content Images, Stock Photos &amp; Vectors | Shutterstock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5" name="Picture 8" descr="12 Content Formats and Channels Every ...">
            <a:extLst>
              <a:ext uri="{FF2B5EF4-FFF2-40B4-BE49-F238E27FC236}">
                <a16:creationId xmlns:a16="http://schemas.microsoft.com/office/drawing/2014/main" id="{1938F82B-E912-4ED1-BD5E-AB80C3D1E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729" y="3933056"/>
            <a:ext cx="2680271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The Evolution of Content Formats: From ...">
            <a:extLst>
              <a:ext uri="{FF2B5EF4-FFF2-40B4-BE49-F238E27FC236}">
                <a16:creationId xmlns:a16="http://schemas.microsoft.com/office/drawing/2014/main" id="{B878A0E6-4685-4FDE-BB02-2E6C6C061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8" y="3952324"/>
            <a:ext cx="2085188" cy="13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When to Use Which Content Formats ...">
            <a:extLst>
              <a:ext uri="{FF2B5EF4-FFF2-40B4-BE49-F238E27FC236}">
                <a16:creationId xmlns:a16="http://schemas.microsoft.com/office/drawing/2014/main" id="{51EFE997-C20D-4A52-8646-54C0C0DC2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402" y="3942689"/>
            <a:ext cx="2588353" cy="136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ontent Marketing - Moz">
            <a:extLst>
              <a:ext uri="{FF2B5EF4-FFF2-40B4-BE49-F238E27FC236}">
                <a16:creationId xmlns:a16="http://schemas.microsoft.com/office/drawing/2014/main" id="{11F98368-F698-41B8-B45A-099B8169A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52324"/>
            <a:ext cx="1937221" cy="13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Digital Content Production - Australian ...">
            <a:extLst>
              <a:ext uri="{FF2B5EF4-FFF2-40B4-BE49-F238E27FC236}">
                <a16:creationId xmlns:a16="http://schemas.microsoft.com/office/drawing/2014/main" id="{20F358B3-B682-448A-984E-26D05C223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19" y="14358"/>
            <a:ext cx="3412975" cy="245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รวมเทรนด์ AI ปี 2026 กับบทบาทใหม่ใน Digital ...">
            <a:extLst>
              <a:ext uri="{FF2B5EF4-FFF2-40B4-BE49-F238E27FC236}">
                <a16:creationId xmlns:a16="http://schemas.microsoft.com/office/drawing/2014/main" id="{F76B2800-4770-4FCB-B50F-3B3EB2798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6" y="5200146"/>
            <a:ext cx="3539112" cy="185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2026 Higher Education Digital Marketing ...">
            <a:extLst>
              <a:ext uri="{FF2B5EF4-FFF2-40B4-BE49-F238E27FC236}">
                <a16:creationId xmlns:a16="http://schemas.microsoft.com/office/drawing/2014/main" id="{F183B3C0-9F09-482E-8BE3-9732F68D4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059" y="5200146"/>
            <a:ext cx="5539942" cy="185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Zero Click in the Gaming World">
            <a:extLst>
              <a:ext uri="{FF2B5EF4-FFF2-40B4-BE49-F238E27FC236}">
                <a16:creationId xmlns:a16="http://schemas.microsoft.com/office/drawing/2014/main" id="{2A374CB9-5452-49CE-9956-EE9A0B0E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578" y="25793"/>
            <a:ext cx="3547316" cy="241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Zero-Clicks in the Age of AI ...">
            <a:extLst>
              <a:ext uri="{FF2B5EF4-FFF2-40B4-BE49-F238E27FC236}">
                <a16:creationId xmlns:a16="http://schemas.microsoft.com/office/drawing/2014/main" id="{9A39AC46-9736-4BD9-B913-0D82A15E1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088" y="0"/>
            <a:ext cx="2752725" cy="243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512258E-7C9F-4C7C-B06B-D130B214B544}"/>
              </a:ext>
            </a:extLst>
          </p:cNvPr>
          <p:cNvSpPr txBox="1"/>
          <p:nvPr/>
        </p:nvSpPr>
        <p:spPr>
          <a:xfrm>
            <a:off x="5458227" y="5255296"/>
            <a:ext cx="3685773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rgbClr val="FFFF00"/>
                </a:solidFill>
              </a:rPr>
              <a:t>ผู้บรรยาย </a:t>
            </a:r>
            <a:r>
              <a:rPr lang="th-TH" b="1" dirty="0" err="1">
                <a:solidFill>
                  <a:srgbClr val="FFFF00"/>
                </a:solidFill>
              </a:rPr>
              <a:t>พิชญ</a:t>
            </a:r>
            <a:r>
              <a:rPr lang="th-TH" b="1" dirty="0">
                <a:solidFill>
                  <a:srgbClr val="FFFF00"/>
                </a:solidFill>
              </a:rPr>
              <a:t>พง</a:t>
            </a:r>
            <a:r>
              <a:rPr lang="th-TH" b="1" dirty="0" err="1">
                <a:solidFill>
                  <a:srgbClr val="FFFF00"/>
                </a:solidFill>
              </a:rPr>
              <a:t>ค์</a:t>
            </a:r>
            <a:r>
              <a:rPr lang="th-TH" b="1" dirty="0">
                <a:solidFill>
                  <a:srgbClr val="FFFF00"/>
                </a:solidFill>
              </a:rPr>
              <a:t> </a:t>
            </a:r>
            <a:r>
              <a:rPr lang="th-TH" b="1" dirty="0" err="1">
                <a:solidFill>
                  <a:srgbClr val="FFFF00"/>
                </a:solidFill>
              </a:rPr>
              <a:t>ศิลัค์</a:t>
            </a:r>
            <a:r>
              <a:rPr lang="th-TH" b="1" dirty="0">
                <a:solidFill>
                  <a:srgbClr val="FFFF00"/>
                </a:solidFill>
              </a:rPr>
              <a:t>ประชา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353D48-1720-445F-9D3D-77E5044CA4D7}"/>
              </a:ext>
            </a:extLst>
          </p:cNvPr>
          <p:cNvSpPr txBox="1"/>
          <p:nvPr/>
        </p:nvSpPr>
        <p:spPr>
          <a:xfrm>
            <a:off x="6854720" y="5814974"/>
            <a:ext cx="22628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arjarnpij.com</a:t>
            </a:r>
            <a:endParaRPr lang="th-TH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74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hat Is Agentic AI? How To Efficiently ...">
            <a:extLst>
              <a:ext uri="{FF2B5EF4-FFF2-40B4-BE49-F238E27FC236}">
                <a16:creationId xmlns:a16="http://schemas.microsoft.com/office/drawing/2014/main" id="{2D04905F-ACAF-4ED6-9EA0-951DC4734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51" y="983189"/>
            <a:ext cx="2360810" cy="233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02CEFD-8FAE-427F-B7B5-C585F1B94EA0}"/>
              </a:ext>
            </a:extLst>
          </p:cNvPr>
          <p:cNvSpPr txBox="1"/>
          <p:nvPr/>
        </p:nvSpPr>
        <p:spPr>
          <a:xfrm>
            <a:off x="520715" y="1423809"/>
            <a:ext cx="380871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Agentic AI </a:t>
            </a:r>
            <a:r>
              <a:rPr lang="en-US" b="1" dirty="0">
                <a:solidFill>
                  <a:srgbClr val="0A0A0A"/>
                </a:solidFill>
                <a:latin typeface="Google Sans"/>
              </a:rPr>
              <a:t>: </a:t>
            </a:r>
            <a:r>
              <a:rPr lang="th-TH" b="0" i="0" dirty="0">
                <a:solidFill>
                  <a:srgbClr val="0A0A0A"/>
                </a:solidFill>
                <a:effectLst/>
                <a:latin typeface="Google Sans"/>
              </a:rPr>
              <a:t>การเปลี่ยนผ่านจาก </a:t>
            </a:r>
            <a:r>
              <a:rPr lang="en-US" b="1" i="0" dirty="0">
                <a:solidFill>
                  <a:srgbClr val="7030A0"/>
                </a:solidFill>
                <a:effectLst/>
                <a:latin typeface="Google Sans"/>
              </a:rPr>
              <a:t>AI </a:t>
            </a:r>
            <a:r>
              <a:rPr lang="th-TH" b="1" i="0" dirty="0">
                <a:solidFill>
                  <a:srgbClr val="7030A0"/>
                </a:solidFill>
                <a:effectLst/>
                <a:latin typeface="Google Sans"/>
              </a:rPr>
              <a:t>ที่เป็นเพียงเครื่องมือตั้งรับซึ่งคอยตอบสนองตามคำสั่ง (</a:t>
            </a:r>
            <a:r>
              <a:rPr lang="en-US" b="1" i="0" dirty="0">
                <a:solidFill>
                  <a:srgbClr val="7030A0"/>
                </a:solidFill>
                <a:effectLst/>
                <a:latin typeface="Google Sans"/>
              </a:rPr>
              <a:t>Prompts) </a:t>
            </a:r>
            <a:r>
              <a:rPr lang="th-TH" b="1" i="0" dirty="0">
                <a:solidFill>
                  <a:srgbClr val="7030A0"/>
                </a:solidFill>
                <a:effectLst/>
                <a:latin typeface="Google Sans"/>
              </a:rPr>
              <a:t>ไปสู่การเป็น "แรงงานดิจิทัล</a:t>
            </a:r>
            <a:r>
              <a:rPr lang="th-TH" b="1" i="0" dirty="0">
                <a:solidFill>
                  <a:srgbClr val="0A0A0A"/>
                </a:solidFill>
                <a:effectLst/>
                <a:latin typeface="Google Sans"/>
              </a:rPr>
              <a:t>" </a:t>
            </a:r>
          </a:p>
          <a:p>
            <a:endParaRPr lang="th-TH" b="1" dirty="0">
              <a:solidFill>
                <a:srgbClr val="0A0A0A"/>
              </a:solidFill>
              <a:latin typeface="Google Sans"/>
            </a:endParaRPr>
          </a:p>
          <a:p>
            <a:endParaRPr lang="th-TH" b="1" i="0" dirty="0">
              <a:solidFill>
                <a:srgbClr val="0A0A0A"/>
              </a:solidFill>
              <a:effectLst/>
              <a:latin typeface="Google Sans"/>
            </a:endParaRPr>
          </a:p>
          <a:p>
            <a:r>
              <a:rPr lang="th-TH" b="1" i="0" dirty="0">
                <a:solidFill>
                  <a:srgbClr val="0A0A0A"/>
                </a:solidFill>
                <a:effectLst/>
                <a:latin typeface="Google Sans"/>
              </a:rPr>
              <a:t>(</a:t>
            </a:r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Digital Worker)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th-TH" b="0" i="0" dirty="0">
                <a:solidFill>
                  <a:srgbClr val="0A0A0A"/>
                </a:solidFill>
                <a:effectLst/>
                <a:latin typeface="Google Sans"/>
              </a:rPr>
              <a:t>ที่มีความ</a:t>
            </a:r>
            <a:r>
              <a:rPr lang="th-TH" b="0" i="0" u="sng" dirty="0">
                <a:solidFill>
                  <a:srgbClr val="FF0000"/>
                </a:solidFill>
                <a:effectLst/>
                <a:latin typeface="Google Sans"/>
              </a:rPr>
              <a:t>กระตือรือร้น</a:t>
            </a:r>
            <a:r>
              <a:rPr lang="th-TH" b="0" i="0" dirty="0">
                <a:solidFill>
                  <a:srgbClr val="0A0A0A"/>
                </a:solidFill>
                <a:effectLst/>
                <a:latin typeface="Google Sans"/>
              </a:rPr>
              <a:t> และสามารถวางแผนรวมถึงดำเนินงานที่ซับซ้อนได้ด้วยตัวเอง </a:t>
            </a:r>
            <a:endParaRPr lang="th-TH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6A01F88-79DC-430F-A193-1E4CE798A70D}"/>
              </a:ext>
            </a:extLst>
          </p:cNvPr>
          <p:cNvSpPr txBox="1">
            <a:spLocks/>
          </p:cNvSpPr>
          <p:nvPr/>
        </p:nvSpPr>
        <p:spPr>
          <a:xfrm>
            <a:off x="214634" y="10368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sz="4000" b="1" dirty="0"/>
              <a:t>ดิจิทัลคอนเทนต์" </a:t>
            </a:r>
            <a:r>
              <a:rPr lang="th-TH" sz="2800" b="1" dirty="0"/>
              <a:t>(</a:t>
            </a:r>
            <a:r>
              <a:rPr lang="en-US" sz="2800" b="1" dirty="0"/>
              <a:t>Digital Content)</a:t>
            </a:r>
            <a:r>
              <a:rPr lang="en-US" sz="2800" dirty="0"/>
              <a:t> </a:t>
            </a:r>
            <a:endParaRPr lang="th-TH" sz="2800" dirty="0"/>
          </a:p>
        </p:txBody>
      </p:sp>
      <p:pic>
        <p:nvPicPr>
          <p:cNvPr id="4100" name="Picture 4" descr="Agentic AI : Building Autonomous Agents ...">
            <a:extLst>
              <a:ext uri="{FF2B5EF4-FFF2-40B4-BE49-F238E27FC236}">
                <a16:creationId xmlns:a16="http://schemas.microsoft.com/office/drawing/2014/main" id="{E36D8408-C225-4A13-BDAF-5C703151F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786" y="980728"/>
            <a:ext cx="2334137" cy="233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gentic AI คืออะไร? ทำไมองค์กรที่ยังใช้ AI แค่ ...">
            <a:extLst>
              <a:ext uri="{FF2B5EF4-FFF2-40B4-BE49-F238E27FC236}">
                <a16:creationId xmlns:a16="http://schemas.microsoft.com/office/drawing/2014/main" id="{25F40C1C-30CE-4533-9B79-204FD8418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46" y="3314864"/>
            <a:ext cx="469041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gentic AI คืออะไร? – TechTalkThai">
            <a:extLst>
              <a:ext uri="{FF2B5EF4-FFF2-40B4-BE49-F238E27FC236}">
                <a16:creationId xmlns:a16="http://schemas.microsoft.com/office/drawing/2014/main" id="{9146D6AE-B8A4-4369-B1C8-CF6529DDA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46" y="4797152"/>
            <a:ext cx="469041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712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366A9-C326-4322-B618-9518197B6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80" y="0"/>
            <a:ext cx="85689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BF1B1-A3FA-4B54-A321-214BEAF82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621" y="846138"/>
            <a:ext cx="8399276" cy="516572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h-TH" b="1" dirty="0">
                <a:solidFill>
                  <a:srgbClr val="111112"/>
                </a:solidFill>
                <a:latin typeface="optimisticAI"/>
              </a:rPr>
              <a:t>มี </a:t>
            </a:r>
            <a:r>
              <a:rPr lang="en-US" b="1" dirty="0">
                <a:solidFill>
                  <a:srgbClr val="111112"/>
                </a:solidFill>
                <a:latin typeface="optimisticAI"/>
              </a:rPr>
              <a:t>4 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</a:t>
            </a:r>
          </a:p>
          <a:p>
            <a:pPr marL="0" indent="0" algn="l">
              <a:buNone/>
            </a:pPr>
            <a:endParaRPr lang="en-US" b="1" i="0" dirty="0">
              <a:solidFill>
                <a:srgbClr val="111112"/>
              </a:solidFill>
              <a:effectLst/>
              <a:latin typeface="optimisticAI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optimisticAI"/>
              </a:rPr>
              <a:t>	1.</a:t>
            </a:r>
            <a:r>
              <a:rPr lang="en-US" b="1" i="0" dirty="0">
                <a:solidFill>
                  <a:srgbClr val="002060"/>
                </a:solidFill>
                <a:effectLst/>
                <a:latin typeface="optimisticAI"/>
              </a:rPr>
              <a:t>Substance(</a:t>
            </a:r>
            <a:r>
              <a:rPr lang="th-TH" b="1" i="0" dirty="0">
                <a:solidFill>
                  <a:srgbClr val="002060"/>
                </a:solidFill>
                <a:effectLst/>
                <a:latin typeface="optimisticAI"/>
              </a:rPr>
              <a:t>เ</a:t>
            </a:r>
            <a:r>
              <a:rPr lang="th-TH" dirty="0">
                <a:solidFill>
                  <a:srgbClr val="002060"/>
                </a:solidFill>
              </a:rPr>
              <a:t>นื้อหาสารัตถะ</a:t>
            </a:r>
            <a:r>
              <a:rPr lang="en-US" dirty="0">
                <a:solidFill>
                  <a:srgbClr val="002060"/>
                </a:solidFill>
              </a:rPr>
              <a:t>)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7030A0"/>
                </a:solidFill>
                <a:effectLst/>
                <a:latin typeface="optimisticAI"/>
              </a:rPr>
              <a:t>	2.Structure </a:t>
            </a:r>
            <a:r>
              <a:rPr lang="th-TH" sz="3900" b="1" i="0" dirty="0">
                <a:solidFill>
                  <a:srgbClr val="7030A0"/>
                </a:solidFill>
                <a:effectLst/>
                <a:latin typeface="optimisticAI"/>
              </a:rPr>
              <a:t>โครงสร้าง</a:t>
            </a:r>
          </a:p>
          <a:p>
            <a:pPr marL="0" indent="0" algn="l">
              <a:buNone/>
            </a:pPr>
            <a:r>
              <a:rPr lang="en-US" sz="3600" b="1" i="0" dirty="0">
                <a:solidFill>
                  <a:srgbClr val="FF0000"/>
                </a:solidFill>
                <a:effectLst/>
                <a:latin typeface="optimisticAI"/>
              </a:rPr>
              <a:t>	3.Context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optimisticAI"/>
              </a:rPr>
              <a:t> </a:t>
            </a:r>
            <a:r>
              <a:rPr lang="th-TH" sz="4400" b="1" i="0" dirty="0">
                <a:solidFill>
                  <a:srgbClr val="FF0000"/>
                </a:solidFill>
                <a:effectLst/>
                <a:latin typeface="optimisticAI"/>
              </a:rPr>
              <a:t>บริบท</a:t>
            </a:r>
          </a:p>
          <a:p>
            <a:pPr marL="0" indent="0" algn="l">
              <a:buNone/>
            </a:pPr>
            <a:r>
              <a:rPr lang="en-US" sz="3600" b="1" i="0" dirty="0">
                <a:solidFill>
                  <a:srgbClr val="111112"/>
                </a:solidFill>
                <a:effectLst/>
                <a:latin typeface="optimisticAI"/>
              </a:rPr>
              <a:t>	4.Addressable </a:t>
            </a:r>
            <a:r>
              <a:rPr lang="th-TH" sz="3600" b="1" i="0" dirty="0">
                <a:solidFill>
                  <a:srgbClr val="111112"/>
                </a:solidFill>
                <a:effectLst/>
                <a:latin typeface="optimisticAI"/>
              </a:rPr>
              <a:t>เรียกใช้ได้</a:t>
            </a:r>
            <a:endParaRPr lang="en-US" sz="3600" b="1" i="0" dirty="0">
              <a:solidFill>
                <a:srgbClr val="111112"/>
              </a:solidFill>
              <a:effectLst/>
              <a:latin typeface="optimisticAI"/>
            </a:endParaRP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th-TH" b="0" i="0" dirty="0">
              <a:solidFill>
                <a:srgbClr val="111112"/>
              </a:solidFill>
              <a:effectLst/>
              <a:latin typeface="optimisticAI"/>
            </a:endParaRPr>
          </a:p>
          <a:p>
            <a:pPr marL="0" indent="0" algn="l">
              <a:buNone/>
            </a:pPr>
            <a:endParaRPr lang="th-TH" dirty="0">
              <a:solidFill>
                <a:srgbClr val="111112"/>
              </a:solidFill>
              <a:latin typeface="optimisticAI"/>
            </a:endParaRPr>
          </a:p>
          <a:p>
            <a:pPr marL="0" indent="0" algn="l">
              <a:buNone/>
            </a:pPr>
            <a:endParaRPr lang="th-TH" b="0" i="0" dirty="0">
              <a:solidFill>
                <a:srgbClr val="111112"/>
              </a:solidFill>
              <a:effectLst/>
              <a:latin typeface="optimisticAI"/>
            </a:endParaRPr>
          </a:p>
          <a:p>
            <a:pPr marL="0" indent="0" algn="l">
              <a:buNone/>
            </a:pPr>
            <a:endParaRPr lang="th-TH" b="0" i="0" dirty="0">
              <a:solidFill>
                <a:srgbClr val="111112"/>
              </a:solidFill>
              <a:effectLst/>
              <a:latin typeface="optimisticAI"/>
            </a:endParaRPr>
          </a:p>
          <a:p>
            <a:pPr marL="0" indent="0" algn="l">
              <a:buNone/>
            </a:pPr>
            <a:endParaRPr lang="th-TH" b="0" i="0" dirty="0">
              <a:solidFill>
                <a:srgbClr val="111112"/>
              </a:solidFill>
              <a:effectLst/>
              <a:latin typeface="optimisticAI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39480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366A9-C326-4322-B618-9518197B6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80" y="0"/>
            <a:ext cx="85689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BF1B1-A3FA-4B54-A321-214BEAF82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621" y="846138"/>
            <a:ext cx="8399276" cy="516572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h-TH" b="1" dirty="0">
                <a:solidFill>
                  <a:srgbClr val="111112"/>
                </a:solidFill>
                <a:latin typeface="optimisticAI"/>
              </a:rPr>
              <a:t>มี </a:t>
            </a:r>
            <a:r>
              <a:rPr lang="en-US" b="1" dirty="0">
                <a:solidFill>
                  <a:srgbClr val="111112"/>
                </a:solidFill>
                <a:latin typeface="optimisticAI"/>
              </a:rPr>
              <a:t>4 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</a:t>
            </a:r>
            <a:endParaRPr lang="en-US" b="1" i="0" dirty="0">
              <a:solidFill>
                <a:srgbClr val="111112"/>
              </a:solidFill>
              <a:effectLst/>
              <a:latin typeface="optimisticAI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111112"/>
                </a:solidFill>
                <a:latin typeface="optimisticAI"/>
              </a:rPr>
              <a:t>1.</a:t>
            </a:r>
            <a:r>
              <a:rPr lang="en-US" b="1" i="0" dirty="0">
                <a:solidFill>
                  <a:srgbClr val="111112"/>
                </a:solidFill>
                <a:effectLst/>
                <a:latin typeface="optimisticAI"/>
              </a:rPr>
              <a:t>Substance(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เ</a:t>
            </a:r>
            <a:r>
              <a:rPr lang="th-TH" dirty="0"/>
              <a:t>นื้อหาสารัตถะ</a:t>
            </a:r>
            <a:r>
              <a:rPr lang="en-US" dirty="0"/>
              <a:t>)</a:t>
            </a:r>
            <a:r>
              <a:rPr lang="en-US" b="1" i="0" dirty="0">
                <a:solidFill>
                  <a:srgbClr val="111112"/>
                </a:solidFill>
                <a:effectLst/>
                <a:latin typeface="optimisticAI"/>
              </a:rPr>
              <a:t> </a:t>
            </a:r>
            <a:r>
              <a:rPr lang="th-TH" sz="3900" b="1" i="0" dirty="0">
                <a:solidFill>
                  <a:srgbClr val="111112"/>
                </a:solidFill>
                <a:effectLst/>
                <a:latin typeface="optimisticAI"/>
              </a:rPr>
              <a:t>สาระ</a:t>
            </a:r>
            <a:r>
              <a:rPr lang="th-TH" sz="3900" b="1" i="0" dirty="0">
                <a:solidFill>
                  <a:srgbClr val="002060"/>
                </a:solidFill>
                <a:effectLst/>
                <a:latin typeface="optimisticAI"/>
              </a:rPr>
              <a:t>: </a:t>
            </a:r>
            <a:r>
              <a:rPr lang="th-TH" b="1" i="0" dirty="0">
                <a:solidFill>
                  <a:srgbClr val="002060"/>
                </a:solidFill>
                <a:effectLst/>
                <a:latin typeface="optimisticAI"/>
              </a:rPr>
              <a:t>มีข้อมูล ข้อเท็จจริง </a:t>
            </a:r>
            <a:r>
              <a:rPr lang="th-TH" b="1" i="0" dirty="0">
                <a:solidFill>
                  <a:srgbClr val="00B050"/>
                </a:solidFill>
                <a:effectLst/>
                <a:latin typeface="optimisticAI"/>
              </a:rPr>
              <a:t>เรื่องเล่า </a:t>
            </a:r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หรือ</a:t>
            </a:r>
            <a:r>
              <a:rPr lang="th-TH" b="1" i="0" dirty="0">
                <a:solidFill>
                  <a:schemeClr val="accent6">
                    <a:lumMod val="75000"/>
                  </a:schemeClr>
                </a:solidFill>
                <a:effectLst/>
                <a:latin typeface="optimisticAI"/>
              </a:rPr>
              <a:t>อารมณ์ </a:t>
            </a:r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ที่ตอบโจทย์คนรับ</a:t>
            </a:r>
          </a:p>
          <a:p>
            <a:pPr marL="0" indent="0">
              <a:buNone/>
            </a:pPr>
            <a:r>
              <a:rPr lang="en-US" b="1" dirty="0"/>
              <a:t>Substance</a:t>
            </a:r>
            <a:r>
              <a:rPr lang="en-US" dirty="0"/>
              <a:t> </a:t>
            </a:r>
            <a:r>
              <a:rPr lang="th-TH" dirty="0"/>
              <a:t> เป็น "แก่น" หรือ "ข้อมูลดิบ" ที่เราต้องการสื่อสารออกไป โดยยังไม่ได้ถูกปรุงแต่งด้วยดีไซน์ หรือกำหนดช่องทางการนำเสนอ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3074" name="Picture 2" descr="Fact-Checking ทักษะตรวจสอบข้อเท็จจริง – จุฬาลงกรณ์มหาวิทยาลัย">
            <a:extLst>
              <a:ext uri="{FF2B5EF4-FFF2-40B4-BE49-F238E27FC236}">
                <a16:creationId xmlns:a16="http://schemas.microsoft.com/office/drawing/2014/main" id="{2237572D-CE8C-4C20-BFF9-06F018B05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365" y="4067522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nskru | ฝึกแยกข้อเท็จจริง-ข้อคิดเห็นโดยเชิญคนดังมาช่วยสอน">
            <a:extLst>
              <a:ext uri="{FF2B5EF4-FFF2-40B4-BE49-F238E27FC236}">
                <a16:creationId xmlns:a16="http://schemas.microsoft.com/office/drawing/2014/main" id="{8CFC5F2F-13B6-41A5-A9AC-705261D34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792" y="4067522"/>
            <a:ext cx="2379019" cy="2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เรียนรู้ผ่านเรื่องเล่า: เทคนิคการเล่าเรื่องที่ช่วยให้ผู้เรียนจดจำได้ดีขึ้น  – The Potential">
            <a:extLst>
              <a:ext uri="{FF2B5EF4-FFF2-40B4-BE49-F238E27FC236}">
                <a16:creationId xmlns:a16="http://schemas.microsoft.com/office/drawing/2014/main" id="{4C31955E-F656-4DA9-9F2F-238648179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4" y="4067522"/>
            <a:ext cx="3477083" cy="2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42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366A9-C326-4322-B618-9518197B6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80" y="0"/>
            <a:ext cx="85689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BF1B1-A3FA-4B54-A321-214BEAF82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38" y="1008334"/>
            <a:ext cx="8399276" cy="2078806"/>
          </a:xfrm>
        </p:spPr>
        <p:txBody>
          <a:bodyPr>
            <a:normAutofit/>
          </a:bodyPr>
          <a:lstStyle/>
          <a:p>
            <a:pPr algn="l">
              <a:buFontTx/>
              <a:buChar char="-"/>
            </a:pPr>
            <a:r>
              <a:rPr lang="en-US" b="1" i="0" dirty="0">
                <a:solidFill>
                  <a:srgbClr val="111112"/>
                </a:solidFill>
                <a:effectLst/>
                <a:latin typeface="optimisticAI"/>
              </a:rPr>
              <a:t>Substance(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เ</a:t>
            </a:r>
            <a:r>
              <a:rPr lang="th-TH" dirty="0"/>
              <a:t>นื้อหาสารัตถะ</a:t>
            </a:r>
            <a:r>
              <a:rPr lang="en-US" dirty="0"/>
              <a:t>)</a:t>
            </a:r>
            <a:r>
              <a:rPr lang="en-US" b="1" i="0" dirty="0">
                <a:solidFill>
                  <a:srgbClr val="111112"/>
                </a:solidFill>
                <a:effectLst/>
                <a:latin typeface="optimisticAI"/>
              </a:rPr>
              <a:t> </a:t>
            </a:r>
            <a:r>
              <a:rPr lang="th-TH" dirty="0"/>
              <a:t>ถ้าเปรียบเทียบกับ</a:t>
            </a:r>
            <a:r>
              <a:rPr lang="th-TH" dirty="0" err="1"/>
              <a:t>การทำ</a:t>
            </a:r>
            <a:r>
              <a:rPr lang="th-TH" dirty="0"/>
              <a:t>อาหาร </a:t>
            </a:r>
            <a:endParaRPr lang="en-US" dirty="0"/>
          </a:p>
          <a:p>
            <a:pPr algn="l">
              <a:buFontTx/>
              <a:buChar char="-"/>
            </a:pPr>
            <a:r>
              <a:rPr lang="en-US" b="1" dirty="0"/>
              <a:t>Substance</a:t>
            </a:r>
            <a:r>
              <a:rPr lang="th-TH" b="1" dirty="0"/>
              <a:t> เป็น</a:t>
            </a:r>
            <a:r>
              <a:rPr lang="th-TH" dirty="0"/>
              <a:t>วัตถุดิบคุณภาพเยี่ยมในห้องครัว(</a:t>
            </a:r>
            <a:r>
              <a:rPr lang="th-TH" dirty="0">
                <a:solidFill>
                  <a:srgbClr val="FF0000"/>
                </a:solidFill>
              </a:rPr>
              <a:t>ส่วน </a:t>
            </a:r>
            <a:r>
              <a:rPr lang="en-US" sz="2800" b="1" dirty="0">
                <a:solidFill>
                  <a:srgbClr val="FF0000"/>
                </a:solidFill>
              </a:rPr>
              <a:t>Structure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th-TH" sz="2800" dirty="0">
                <a:solidFill>
                  <a:srgbClr val="FF0000"/>
                </a:solidFill>
              </a:rPr>
              <a:t>หัวข้อถัดไปคือการจัดจาน และ </a:t>
            </a:r>
            <a:r>
              <a:rPr lang="en-US" sz="2800" b="1" dirty="0">
                <a:solidFill>
                  <a:srgbClr val="FF0000"/>
                </a:solidFill>
              </a:rPr>
              <a:t>Channel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th-TH" sz="2800" dirty="0">
                <a:solidFill>
                  <a:srgbClr val="FF0000"/>
                </a:solidFill>
              </a:rPr>
              <a:t>คือโต๊ะอาหารที่จะไปเสิร์ฟ)</a:t>
            </a:r>
          </a:p>
          <a:p>
            <a:pPr algn="l">
              <a:buFontTx/>
              <a:buChar char="-"/>
            </a:pPr>
            <a:endParaRPr lang="th-TH" sz="2800" b="0" i="0" dirty="0">
              <a:solidFill>
                <a:srgbClr val="FF0000"/>
              </a:solidFill>
              <a:effectLst/>
              <a:latin typeface="optimisticAI"/>
            </a:endParaRPr>
          </a:p>
          <a:p>
            <a:pPr algn="l">
              <a:buFontTx/>
              <a:buChar char="-"/>
            </a:pPr>
            <a:endParaRPr lang="th-TH" sz="2800" dirty="0">
              <a:solidFill>
                <a:srgbClr val="FF0000"/>
              </a:solidFill>
              <a:latin typeface="optimisticAI"/>
            </a:endParaRPr>
          </a:p>
          <a:p>
            <a:pPr algn="l">
              <a:buFontTx/>
              <a:buChar char="-"/>
            </a:pPr>
            <a:endParaRPr lang="th-TH" sz="2800" b="0" i="0" dirty="0">
              <a:solidFill>
                <a:srgbClr val="FF0000"/>
              </a:solidFill>
              <a:effectLst/>
              <a:latin typeface="optimisticAI"/>
            </a:endParaRPr>
          </a:p>
          <a:p>
            <a:pPr marL="0" indent="0" algn="l">
              <a:buNone/>
            </a:pPr>
            <a:endParaRPr lang="th-TH" dirty="0">
              <a:solidFill>
                <a:srgbClr val="111112"/>
              </a:solidFill>
              <a:latin typeface="optimisticAI"/>
            </a:endParaRPr>
          </a:p>
          <a:p>
            <a:pPr marL="0" indent="0" algn="l">
              <a:buNone/>
            </a:pPr>
            <a:endParaRPr lang="th-TH" b="0" i="0" dirty="0">
              <a:solidFill>
                <a:srgbClr val="111112"/>
              </a:solidFill>
              <a:effectLst/>
              <a:latin typeface="optimisticAI"/>
            </a:endParaRPr>
          </a:p>
          <a:p>
            <a:pPr marL="0" indent="0" algn="l">
              <a:buNone/>
            </a:pPr>
            <a:endParaRPr lang="th-TH" b="0" i="0" dirty="0">
              <a:solidFill>
                <a:srgbClr val="111112"/>
              </a:solidFill>
              <a:effectLst/>
              <a:latin typeface="optimisticAI"/>
            </a:endParaRPr>
          </a:p>
          <a:p>
            <a:pPr marL="0" indent="0" algn="l">
              <a:buNone/>
            </a:pPr>
            <a:endParaRPr lang="th-TH" b="0" i="0" dirty="0">
              <a:solidFill>
                <a:srgbClr val="111112"/>
              </a:solidFill>
              <a:effectLst/>
              <a:latin typeface="optimisticAI"/>
            </a:endParaRPr>
          </a:p>
          <a:p>
            <a:endParaRPr lang="th-TH" dirty="0"/>
          </a:p>
        </p:txBody>
      </p:sp>
      <p:pic>
        <p:nvPicPr>
          <p:cNvPr id="9218" name="Picture 2" descr="5 ขั้นตอนก่อนเข้าครัว มือใหม่หัดปรุงแค่ไหนก็รอด! by KRUA.CO">
            <a:extLst>
              <a:ext uri="{FF2B5EF4-FFF2-40B4-BE49-F238E27FC236}">
                <a16:creationId xmlns:a16="http://schemas.microsoft.com/office/drawing/2014/main" id="{0458838C-4CFB-433F-9C30-63E339C45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98688"/>
            <a:ext cx="27051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เทคนิคการจัดตกแต่งจานอาหารแบบ Fine Dining | TikTok">
            <a:extLst>
              <a:ext uri="{FF2B5EF4-FFF2-40B4-BE49-F238E27FC236}">
                <a16:creationId xmlns:a16="http://schemas.microsoft.com/office/drawing/2014/main" id="{A6485F4E-B6CB-4E36-806E-EA3F586FA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31" y="3376390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การจัดตกแต่งจานอาหาร ใบความรู้ที่๑ เรื่อง กา">
            <a:extLst>
              <a:ext uri="{FF2B5EF4-FFF2-40B4-BE49-F238E27FC236}">
                <a16:creationId xmlns:a16="http://schemas.microsoft.com/office/drawing/2014/main" id="{FEB5A25E-3D19-4C2F-A355-E508B2E7E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769" y="3376389"/>
            <a:ext cx="317716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273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366A9-C326-4322-B618-9518197B6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80" y="0"/>
            <a:ext cx="85689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BF1B1-A3FA-4B54-A321-214BEAF82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621" y="846138"/>
            <a:ext cx="8399276" cy="516572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dirty="0">
                <a:solidFill>
                  <a:srgbClr val="111112"/>
                </a:solidFill>
                <a:latin typeface="optimisticAI"/>
              </a:rPr>
              <a:t>1.</a:t>
            </a:r>
            <a:r>
              <a:rPr lang="en-US" b="1" i="0" dirty="0">
                <a:solidFill>
                  <a:srgbClr val="111112"/>
                </a:solidFill>
                <a:effectLst/>
                <a:latin typeface="optimisticAI"/>
              </a:rPr>
              <a:t>Substance(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เ</a:t>
            </a:r>
            <a:r>
              <a:rPr lang="th-TH" dirty="0"/>
              <a:t>นื้อหาสารัตถะ</a:t>
            </a:r>
            <a:r>
              <a:rPr lang="en-US" dirty="0"/>
              <a:t>)</a:t>
            </a:r>
            <a:endParaRPr lang="th-TH" dirty="0"/>
          </a:p>
          <a:p>
            <a:pPr marL="0" indent="0" algn="l">
              <a:buNone/>
            </a:pPr>
            <a:r>
              <a:rPr lang="th-TH" dirty="0"/>
              <a:t>ตัวอย่างของ </a:t>
            </a:r>
            <a:r>
              <a:rPr lang="en-US" dirty="0"/>
              <a:t>Substance </a:t>
            </a:r>
            <a:r>
              <a:rPr lang="th-TH" dirty="0"/>
              <a:t>ในรูปแบบต่างๆ</a:t>
            </a:r>
            <a:endParaRPr lang="th-TH" dirty="0">
              <a:solidFill>
                <a:srgbClr val="111112"/>
              </a:solidFill>
              <a:latin typeface="optimisticAI"/>
            </a:endParaRPr>
          </a:p>
          <a:p>
            <a:pPr marL="0" indent="0" algn="l">
              <a:buNone/>
            </a:pPr>
            <a:r>
              <a:rPr lang="th-TH" dirty="0"/>
              <a:t>เพื่อให้เห็นภาพชัดเจน สามารถแบ่ง </a:t>
            </a:r>
            <a:r>
              <a:rPr lang="en-US" dirty="0"/>
              <a:t>Substance </a:t>
            </a:r>
            <a:r>
              <a:rPr lang="th-TH" dirty="0"/>
              <a:t>ออกตามประเภทของข้อมูลได้ดังนี้</a:t>
            </a:r>
          </a:p>
          <a:p>
            <a:pPr marL="0" indent="0" algn="l">
              <a:buNone/>
            </a:pPr>
            <a:r>
              <a:rPr lang="th-TH" dirty="0"/>
              <a:t>           </a:t>
            </a:r>
            <a:r>
              <a:rPr lang="th-TH" b="1" dirty="0">
                <a:solidFill>
                  <a:srgbClr val="00B050"/>
                </a:solidFill>
              </a:rPr>
              <a:t>1.1 ข้อมูลเชิงข้อเท็จจริง </a:t>
            </a:r>
            <a:r>
              <a:rPr lang="th-TH" sz="2400" b="1" dirty="0">
                <a:solidFill>
                  <a:srgbClr val="00B050"/>
                </a:solidFill>
              </a:rPr>
              <a:t>(</a:t>
            </a:r>
            <a:r>
              <a:rPr lang="en-US" sz="2400" b="1" dirty="0">
                <a:solidFill>
                  <a:srgbClr val="00B050"/>
                </a:solidFill>
              </a:rPr>
              <a:t>Hard Data &amp; Facts)</a:t>
            </a:r>
            <a:endParaRPr lang="th-TH" sz="2400" b="1" i="0" dirty="0">
              <a:solidFill>
                <a:srgbClr val="00B050"/>
              </a:solidFill>
              <a:effectLst/>
              <a:latin typeface="optimisticAI"/>
            </a:endParaRPr>
          </a:p>
          <a:p>
            <a:pPr marL="0" indent="0" algn="l">
              <a:buNone/>
            </a:pPr>
            <a:r>
              <a:rPr lang="th-TH" b="1" dirty="0">
                <a:solidFill>
                  <a:srgbClr val="7030A0"/>
                </a:solidFill>
              </a:rPr>
              <a:t>         1.2 ข้อความหลักที่เป็นหัวใจ </a:t>
            </a:r>
            <a:r>
              <a:rPr lang="th-TH" sz="2000" b="1" dirty="0">
                <a:solidFill>
                  <a:srgbClr val="7030A0"/>
                </a:solidFill>
              </a:rPr>
              <a:t>(</a:t>
            </a:r>
            <a:r>
              <a:rPr lang="en-US" sz="2000" b="1" dirty="0">
                <a:solidFill>
                  <a:srgbClr val="7030A0"/>
                </a:solidFill>
              </a:rPr>
              <a:t>Core Messaging)</a:t>
            </a:r>
            <a:endParaRPr lang="th-TH" sz="2000" b="1" dirty="0">
              <a:solidFill>
                <a:srgbClr val="7030A0"/>
              </a:solidFill>
            </a:endParaRPr>
          </a:p>
          <a:p>
            <a:pPr marL="0" indent="0" algn="l">
              <a:buNone/>
            </a:pPr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         1.3 ขั้นตอนและวิธีการ </a:t>
            </a:r>
            <a:r>
              <a:rPr lang="th-TH" sz="2400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Instructional Content)</a:t>
            </a:r>
          </a:p>
          <a:p>
            <a:pPr marL="0" indent="0" algn="l">
              <a:buNone/>
            </a:pPr>
            <a:r>
              <a:rPr lang="th-TH" b="1" dirty="0">
                <a:solidFill>
                  <a:srgbClr val="00B0F0"/>
                </a:solidFill>
              </a:rPr>
              <a:t>         1.4 เรื่องราวและประสบการณ์ </a:t>
            </a:r>
            <a:r>
              <a:rPr lang="th-TH" sz="2000" b="1" dirty="0">
                <a:solidFill>
                  <a:srgbClr val="00B0F0"/>
                </a:solidFill>
              </a:rPr>
              <a:t>(</a:t>
            </a:r>
            <a:r>
              <a:rPr lang="en-US" sz="2000" b="1" dirty="0">
                <a:solidFill>
                  <a:srgbClr val="00B0F0"/>
                </a:solidFill>
              </a:rPr>
              <a:t>Narrative &amp; Experience)</a:t>
            </a:r>
            <a:endParaRPr lang="th-TH" sz="2000" b="1" dirty="0">
              <a:solidFill>
                <a:srgbClr val="00B0F0"/>
              </a:solidFill>
            </a:endParaRPr>
          </a:p>
          <a:p>
            <a:pPr marL="0" indent="0" algn="l">
              <a:buNone/>
            </a:pPr>
            <a:endParaRPr lang="th-TH" b="0" i="0" dirty="0">
              <a:solidFill>
                <a:srgbClr val="111112"/>
              </a:solidFill>
              <a:effectLst/>
              <a:latin typeface="optimisticAI"/>
            </a:endParaRPr>
          </a:p>
          <a:p>
            <a:pPr marL="0" indent="0" algn="l">
              <a:buNone/>
            </a:pPr>
            <a:endParaRPr lang="th-TH" b="0" i="0" dirty="0">
              <a:solidFill>
                <a:srgbClr val="111112"/>
              </a:solidFill>
              <a:effectLst/>
              <a:latin typeface="optimisticAI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04174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366A9-C326-4322-B618-9518197B6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21" y="-170153"/>
            <a:ext cx="85689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BF1B1-A3FA-4B54-A321-214BEAF82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86" y="764704"/>
            <a:ext cx="8399276" cy="516572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h-TH" dirty="0"/>
              <a:t>ตัวอย่างของ </a:t>
            </a:r>
            <a:r>
              <a:rPr lang="en-US" dirty="0"/>
              <a:t>Substance </a:t>
            </a:r>
            <a:r>
              <a:rPr lang="th-TH" dirty="0"/>
              <a:t>ในรูปแบบต่างๆ</a:t>
            </a:r>
            <a:endParaRPr lang="th-TH" b="0" i="0" dirty="0">
              <a:solidFill>
                <a:srgbClr val="111112"/>
              </a:solidFill>
              <a:effectLst/>
              <a:latin typeface="optimisticA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FD5676-2F17-4C55-990E-2E418876BD1F}"/>
              </a:ext>
            </a:extLst>
          </p:cNvPr>
          <p:cNvSpPr txBox="1"/>
          <p:nvPr/>
        </p:nvSpPr>
        <p:spPr>
          <a:xfrm>
            <a:off x="333918" y="1556792"/>
            <a:ext cx="82098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/>
              <a:t> 1.1 ข้อมูลเชิงข้อเท็จจริง </a:t>
            </a:r>
            <a:r>
              <a:rPr lang="th-TH" sz="2400" b="1" dirty="0"/>
              <a:t>(</a:t>
            </a:r>
            <a:r>
              <a:rPr lang="en-US" sz="2400" b="1" dirty="0"/>
              <a:t>Hard Data &amp; Facts)</a:t>
            </a:r>
            <a:r>
              <a:rPr lang="th-TH" sz="3200" b="1" dirty="0"/>
              <a:t> </a:t>
            </a:r>
            <a:r>
              <a:rPr lang="th-TH" dirty="0"/>
              <a:t>เป็นข้อมูลที่เน้นความถูกต้อง แม่นยำ และมักจะถูกนำไปใช้ในระบบ </a:t>
            </a:r>
            <a:r>
              <a:rPr lang="en-US" dirty="0"/>
              <a:t>SEO </a:t>
            </a:r>
            <a:r>
              <a:rPr lang="th-TH" dirty="0"/>
              <a:t>หรือการเปรียบเทียบสินค้า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898FF2-BFBF-4B9C-9F95-649DC344AA42}"/>
              </a:ext>
            </a:extLst>
          </p:cNvPr>
          <p:cNvSpPr txBox="1"/>
          <p:nvPr/>
        </p:nvSpPr>
        <p:spPr>
          <a:xfrm>
            <a:off x="255730" y="4437112"/>
            <a:ext cx="890783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SEO</a:t>
            </a:r>
            <a:r>
              <a:rPr lang="en-US" dirty="0"/>
              <a:t> </a:t>
            </a:r>
            <a:r>
              <a:rPr lang="th-TH" dirty="0"/>
              <a:t>ย่อมาจาก </a:t>
            </a:r>
            <a:r>
              <a:rPr lang="en-US" sz="2000" b="1" dirty="0"/>
              <a:t>Search Engine Optimization</a:t>
            </a:r>
            <a:r>
              <a:rPr lang="en-US" sz="2000" dirty="0"/>
              <a:t> </a:t>
            </a:r>
            <a:endParaRPr lang="th-TH" sz="2000" dirty="0"/>
          </a:p>
          <a:p>
            <a:r>
              <a:rPr lang="th-TH" sz="2000" dirty="0"/>
              <a:t>- </a:t>
            </a:r>
            <a:r>
              <a:rPr lang="th-TH" dirty="0">
                <a:solidFill>
                  <a:srgbClr val="00B050"/>
                </a:solidFill>
              </a:rPr>
              <a:t>เป็นการปรับแต่งเว็บไซต์	หรือ </a:t>
            </a:r>
            <a:r>
              <a:rPr lang="en-US" dirty="0">
                <a:solidFill>
                  <a:srgbClr val="00B050"/>
                </a:solidFill>
              </a:rPr>
              <a:t>content </a:t>
            </a:r>
            <a:r>
              <a:rPr lang="th-TH" dirty="0">
                <a:solidFill>
                  <a:srgbClr val="7030A0"/>
                </a:solidFill>
              </a:rPr>
              <a:t>ให้ติดอันดับบนเครื่องมือค้นหา</a:t>
            </a:r>
          </a:p>
          <a:p>
            <a:r>
              <a:rPr lang="th-TH" dirty="0"/>
              <a:t>- 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เป็นกระบวนการที่ทำเพื่อให้เว็บไซต์หรือคอนเทนต์ข</a:t>
            </a:r>
            <a:r>
              <a:rPr lang="th-TH" dirty="0">
                <a:solidFill>
                  <a:srgbClr val="0070C0"/>
                </a:solidFill>
              </a:rPr>
              <a:t>องเราปรากฏอยู่ในอันดับต้นๆ (หน้าแรก) ของผลการค้นหาแบบธรรมชาติ </a:t>
            </a:r>
            <a:r>
              <a:rPr lang="th-TH" dirty="0"/>
              <a:t>(</a:t>
            </a:r>
            <a:r>
              <a:rPr lang="en-US" sz="2000" dirty="0"/>
              <a:t>Organic Search) </a:t>
            </a:r>
            <a:r>
              <a:rPr lang="th-TH" dirty="0">
                <a:solidFill>
                  <a:srgbClr val="FF0000"/>
                </a:solidFill>
              </a:rPr>
              <a:t>เมื่อมีคนค้นหาด้วยคำค้นหา </a:t>
            </a:r>
            <a:r>
              <a:rPr lang="th-TH" sz="2400" dirty="0">
                <a:solidFill>
                  <a:srgbClr val="FF0000"/>
                </a:solidFill>
              </a:rPr>
              <a:t>(</a:t>
            </a:r>
            <a:r>
              <a:rPr lang="en-US" sz="2400" dirty="0">
                <a:solidFill>
                  <a:srgbClr val="FF0000"/>
                </a:solidFill>
              </a:rPr>
              <a:t>Keywords) </a:t>
            </a:r>
            <a:r>
              <a:rPr lang="th-TH" dirty="0">
                <a:solidFill>
                  <a:srgbClr val="FF0000"/>
                </a:solidFill>
              </a:rPr>
              <a:t>ที่เกี่ยวข้อง โดยไม่ต้องเสียเงินซื้อโฆษณา </a:t>
            </a:r>
            <a:r>
              <a:rPr lang="th-TH" sz="2400" dirty="0">
                <a:solidFill>
                  <a:srgbClr val="FF0000"/>
                </a:solidFill>
              </a:rPr>
              <a:t>(</a:t>
            </a:r>
            <a:r>
              <a:rPr lang="en-US" sz="2400" dirty="0">
                <a:solidFill>
                  <a:srgbClr val="FF0000"/>
                </a:solidFill>
              </a:rPr>
              <a:t>Paid Ads)</a:t>
            </a:r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1026" name="Picture 2" descr="Common Data Recovery Facts and Myths ...">
            <a:extLst>
              <a:ext uri="{FF2B5EF4-FFF2-40B4-BE49-F238E27FC236}">
                <a16:creationId xmlns:a16="http://schemas.microsoft.com/office/drawing/2014/main" id="{4CA30EBD-EF58-4CC3-8670-FA685A48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18" y="2738020"/>
            <a:ext cx="2924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gital Data ...">
            <a:extLst>
              <a:ext uri="{FF2B5EF4-FFF2-40B4-BE49-F238E27FC236}">
                <a16:creationId xmlns:a16="http://schemas.microsoft.com/office/drawing/2014/main" id="{FB10CB01-B7E6-416B-8717-D2B8DE0CB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093" y="2750527"/>
            <a:ext cx="2742659" cy="153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ta Analyst Mug, Data Analyst Gift ...">
            <a:extLst>
              <a:ext uri="{FF2B5EF4-FFF2-40B4-BE49-F238E27FC236}">
                <a16:creationId xmlns:a16="http://schemas.microsoft.com/office/drawing/2014/main" id="{85BE0AE9-671B-4E59-8DAC-CAB288B75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296" y="2738020"/>
            <a:ext cx="1579040" cy="157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667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7EA9F0-D059-4DDB-BC66-ACC082CF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80" y="108197"/>
            <a:ext cx="8795320" cy="648072"/>
          </a:xfrm>
        </p:spPr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7A091D-C1C7-416A-A74C-808BDC25DA05}"/>
              </a:ext>
            </a:extLst>
          </p:cNvPr>
          <p:cNvSpPr txBox="1"/>
          <p:nvPr/>
        </p:nvSpPr>
        <p:spPr>
          <a:xfrm>
            <a:off x="449733" y="1559353"/>
            <a:ext cx="82370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/>
              <a:t> 1.1 ข้อมูลเชิงข้อเท็จจริง </a:t>
            </a:r>
            <a:r>
              <a:rPr lang="th-TH" sz="2000" b="1" dirty="0"/>
              <a:t>(</a:t>
            </a:r>
            <a:r>
              <a:rPr lang="en-US" sz="2000" b="1" dirty="0"/>
              <a:t>Hard Data &amp; Facts)</a:t>
            </a:r>
            <a:r>
              <a:rPr lang="th-TH" sz="2800" b="1" dirty="0"/>
              <a:t> </a:t>
            </a:r>
          </a:p>
          <a:p>
            <a:r>
              <a:rPr lang="th-TH" dirty="0"/>
              <a:t>เป็นข้อมูลที่เน้นความถูกต้อง แม่นยำ และมักจะถูกนำไปใช้ในระบบ </a:t>
            </a:r>
            <a:r>
              <a:rPr lang="en-US" dirty="0"/>
              <a:t>SEO </a:t>
            </a:r>
            <a:r>
              <a:rPr lang="th-TH" dirty="0"/>
              <a:t>หรือการเปรียบเทียบสินค้า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05044E-7E4F-4C0A-89B8-CF73E7CF195F}"/>
              </a:ext>
            </a:extLst>
          </p:cNvPr>
          <p:cNvSpPr txBox="1"/>
          <p:nvPr/>
        </p:nvSpPr>
        <p:spPr>
          <a:xfrm>
            <a:off x="602654" y="3184253"/>
            <a:ext cx="79312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/>
              <a:t>1.1.1 รายละเอียดวัตถุดิบ</a:t>
            </a:r>
            <a:r>
              <a:rPr lang="th-TH" b="1" dirty="0">
                <a:solidFill>
                  <a:srgbClr val="0070C0"/>
                </a:solidFill>
              </a:rPr>
              <a:t>:</a:t>
            </a:r>
            <a:r>
              <a:rPr lang="th-TH" dirty="0">
                <a:solidFill>
                  <a:srgbClr val="0070C0"/>
                </a:solidFill>
              </a:rPr>
              <a:t> ชื่อทางวิทยาศาสตร์</a:t>
            </a:r>
            <a:r>
              <a:rPr lang="th-TH" dirty="0"/>
              <a:t>, 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</a:rPr>
              <a:t>แหล่งกำเนิด, </a:t>
            </a:r>
            <a:r>
              <a:rPr lang="th-TH" dirty="0">
                <a:solidFill>
                  <a:srgbClr val="00B050"/>
                </a:solidFill>
              </a:rPr>
              <a:t>สรรพคุณทางยา </a:t>
            </a:r>
            <a:r>
              <a:rPr lang="th-TH" dirty="0"/>
              <a:t>(เช่น "กฤษณา: ช่วยบำรุงหัวใจและระบบไหลเวียนโลหิต")</a:t>
            </a:r>
          </a:p>
        </p:txBody>
      </p:sp>
      <p:pic>
        <p:nvPicPr>
          <p:cNvPr id="7170" name="Picture 2" descr="กฤษณา ประโยชน์ดีๆ สรรพคุณเด่นๆและข้อมูลงานวิจัย">
            <a:extLst>
              <a:ext uri="{FF2B5EF4-FFF2-40B4-BE49-F238E27FC236}">
                <a16:creationId xmlns:a16="http://schemas.microsoft.com/office/drawing/2014/main" id="{AE5F67C6-CC7F-491A-9363-3C1A93665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14" y="4262972"/>
            <a:ext cx="2847975" cy="204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edicinal หมายถึงอะไร? | พจนานุกรมอังกฤษ-ไทย Lingoland">
            <a:extLst>
              <a:ext uri="{FF2B5EF4-FFF2-40B4-BE49-F238E27FC236}">
                <a16:creationId xmlns:a16="http://schemas.microsoft.com/office/drawing/2014/main" id="{5653493D-FC0D-4376-8687-169990701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052" y="4386046"/>
            <a:ext cx="307511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003 โครงสร้าง และการทำงานของระบบไหลเวียนโลหิต (Circulatory System) -  ศูนย์อบรมหลักสูตร First Aid - CPR">
            <a:extLst>
              <a:ext uri="{FF2B5EF4-FFF2-40B4-BE49-F238E27FC236}">
                <a16:creationId xmlns:a16="http://schemas.microsoft.com/office/drawing/2014/main" id="{1820D48F-229A-4051-8390-45BA4C25B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037" y="4378265"/>
            <a:ext cx="2762250" cy="180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058582-510A-47BD-995C-1C27084E1EF8}"/>
              </a:ext>
            </a:extLst>
          </p:cNvPr>
          <p:cNvSpPr txBox="1"/>
          <p:nvPr/>
        </p:nvSpPr>
        <p:spPr>
          <a:xfrm>
            <a:off x="449733" y="89620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th-TH" dirty="0"/>
              <a:t>ตัวอย่างของ </a:t>
            </a:r>
            <a:r>
              <a:rPr lang="en-US" dirty="0"/>
              <a:t>Substance </a:t>
            </a:r>
            <a:r>
              <a:rPr lang="th-TH" dirty="0"/>
              <a:t>ในรูปแบบต่างๆ</a:t>
            </a:r>
            <a:endParaRPr lang="th-TH" b="0" i="0" dirty="0">
              <a:solidFill>
                <a:srgbClr val="111112"/>
              </a:solidFill>
              <a:effectLst/>
              <a:latin typeface="optimisticAI"/>
            </a:endParaRPr>
          </a:p>
        </p:txBody>
      </p:sp>
    </p:spTree>
    <p:extLst>
      <p:ext uri="{BB962C8B-B14F-4D97-AF65-F5344CB8AC3E}">
        <p14:creationId xmlns:p14="http://schemas.microsoft.com/office/powerpoint/2010/main" val="1799502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7EA9F0-D059-4DDB-BC66-ACC082CF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34" y="6800"/>
            <a:ext cx="8795320" cy="826789"/>
          </a:xfrm>
        </p:spPr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7A091D-C1C7-416A-A74C-808BDC25DA05}"/>
              </a:ext>
            </a:extLst>
          </p:cNvPr>
          <p:cNvSpPr txBox="1"/>
          <p:nvPr/>
        </p:nvSpPr>
        <p:spPr>
          <a:xfrm>
            <a:off x="449733" y="1156028"/>
            <a:ext cx="82370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/>
              <a:t> 1.1 ข้อมูลเชิงข้อเท็จจริง </a:t>
            </a:r>
            <a:r>
              <a:rPr lang="th-TH" sz="2000" b="1" dirty="0"/>
              <a:t>(</a:t>
            </a:r>
            <a:r>
              <a:rPr lang="en-US" sz="2000" b="1" dirty="0"/>
              <a:t>Hard Data &amp; Facts)</a:t>
            </a:r>
            <a:r>
              <a:rPr lang="th-TH" sz="2800" b="1" dirty="0"/>
              <a:t> </a:t>
            </a:r>
          </a:p>
          <a:p>
            <a:r>
              <a:rPr lang="th-TH" dirty="0"/>
              <a:t>เป็นข้อมูลที่เน้นความถูกต้อง แม่นยำ และมักจะถูกนำไปใช้ในระบบ </a:t>
            </a:r>
            <a:r>
              <a:rPr lang="en-US" dirty="0"/>
              <a:t>SEO </a:t>
            </a:r>
            <a:r>
              <a:rPr lang="th-TH" dirty="0"/>
              <a:t>หรือการเปรียบเทียบสินค้า</a:t>
            </a:r>
          </a:p>
          <a:p>
            <a:r>
              <a:rPr lang="th-TH" sz="3200" b="1" dirty="0"/>
              <a:t>    1.1.2 ข้อมูลทางเทคนิค: </a:t>
            </a:r>
            <a:r>
              <a:rPr lang="th-TH" dirty="0"/>
              <a:t>ขนาดไฟล์วิดีโอ, ความละเอียดภาพ, ส่วนประกอบทางเคมี</a:t>
            </a:r>
          </a:p>
        </p:txBody>
      </p:sp>
      <p:pic>
        <p:nvPicPr>
          <p:cNvPr id="8196" name="Picture 4" descr="บีบอัดวิดีโอออนไลน์ ลดขนาดไฟล์ HD - VEED">
            <a:extLst>
              <a:ext uri="{FF2B5EF4-FFF2-40B4-BE49-F238E27FC236}">
                <a16:creationId xmlns:a16="http://schemas.microsoft.com/office/drawing/2014/main" id="{23CDEDFB-EBFF-40CD-935D-3EE0B4C91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450" y="3526964"/>
            <a:ext cx="2371829" cy="169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📌มัดรวมมาให้แล้ว กับขนาดของ Video Ads บน 3 แพลตฟอร์มยอดฮิต TikTok,  Facebook Reels, Instagram Reels .  ในยุคที่เราสามารถเข้าถึงคอนเทนต์ต่างๆได้มากมาย ทั้งรูปภาพและวิดีโอ  แต่เห็นได้ชัดว่ารูปแบบที่ได้รับความนิยมมากที่สุดคือวิดีโอสั้น  ที่สามารถนำมาต่อยอด ...">
            <a:extLst>
              <a:ext uri="{FF2B5EF4-FFF2-40B4-BE49-F238E27FC236}">
                <a16:creationId xmlns:a16="http://schemas.microsoft.com/office/drawing/2014/main" id="{B865F8E9-29F0-4FA1-B78D-6CD2BBE0F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270" y="3461139"/>
            <a:ext cx="1944849" cy="176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ยุคของความละเอียดสูง: 2K, 4K, 8K (UHD-2) ถึงความละเอียดที่สูงขึ้น">
            <a:extLst>
              <a:ext uri="{FF2B5EF4-FFF2-40B4-BE49-F238E27FC236}">
                <a16:creationId xmlns:a16="http://schemas.microsoft.com/office/drawing/2014/main" id="{A57F33D3-DB60-4A73-84A3-3BA106728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654" y="3488646"/>
            <a:ext cx="2615754" cy="173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C56017C-0908-41F6-B53F-B1DE220C9A78}"/>
              </a:ext>
            </a:extLst>
          </p:cNvPr>
          <p:cNvSpPr txBox="1"/>
          <p:nvPr/>
        </p:nvSpPr>
        <p:spPr>
          <a:xfrm>
            <a:off x="786408" y="5602366"/>
            <a:ext cx="81369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/>
              <a:t>1.1.3 ตัวเลขสถิติ: </a:t>
            </a:r>
            <a:r>
              <a:rPr lang="th-TH" dirty="0"/>
              <a:t>"ผ่านการบ่มนานกว่า 90 วัน", "ลดการอักเสบได้ 80% </a:t>
            </a:r>
          </a:p>
          <a:p>
            <a:r>
              <a:rPr lang="th-TH" dirty="0"/>
              <a:t>จากกลุ่มตัวอย่าง"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5CD604-0572-4516-BE16-7D35DEFF2075}"/>
              </a:ext>
            </a:extLst>
          </p:cNvPr>
          <p:cNvSpPr txBox="1"/>
          <p:nvPr/>
        </p:nvSpPr>
        <p:spPr>
          <a:xfrm>
            <a:off x="282860" y="66533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th-TH" dirty="0"/>
              <a:t>ตัวอย่างของ </a:t>
            </a:r>
            <a:r>
              <a:rPr lang="en-US" dirty="0"/>
              <a:t>Substance </a:t>
            </a:r>
            <a:r>
              <a:rPr lang="th-TH" dirty="0"/>
              <a:t>ในรูปแบบต่างๆ</a:t>
            </a:r>
            <a:endParaRPr lang="th-TH" b="0" i="0" dirty="0">
              <a:solidFill>
                <a:srgbClr val="111112"/>
              </a:solidFill>
              <a:effectLst/>
              <a:latin typeface="optimisticAI"/>
            </a:endParaRPr>
          </a:p>
        </p:txBody>
      </p:sp>
    </p:spTree>
    <p:extLst>
      <p:ext uri="{BB962C8B-B14F-4D97-AF65-F5344CB8AC3E}">
        <p14:creationId xmlns:p14="http://schemas.microsoft.com/office/powerpoint/2010/main" val="960082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7EA9F0-D059-4DDB-BC66-ACC082CF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80" y="0"/>
            <a:ext cx="87953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9458F8-2BE2-44D5-BD24-96288F7A5A53}"/>
              </a:ext>
            </a:extLst>
          </p:cNvPr>
          <p:cNvSpPr txBox="1"/>
          <p:nvPr/>
        </p:nvSpPr>
        <p:spPr>
          <a:xfrm>
            <a:off x="357833" y="88139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th-TH" dirty="0"/>
              <a:t>ตัวอย่างของ </a:t>
            </a:r>
            <a:r>
              <a:rPr lang="en-US" dirty="0"/>
              <a:t>Substance </a:t>
            </a:r>
            <a:r>
              <a:rPr lang="th-TH" dirty="0"/>
              <a:t>ในรูปแบบต่างๆ</a:t>
            </a:r>
            <a:endParaRPr lang="th-TH" b="0" i="0" dirty="0">
              <a:solidFill>
                <a:srgbClr val="111112"/>
              </a:solidFill>
              <a:effectLst/>
              <a:latin typeface="optimisticA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583933-6317-48CB-A1A3-EAA7B6539CE1}"/>
              </a:ext>
            </a:extLst>
          </p:cNvPr>
          <p:cNvSpPr txBox="1"/>
          <p:nvPr/>
        </p:nvSpPr>
        <p:spPr>
          <a:xfrm>
            <a:off x="357833" y="1527483"/>
            <a:ext cx="74453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rgbClr val="002060"/>
                </a:solidFill>
              </a:rPr>
              <a:t>1.2  ข้อความหลักที่เป็นหัวใจ (</a:t>
            </a:r>
            <a:r>
              <a:rPr lang="en-US" sz="3600" b="1" dirty="0">
                <a:solidFill>
                  <a:srgbClr val="002060"/>
                </a:solidFill>
              </a:rPr>
              <a:t>Core Messaging)</a:t>
            </a:r>
            <a:endParaRPr lang="th-TH" sz="3600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AD5422-BB78-469A-A445-B08F4101C89C}"/>
              </a:ext>
            </a:extLst>
          </p:cNvPr>
          <p:cNvSpPr txBox="1"/>
          <p:nvPr/>
        </p:nvSpPr>
        <p:spPr>
          <a:xfrm>
            <a:off x="979395" y="2244503"/>
            <a:ext cx="790087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2060"/>
                </a:solidFill>
              </a:rPr>
              <a:t>คือ "</a:t>
            </a:r>
            <a:r>
              <a:rPr lang="en-US" dirty="0">
                <a:solidFill>
                  <a:srgbClr val="002060"/>
                </a:solidFill>
              </a:rPr>
              <a:t>Message" </a:t>
            </a:r>
            <a:r>
              <a:rPr lang="th-TH" dirty="0">
                <a:solidFill>
                  <a:srgbClr val="002060"/>
                </a:solidFill>
              </a:rPr>
              <a:t>ที่เราอยากให้คนจำได้ ไม่ว่าจะถูกนำไปเขียนเป็น </a:t>
            </a:r>
            <a:r>
              <a:rPr lang="en-US" dirty="0">
                <a:solidFill>
                  <a:srgbClr val="002060"/>
                </a:solidFill>
              </a:rPr>
              <a:t>Caption </a:t>
            </a:r>
            <a:r>
              <a:rPr lang="th-TH" dirty="0">
                <a:solidFill>
                  <a:srgbClr val="002060"/>
                </a:solidFill>
              </a:rPr>
              <a:t>หรือพาดหัวใน </a:t>
            </a:r>
            <a:r>
              <a:rPr lang="en-US" dirty="0">
                <a:solidFill>
                  <a:srgbClr val="002060"/>
                </a:solidFill>
              </a:rPr>
              <a:t>Infographic</a:t>
            </a:r>
          </a:p>
          <a:p>
            <a:r>
              <a:rPr lang="en-US" sz="2000" dirty="0">
                <a:solidFill>
                  <a:srgbClr val="002060"/>
                </a:solidFill>
              </a:rPr>
              <a:t>1.2.1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kumimoji="0" lang="th-TH" altLang="th-TH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Value</a:t>
            </a: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th-TH" altLang="th-TH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Proposition</a:t>
            </a:r>
            <a:r>
              <a:rPr kumimoji="0" lang="th-TH" altLang="th-TH" sz="240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th-TH" altLang="th-TH" sz="200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"</a:t>
            </a:r>
            <a:r>
              <a:rPr kumimoji="0" lang="th-TH" altLang="th-TH" sz="280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ความผ่อนคลายที่ซึมลึกถึงระดับนาโน</a:t>
            </a:r>
            <a:r>
              <a:rPr kumimoji="0" lang="th-TH" altLang="th-TH" sz="280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“</a:t>
            </a:r>
          </a:p>
          <a:p>
            <a:endParaRPr lang="th-TH" altLang="th-TH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endParaRPr kumimoji="0" lang="th-TH" altLang="th-TH" sz="280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endParaRPr kumimoji="0" lang="th-TH" altLang="th-TH" sz="280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0B0F0"/>
                </a:solidFill>
              </a:rPr>
              <a:t> </a:t>
            </a:r>
            <a:endParaRPr lang="th-TH" dirty="0">
              <a:solidFill>
                <a:srgbClr val="00B0F0"/>
              </a:solidFill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30D235E-3910-41C1-94CB-D245A286D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584" y="5764407"/>
            <a:ext cx="790087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altLang="th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</a:t>
            </a:r>
            <a:r>
              <a:rPr kumimoji="0" lang="th-TH" altLang="th-TH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.2.2</a:t>
            </a:r>
            <a:r>
              <a:rPr kumimoji="0" lang="th-TH" altLang="th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Brand </a:t>
            </a:r>
            <a:r>
              <a:rPr kumimoji="0" lang="th-TH" altLang="th-TH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Voice</a:t>
            </a:r>
            <a:r>
              <a:rPr kumimoji="0" lang="th-TH" altLang="th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</a:t>
            </a:r>
            <a:r>
              <a:rPr kumimoji="0" lang="th-TH" altLang="th-TH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Tone</a:t>
            </a:r>
            <a:r>
              <a:rPr kumimoji="0" lang="th-TH" altLang="th-TH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th-TH" altLang="th-TH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 </a:t>
            </a:r>
            <a:r>
              <a:rPr kumimoji="0" lang="th-TH" altLang="th-TH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คำนิยามบุคลิกของแบรนด์ เช่น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altLang="th-TH" sz="28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cs typeface="Angsana New" panose="02020603050405020304" pitchFamily="18" charset="-34"/>
              </a:rPr>
              <a:t>"หรูหราแต่เข้าถึงง่าย", "ภูมิปัญญาไทยที่ทันสมัย"</a:t>
            </a:r>
            <a:endParaRPr kumimoji="0" lang="th-TH" altLang="th-TH" sz="28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7" name="Picture 3" descr="Value Proposition ...">
            <a:extLst>
              <a:ext uri="{FF2B5EF4-FFF2-40B4-BE49-F238E27FC236}">
                <a16:creationId xmlns:a16="http://schemas.microsoft.com/office/drawing/2014/main" id="{7DB02EA7-1BE4-4CB6-8E3B-19BC86539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" y="3579430"/>
            <a:ext cx="2619375" cy="194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Value Proposition คืออะไร ...">
            <a:extLst>
              <a:ext uri="{FF2B5EF4-FFF2-40B4-BE49-F238E27FC236}">
                <a16:creationId xmlns:a16="http://schemas.microsoft.com/office/drawing/2014/main" id="{7957F2A8-95E2-4E20-9B96-594585489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833" y="3579430"/>
            <a:ext cx="2962275" cy="193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rafting a Unique Brand Tone of Voice ...">
            <a:extLst>
              <a:ext uri="{FF2B5EF4-FFF2-40B4-BE49-F238E27FC236}">
                <a16:creationId xmlns:a16="http://schemas.microsoft.com/office/drawing/2014/main" id="{04D50A7A-8EC1-46F6-A963-B02AA30C9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08" y="3614263"/>
            <a:ext cx="2854324" cy="189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960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A8084D9-B66F-44CC-85CA-86701912C66A}"/>
              </a:ext>
            </a:extLst>
          </p:cNvPr>
          <p:cNvSpPr txBox="1">
            <a:spLocks/>
          </p:cNvSpPr>
          <p:nvPr/>
        </p:nvSpPr>
        <p:spPr>
          <a:xfrm>
            <a:off x="348680" y="0"/>
            <a:ext cx="87953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h-TH" b="1">
                <a:solidFill>
                  <a:srgbClr val="111112"/>
                </a:solidFill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07DFC-9C63-4580-BFD3-FB5DB961E41A}"/>
              </a:ext>
            </a:extLst>
          </p:cNvPr>
          <p:cNvSpPr txBox="1"/>
          <p:nvPr/>
        </p:nvSpPr>
        <p:spPr>
          <a:xfrm>
            <a:off x="357833" y="88139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th-TH" dirty="0"/>
              <a:t>ตัวอย่างของ </a:t>
            </a:r>
            <a:r>
              <a:rPr lang="en-US" dirty="0"/>
              <a:t>Substance </a:t>
            </a:r>
            <a:r>
              <a:rPr lang="th-TH" dirty="0"/>
              <a:t>ในรูปแบบต่างๆ</a:t>
            </a:r>
            <a:endParaRPr lang="th-TH" b="0" i="0" dirty="0">
              <a:solidFill>
                <a:srgbClr val="111112"/>
              </a:solidFill>
              <a:effectLst/>
              <a:latin typeface="optimisticA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3E2D37-14FE-4C5E-BBE2-B9969588B1AC}"/>
              </a:ext>
            </a:extLst>
          </p:cNvPr>
          <p:cNvSpPr txBox="1"/>
          <p:nvPr/>
        </p:nvSpPr>
        <p:spPr>
          <a:xfrm>
            <a:off x="539552" y="1701225"/>
            <a:ext cx="7128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/>
              <a:t>1.3 ขั้นตอนและวิธีการ </a:t>
            </a:r>
            <a:r>
              <a:rPr lang="th-TH" sz="3200" b="1" dirty="0"/>
              <a:t>(</a:t>
            </a:r>
            <a:r>
              <a:rPr lang="en-US" dirty="0"/>
              <a:t>Instructional Content)</a:t>
            </a:r>
            <a:endParaRPr lang="th-TH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AC7339-6A11-4391-B2D2-E5A6FFB4DEFB}"/>
              </a:ext>
            </a:extLst>
          </p:cNvPr>
          <p:cNvSpPr txBox="1"/>
          <p:nvPr/>
        </p:nvSpPr>
        <p:spPr>
          <a:xfrm>
            <a:off x="1143000" y="2347556"/>
            <a:ext cx="685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1.3.1 How-to:</a:t>
            </a:r>
            <a:r>
              <a:rPr lang="en-US" dirty="0"/>
              <a:t> </a:t>
            </a:r>
            <a:r>
              <a:rPr lang="th-TH" dirty="0">
                <a:solidFill>
                  <a:srgbClr val="7030A0"/>
                </a:solidFill>
              </a:rPr>
              <a:t>ขั้นตอนการนวดจุดชีพจรเพื่อความผ่อนคลาย</a:t>
            </a:r>
          </a:p>
        </p:txBody>
      </p:sp>
      <p:pic>
        <p:nvPicPr>
          <p:cNvPr id="5122" name="Picture 2" descr="การนวดกดจุดลดความดันตามศาสตร์แพทย์แผนจีน – ศูนย์การแพทย์กาญจนาภิเษก">
            <a:extLst>
              <a:ext uri="{FF2B5EF4-FFF2-40B4-BE49-F238E27FC236}">
                <a16:creationId xmlns:a16="http://schemas.microsoft.com/office/drawing/2014/main" id="{EDBB6178-9B47-40B0-929C-C3D5D360E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80" y="3080326"/>
            <a:ext cx="2701004" cy="243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10 ท่านวดกดจุด คลายเส้น ลดปวดหัว คอ บ่า ไหล่ ทำได้ด้วยตัวเอง">
            <a:extLst>
              <a:ext uri="{FF2B5EF4-FFF2-40B4-BE49-F238E27FC236}">
                <a16:creationId xmlns:a16="http://schemas.microsoft.com/office/drawing/2014/main" id="{45E4D9DC-C5C3-4FC1-8515-596A167AB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97" y="3080326"/>
            <a:ext cx="3035732" cy="2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4CF7566-C641-4343-86D2-6BFD134A6191}"/>
              </a:ext>
            </a:extLst>
          </p:cNvPr>
          <p:cNvSpPr txBox="1"/>
          <p:nvPr/>
        </p:nvSpPr>
        <p:spPr>
          <a:xfrm>
            <a:off x="1121246" y="5805264"/>
            <a:ext cx="8111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1.3.2 Guide:</a:t>
            </a:r>
            <a:r>
              <a:rPr lang="en-US" dirty="0"/>
              <a:t> </a:t>
            </a:r>
            <a:r>
              <a:rPr lang="th-TH" dirty="0"/>
              <a:t>วิธีการเก็บรักษาผลิตภัณฑ์ไม่ให้เสื่อมสภาพ</a:t>
            </a:r>
          </a:p>
        </p:txBody>
      </p:sp>
      <p:pic>
        <p:nvPicPr>
          <p:cNvPr id="5128" name="Picture 8" descr="มหัศจรรย์น้ำมันกฤษณา ผสานสมุนไพรไทยกับพลังแห่งไม้หอมมงคล">
            <a:extLst>
              <a:ext uri="{FF2B5EF4-FFF2-40B4-BE49-F238E27FC236}">
                <a16:creationId xmlns:a16="http://schemas.microsoft.com/office/drawing/2014/main" id="{07085481-4A8F-459A-84A3-C1EDAED27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29" y="3080326"/>
            <a:ext cx="2425124" cy="242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66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079BD7-4FC8-4179-A8D4-F0979B3BF256}"/>
              </a:ext>
            </a:extLst>
          </p:cNvPr>
          <p:cNvSpPr txBox="1"/>
          <p:nvPr/>
        </p:nvSpPr>
        <p:spPr>
          <a:xfrm>
            <a:off x="323528" y="260648"/>
            <a:ext cx="8568952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/>
              <a:t>"ดิจิทัลคอนเทนต์" (</a:t>
            </a:r>
            <a:r>
              <a:rPr lang="en-US" sz="3600" b="1" dirty="0"/>
              <a:t>Digital </a:t>
            </a:r>
            <a:r>
              <a:rPr lang="en-US" sz="3200" b="1" dirty="0"/>
              <a:t>Content)</a:t>
            </a:r>
            <a:r>
              <a:rPr lang="en-US" sz="3200" dirty="0"/>
              <a:t> </a:t>
            </a:r>
            <a:r>
              <a:rPr lang="th-TH" b="1" dirty="0"/>
              <a:t>โครงสร้าง 5 แกนหลัก</a:t>
            </a:r>
          </a:p>
          <a:p>
            <a:endParaRPr lang="th-TH" b="1" dirty="0"/>
          </a:p>
          <a:p>
            <a:r>
              <a:rPr lang="th-TH" sz="3200" b="1" dirty="0"/>
              <a:t>1.พื้นฐานและความเข้าใจเกี่ยวกับดิจิทัลคอนเทนต์ </a:t>
            </a:r>
          </a:p>
          <a:p>
            <a:r>
              <a:rPr lang="th-TH" b="1" dirty="0"/>
              <a:t>(</a:t>
            </a:r>
            <a:r>
              <a:rPr lang="en-US" b="1" dirty="0"/>
              <a:t>Foundations of Digital Content)</a:t>
            </a:r>
          </a:p>
          <a:p>
            <a:r>
              <a:rPr lang="th-TH" b="1" dirty="0">
                <a:solidFill>
                  <a:srgbClr val="7030A0"/>
                </a:solidFill>
              </a:rPr>
              <a:t>2</a:t>
            </a:r>
            <a:r>
              <a:rPr lang="th-TH" sz="3200" b="1" dirty="0">
                <a:solidFill>
                  <a:srgbClr val="7030A0"/>
                </a:solidFill>
              </a:rPr>
              <a:t>. การวางกลยุทธ์และการเล่าเรื่อง </a:t>
            </a:r>
            <a:r>
              <a:rPr lang="th-TH" sz="2400" b="1" dirty="0">
                <a:solidFill>
                  <a:srgbClr val="7030A0"/>
                </a:solidFill>
              </a:rPr>
              <a:t>(</a:t>
            </a:r>
            <a:r>
              <a:rPr lang="en-US" sz="2400" b="1" dirty="0">
                <a:solidFill>
                  <a:srgbClr val="7030A0"/>
                </a:solidFill>
              </a:rPr>
              <a:t>Strategy &amp; Storytelling)</a:t>
            </a: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endParaRPr lang="en-US" sz="2000" b="1" dirty="0">
              <a:solidFill>
                <a:srgbClr val="7030A0"/>
              </a:solidFill>
            </a:endParaRPr>
          </a:p>
          <a:p>
            <a:r>
              <a:rPr lang="th-TH" sz="3200" b="1" dirty="0">
                <a:solidFill>
                  <a:schemeClr val="accent6">
                    <a:lumMod val="50000"/>
                  </a:schemeClr>
                </a:solidFill>
              </a:rPr>
              <a:t>3.ทักษะการผลิตและการใช้เครื่องมือ </a:t>
            </a:r>
            <a:r>
              <a:rPr lang="th-TH" sz="24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Production &amp; Tools)</a:t>
            </a:r>
          </a:p>
          <a:p>
            <a:r>
              <a:rPr lang="th-TH" sz="3200" b="1" dirty="0">
                <a:solidFill>
                  <a:srgbClr val="00B050"/>
                </a:solidFill>
              </a:rPr>
              <a:t>4.ความเข้าใจในแพลตฟอร์มและอัลกอริทึม </a:t>
            </a:r>
            <a:r>
              <a:rPr lang="th-TH" sz="2400" b="1" dirty="0">
                <a:solidFill>
                  <a:srgbClr val="00B050"/>
                </a:solidFill>
              </a:rPr>
              <a:t>(</a:t>
            </a:r>
            <a:r>
              <a:rPr lang="en-US" sz="2400" b="1" dirty="0">
                <a:solidFill>
                  <a:srgbClr val="00B050"/>
                </a:solidFill>
              </a:rPr>
              <a:t>Platforms &amp; Algorithms)</a:t>
            </a:r>
          </a:p>
          <a:p>
            <a:r>
              <a:rPr lang="th-TH" sz="3200" b="1" dirty="0"/>
              <a:t>5.กฎหมาย จริยธรรม และการวัดผล </a:t>
            </a:r>
            <a:r>
              <a:rPr lang="th-TH" sz="2400" b="1" dirty="0"/>
              <a:t>(</a:t>
            </a:r>
            <a:r>
              <a:rPr lang="en-US" sz="2400" b="1" dirty="0"/>
              <a:t>Ethics, Laws &amp; Analytics)</a:t>
            </a:r>
          </a:p>
        </p:txBody>
      </p:sp>
      <p:pic>
        <p:nvPicPr>
          <p:cNvPr id="2050" name="Picture 2" descr="PR and Marketing strategy ...">
            <a:extLst>
              <a:ext uri="{FF2B5EF4-FFF2-40B4-BE49-F238E27FC236}">
                <a16:creationId xmlns:a16="http://schemas.microsoft.com/office/drawing/2014/main" id="{6D4D79DD-9279-4874-995E-544847035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8092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aditional Marketing Tactics">
            <a:extLst>
              <a:ext uri="{FF2B5EF4-FFF2-40B4-BE49-F238E27FC236}">
                <a16:creationId xmlns:a16="http://schemas.microsoft.com/office/drawing/2014/main" id="{8A825F20-D211-4A0E-BD64-0A3814386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53" y="2898905"/>
            <a:ext cx="2013928" cy="150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ero Click Internet อนาคตเว็บไซต์ในยุคของ ...">
            <a:extLst>
              <a:ext uri="{FF2B5EF4-FFF2-40B4-BE49-F238E27FC236}">
                <a16:creationId xmlns:a16="http://schemas.microsoft.com/office/drawing/2014/main" id="{EB217AA8-8448-4D17-A659-92D632077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70" y="2898904"/>
            <a:ext cx="2518530" cy="150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6097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7EA9F0-D059-4DDB-BC66-ACC082CF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7953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B41D5B-D1CB-419E-8075-275EE70EDC8E}"/>
              </a:ext>
            </a:extLst>
          </p:cNvPr>
          <p:cNvSpPr txBox="1"/>
          <p:nvPr/>
        </p:nvSpPr>
        <p:spPr>
          <a:xfrm>
            <a:off x="466923" y="115602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th-TH" dirty="0"/>
              <a:t>ตัวอย่างของ </a:t>
            </a:r>
            <a:r>
              <a:rPr lang="en-US" dirty="0"/>
              <a:t>Substance </a:t>
            </a:r>
            <a:r>
              <a:rPr lang="th-TH" dirty="0"/>
              <a:t>ในรูปแบบต่างๆ</a:t>
            </a:r>
            <a:endParaRPr lang="th-TH" b="0" i="0" dirty="0">
              <a:solidFill>
                <a:srgbClr val="111112"/>
              </a:solidFill>
              <a:effectLst/>
              <a:latin typeface="optimisticA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E75554-536A-4197-9D55-D05296E067F3}"/>
              </a:ext>
            </a:extLst>
          </p:cNvPr>
          <p:cNvSpPr txBox="1"/>
          <p:nvPr/>
        </p:nvSpPr>
        <p:spPr>
          <a:xfrm>
            <a:off x="683568" y="1916832"/>
            <a:ext cx="8568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200" b="1" dirty="0"/>
              <a:t>1.4  เรื่องราวและประสบการณ์ </a:t>
            </a:r>
            <a:r>
              <a:rPr lang="th-TH" dirty="0"/>
              <a:t>(</a:t>
            </a:r>
            <a:r>
              <a:rPr lang="en-US" dirty="0"/>
              <a:t>Narrative &amp; Experience)</a:t>
            </a:r>
            <a:endParaRPr lang="th-TH" dirty="0"/>
          </a:p>
        </p:txBody>
      </p:sp>
      <p:pic>
        <p:nvPicPr>
          <p:cNvPr id="4098" name="Picture 2" descr="ตำรับยาสมุนไพรแผนโบราณ">
            <a:extLst>
              <a:ext uri="{FF2B5EF4-FFF2-40B4-BE49-F238E27FC236}">
                <a16:creationId xmlns:a16="http://schemas.microsoft.com/office/drawing/2014/main" id="{F9A268A8-7A85-4865-8BE1-7A07BF567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62" y="3213420"/>
            <a:ext cx="264941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ตำรายา 700 ปี มรดกทางภูมิปัญญาของชาวน่าน">
            <a:extLst>
              <a:ext uri="{FF2B5EF4-FFF2-40B4-BE49-F238E27FC236}">
                <a16:creationId xmlns:a16="http://schemas.microsoft.com/office/drawing/2014/main" id="{BE90EC78-C82E-4372-9EFA-657700DEE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490" y="3208657"/>
            <a:ext cx="28289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4CBD11-A513-4802-A02C-5E2BF3D1E4B2}"/>
              </a:ext>
            </a:extLst>
          </p:cNvPr>
          <p:cNvSpPr txBox="1"/>
          <p:nvPr/>
        </p:nvSpPr>
        <p:spPr>
          <a:xfrm>
            <a:off x="1414312" y="2565126"/>
            <a:ext cx="77296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1.4.1 Origin Story:</a:t>
            </a:r>
            <a:r>
              <a:rPr lang="en-US" dirty="0"/>
              <a:t> </a:t>
            </a:r>
            <a:r>
              <a:rPr lang="th-TH" b="1" dirty="0">
                <a:solidFill>
                  <a:srgbClr val="7030A0"/>
                </a:solidFill>
              </a:rPr>
              <a:t>ประวัติความเป็นมาของตำรับยาโบราณ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6B8613-F4E4-4EC1-A488-ED23D414B6E6}"/>
              </a:ext>
            </a:extLst>
          </p:cNvPr>
          <p:cNvSpPr txBox="1"/>
          <p:nvPr/>
        </p:nvSpPr>
        <p:spPr>
          <a:xfrm>
            <a:off x="1330511" y="5224918"/>
            <a:ext cx="74168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1.4.2 User Feedback</a:t>
            </a:r>
            <a:r>
              <a:rPr lang="en-US" b="1" dirty="0">
                <a:solidFill>
                  <a:srgbClr val="00B050"/>
                </a:solidFill>
              </a:rPr>
              <a:t>: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th-TH" b="1" dirty="0">
                <a:solidFill>
                  <a:srgbClr val="00B050"/>
                </a:solidFill>
              </a:rPr>
              <a:t>คำบอกเล่าจริงๆ จากผู้ใช้ </a:t>
            </a:r>
            <a:br>
              <a:rPr lang="th-TH" b="1" dirty="0">
                <a:solidFill>
                  <a:srgbClr val="00B050"/>
                </a:solidFill>
              </a:rPr>
            </a:br>
            <a:r>
              <a:rPr lang="th-TH" b="1" dirty="0">
                <a:solidFill>
                  <a:srgbClr val="00B050"/>
                </a:solidFill>
              </a:rPr>
              <a:t>(ก่อนจะถูกนำไปทำเป็นกราฟิกรีวิว)</a:t>
            </a:r>
          </a:p>
        </p:txBody>
      </p:sp>
      <p:pic>
        <p:nvPicPr>
          <p:cNvPr id="4102" name="Picture 6" descr="กว่าจะมาเป็นน้ำมันสกัดจาก &quot;ไม้กฤษณา&quot; | เรื่องเด็ดเอ็ดตะโร | 15 ก.ค. 67  (2/4) - YouTube">
            <a:extLst>
              <a:ext uri="{FF2B5EF4-FFF2-40B4-BE49-F238E27FC236}">
                <a16:creationId xmlns:a16="http://schemas.microsoft.com/office/drawing/2014/main" id="{10D6D6CB-5397-45F3-8ED4-D222C6874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15" y="3203431"/>
            <a:ext cx="341502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777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7EA9F0-D059-4DDB-BC66-ACC082CF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87953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E2910D-E5D8-4332-BBFF-CE2B8F97F886}"/>
              </a:ext>
            </a:extLst>
          </p:cNvPr>
          <p:cNvSpPr txBox="1"/>
          <p:nvPr/>
        </p:nvSpPr>
        <p:spPr>
          <a:xfrm>
            <a:off x="457199" y="1136749"/>
            <a:ext cx="8363271" cy="707886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3200" b="1" dirty="0"/>
              <a:t>ตารางเปรียบเทียบ: </a:t>
            </a:r>
            <a:r>
              <a:rPr lang="th-TH" sz="3200" dirty="0"/>
              <a:t>จาก </a:t>
            </a:r>
            <a:r>
              <a:rPr lang="en-US" sz="3200" dirty="0"/>
              <a:t>Substance </a:t>
            </a:r>
            <a:r>
              <a:rPr lang="th-TH" sz="4000" dirty="0"/>
              <a:t>สู่</a:t>
            </a:r>
            <a:r>
              <a:rPr lang="th-TH" sz="3200" dirty="0"/>
              <a:t> </a:t>
            </a:r>
            <a:r>
              <a:rPr lang="en-US" sz="3200" dirty="0"/>
              <a:t>Content</a:t>
            </a:r>
            <a:endParaRPr lang="th-TH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92E3B53-3737-4A35-A104-CA9C557AD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026001"/>
              </p:ext>
            </p:extLst>
          </p:nvPr>
        </p:nvGraphicFramePr>
        <p:xfrm>
          <a:off x="457199" y="1801787"/>
          <a:ext cx="8363272" cy="47235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14120">
                  <a:extLst>
                    <a:ext uri="{9D8B030D-6E8A-4147-A177-3AD203B41FA5}">
                      <a16:colId xmlns:a16="http://schemas.microsoft.com/office/drawing/2014/main" val="2497347542"/>
                    </a:ext>
                  </a:extLst>
                </a:gridCol>
                <a:gridCol w="2075738">
                  <a:extLst>
                    <a:ext uri="{9D8B030D-6E8A-4147-A177-3AD203B41FA5}">
                      <a16:colId xmlns:a16="http://schemas.microsoft.com/office/drawing/2014/main" val="4175962703"/>
                    </a:ext>
                  </a:extLst>
                </a:gridCol>
                <a:gridCol w="4073414">
                  <a:extLst>
                    <a:ext uri="{9D8B030D-6E8A-4147-A177-3AD203B41FA5}">
                      <a16:colId xmlns:a16="http://schemas.microsoft.com/office/drawing/2014/main" val="1277407319"/>
                    </a:ext>
                  </a:extLst>
                </a:gridCol>
              </a:tblGrid>
              <a:tr h="9447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Substance</a:t>
                      </a:r>
                    </a:p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 (</a:t>
                      </a:r>
                      <a:r>
                        <a:rPr lang="th-TH" sz="2400" b="1" u="none" strike="noStrike" dirty="0">
                          <a:effectLst/>
                        </a:rPr>
                        <a:t>แก่นข้อมูล)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Context/</a:t>
                      </a:r>
                    </a:p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Channel </a:t>
                      </a:r>
                      <a:r>
                        <a:rPr lang="en-US" sz="1800" b="0" u="none" strike="noStrike" dirty="0">
                          <a:effectLst/>
                        </a:rPr>
                        <a:t>(</a:t>
                      </a:r>
                      <a:r>
                        <a:rPr lang="th-TH" sz="2400" b="1" u="none" strike="noStrike" dirty="0">
                          <a:effectLst/>
                        </a:rPr>
                        <a:t>บริบท)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effectLst/>
                        </a:rPr>
                        <a:t>Resulting Content (</a:t>
                      </a:r>
                      <a:r>
                        <a:rPr lang="th-TH" sz="2400" b="1" u="none" strike="noStrike" dirty="0">
                          <a:effectLst/>
                        </a:rPr>
                        <a:t>ผลลัพธ์)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1588385"/>
                  </a:ext>
                </a:extLst>
              </a:tr>
              <a:tr h="94471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>
                          <a:effectLst/>
                        </a:rPr>
                        <a:t>การบ่มสกัดนาน 3 เดือน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>
                          <a:effectLst/>
                        </a:rPr>
                        <a:t>TikTok / </a:t>
                      </a:r>
                      <a:r>
                        <a:rPr lang="th-TH" sz="2400" b="1" u="none" strike="noStrike">
                          <a:effectLst/>
                        </a:rPr>
                        <a:t>วิดีโอสั้น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</a:rPr>
                        <a:t>คลิป </a:t>
                      </a:r>
                      <a:r>
                        <a:rPr lang="en-US" sz="2400" b="1" u="none" strike="noStrike" dirty="0">
                          <a:effectLst/>
                        </a:rPr>
                        <a:t>Timelapse </a:t>
                      </a:r>
                      <a:r>
                        <a:rPr lang="th-TH" sz="2400" b="1" u="none" strike="noStrike" dirty="0">
                          <a:effectLst/>
                        </a:rPr>
                        <a:t>กระบวนการบ่มพร้อมเพลงประกอบ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349369"/>
                  </a:ext>
                </a:extLst>
              </a:tr>
              <a:tr h="94471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>
                          <a:effectLst/>
                        </a:rPr>
                        <a:t>การบ่มสกัดนาน 3 เดือน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>
                          <a:effectLst/>
                        </a:rPr>
                        <a:t>เว็บไซต์ (</a:t>
                      </a:r>
                      <a:r>
                        <a:rPr lang="en-US" sz="2400" b="1" u="none" strike="noStrike">
                          <a:effectLst/>
                        </a:rPr>
                        <a:t>SEO)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</a:rPr>
                        <a:t>บทความเชิงลึกเรื่อง "ทำไมการบ่ม 90 วันถึงให้คุณภาพดีที่สุด"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531970"/>
                  </a:ext>
                </a:extLst>
              </a:tr>
              <a:tr h="94471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>
                          <a:effectLst/>
                        </a:rPr>
                        <a:t>สรรพคุณของไม้กฤษณา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u="none" strike="noStrike" dirty="0">
                          <a:effectLst/>
                        </a:rPr>
                        <a:t>Infographic </a:t>
                      </a:r>
                    </a:p>
                    <a:p>
                      <a:pPr algn="l" fontAlgn="ctr"/>
                      <a:r>
                        <a:rPr lang="en-US" sz="2000" b="1" u="none" strike="noStrike" dirty="0">
                          <a:effectLst/>
                        </a:rPr>
                        <a:t>(AI Generated)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</a:rPr>
                        <a:t>ภาพกราฟิกสวยงามแสดงจุดเด่นของส่วนผสม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2550701"/>
                  </a:ext>
                </a:extLst>
              </a:tr>
              <a:tr h="944711"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>
                          <a:effectLst/>
                        </a:rPr>
                        <a:t>สรรพคุณของไม้กฤษณา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>
                          <a:effectLst/>
                        </a:rPr>
                        <a:t>แผ่นพับในกล่องสินค้า</a:t>
                      </a:r>
                      <a:endParaRPr lang="th-TH" sz="2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2400" b="1" u="none" strike="noStrike" dirty="0">
                          <a:effectLst/>
                        </a:rPr>
                        <a:t>รายละเอียดข้อบ่งใช้และคำเตือนเชิงเทคนิค</a:t>
                      </a:r>
                      <a:endParaRPr lang="th-TH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615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591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7EA9F0-D059-4DDB-BC66-ACC082CF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061" y="51014"/>
            <a:ext cx="87953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9F097-0CD8-425A-8D74-DF32832999DF}"/>
              </a:ext>
            </a:extLst>
          </p:cNvPr>
          <p:cNvSpPr txBox="1"/>
          <p:nvPr/>
        </p:nvSpPr>
        <p:spPr>
          <a:xfrm>
            <a:off x="213196" y="979799"/>
            <a:ext cx="7344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Substance </a:t>
            </a:r>
            <a:r>
              <a:rPr lang="th-TH" dirty="0"/>
              <a:t>ในส่วนที่เป็นเรื่องราว (</a:t>
            </a:r>
            <a:r>
              <a:rPr lang="en-US" dirty="0"/>
              <a:t>Storytelling)</a:t>
            </a:r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59351D-8B49-41D4-8F75-9D60C299A7CD}"/>
              </a:ext>
            </a:extLst>
          </p:cNvPr>
          <p:cNvSpPr txBox="1"/>
          <p:nvPr/>
        </p:nvSpPr>
        <p:spPr>
          <a:xfrm>
            <a:off x="2771800" y="1535854"/>
            <a:ext cx="71413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"อารมณ์" และ "ความรู้สึก" ที่ต้องทำให้คนอ่านเชื่อและอินตาม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E09F95-E1B8-44DD-B75D-3E5ADF0164D9}"/>
              </a:ext>
            </a:extLst>
          </p:cNvPr>
          <p:cNvSpPr txBox="1"/>
          <p:nvPr/>
        </p:nvSpPr>
        <p:spPr>
          <a:xfrm>
            <a:off x="213196" y="2179628"/>
            <a:ext cx="90239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/>
              <a:t>การแยกแยะ </a:t>
            </a:r>
            <a:r>
              <a:rPr lang="en-US" sz="2400" b="1" dirty="0"/>
              <a:t>Storytelling </a:t>
            </a:r>
            <a:r>
              <a:rPr lang="th-TH" sz="2400" b="1" dirty="0"/>
              <a:t>ให้เป็น "</a:t>
            </a:r>
            <a:r>
              <a:rPr lang="en-US" sz="2400" b="1" dirty="0"/>
              <a:t>Substance" </a:t>
            </a:r>
            <a:r>
              <a:rPr lang="th-TH" sz="2400" b="1" dirty="0"/>
              <a:t>ที่จัดการง่าย</a:t>
            </a:r>
          </a:p>
          <a:p>
            <a:r>
              <a:rPr lang="th-TH" b="1" dirty="0"/>
              <a:t>เป็น 4 องค์ประกอบหลัก </a:t>
            </a:r>
            <a:r>
              <a:rPr lang="th-TH" sz="2400" dirty="0"/>
              <a:t>(</a:t>
            </a:r>
            <a:r>
              <a:rPr lang="en-US" sz="2400" dirty="0"/>
              <a:t>The 4 Core Narrative Elements) </a:t>
            </a:r>
            <a:endParaRPr lang="th-TH" sz="2400" dirty="0"/>
          </a:p>
          <a:p>
            <a:r>
              <a:rPr lang="th-TH" dirty="0"/>
              <a:t>เพื่อที่จะได้หยิบไปใช้ในสื่อต่างๆ ได้แบบไม่หลุดธีม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951469-FA66-46BC-B558-3A4269A3C06A}"/>
              </a:ext>
            </a:extLst>
          </p:cNvPr>
          <p:cNvSpPr txBox="1"/>
          <p:nvPr/>
        </p:nvSpPr>
        <p:spPr>
          <a:xfrm>
            <a:off x="174340" y="5626228"/>
            <a:ext cx="75504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1. The Heritage &amp; Wisdom (</a:t>
            </a:r>
            <a:r>
              <a:rPr lang="th-TH" b="1" dirty="0"/>
              <a:t>รากเหง้าและภูมิปัญญา)</a:t>
            </a:r>
          </a:p>
          <a:p>
            <a:r>
              <a:rPr lang="th-TH" b="1" dirty="0"/>
              <a:t>นี่คือแก่นของความน่าเชื่อถือที่ส่งต่อกันมา</a:t>
            </a:r>
          </a:p>
        </p:txBody>
      </p:sp>
      <p:pic>
        <p:nvPicPr>
          <p:cNvPr id="2050" name="Picture 2" descr="ยาดมสมุนไพร ไม่ได้มีดีแค่หอม แต่เต็มไปด้วยสรรพคุณที่ไม่ควรมองข้าม">
            <a:extLst>
              <a:ext uri="{FF2B5EF4-FFF2-40B4-BE49-F238E27FC236}">
                <a16:creationId xmlns:a16="http://schemas.microsoft.com/office/drawing/2014/main" id="{6176867B-3909-4D9C-A411-D602369EB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5177"/>
            <a:ext cx="2249778" cy="14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8 วิธีสร้างสุขยามเช้า ชีวิตดี๊ดีมีได้ไม่ยาก">
            <a:extLst>
              <a:ext uri="{FF2B5EF4-FFF2-40B4-BE49-F238E27FC236}">
                <a16:creationId xmlns:a16="http://schemas.microsoft.com/office/drawing/2014/main" id="{B8A9F780-5902-4339-9793-DCD544855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79" y="3702936"/>
            <a:ext cx="2118600" cy="147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ai Wisdom Under the Shadow of Time ...">
            <a:extLst>
              <a:ext uri="{FF2B5EF4-FFF2-40B4-BE49-F238E27FC236}">
                <a16:creationId xmlns:a16="http://schemas.microsoft.com/office/drawing/2014/main" id="{7E756CE3-8E76-4B43-BB0C-3BF177F7B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5" y="3672848"/>
            <a:ext cx="2847975" cy="147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เมื่อภูมิปัญญาท้องถิ่น มาเจอกับเทคโนโลยีสมัยใหม่  “นวัตกรรมอิมัลชันน้ำผึ้งโพรงสร้างมูลค่าเพิ่มให้ชุมชน ภายใต้แบรนด์ INGTARA”  : มหาวิทยาลัยพะเยา">
            <a:extLst>
              <a:ext uri="{FF2B5EF4-FFF2-40B4-BE49-F238E27FC236}">
                <a16:creationId xmlns:a16="http://schemas.microsoft.com/office/drawing/2014/main" id="{3F3478FE-7781-4F65-BB95-F989D3E29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379" y="3672849"/>
            <a:ext cx="1974111" cy="150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221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7EA9F0-D059-4DDB-BC66-ACC082CF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80" y="-25400"/>
            <a:ext cx="87953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9F097-0CD8-425A-8D74-DF32832999DF}"/>
              </a:ext>
            </a:extLst>
          </p:cNvPr>
          <p:cNvSpPr txBox="1"/>
          <p:nvPr/>
        </p:nvSpPr>
        <p:spPr>
          <a:xfrm>
            <a:off x="539552" y="855990"/>
            <a:ext cx="7344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Substance </a:t>
            </a:r>
            <a:r>
              <a:rPr lang="th-TH" dirty="0"/>
              <a:t>ในส่วนที่เป็นเรื่องราว (</a:t>
            </a:r>
            <a:r>
              <a:rPr lang="en-US" dirty="0"/>
              <a:t>Storytelling)</a:t>
            </a:r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92A6F-C6E7-4D0D-9400-7BDEC988D61B}"/>
              </a:ext>
            </a:extLst>
          </p:cNvPr>
          <p:cNvSpPr txBox="1"/>
          <p:nvPr/>
        </p:nvSpPr>
        <p:spPr>
          <a:xfrm>
            <a:off x="539552" y="1521936"/>
            <a:ext cx="768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/>
              <a:t>4 องค์ประกอบหลัก </a:t>
            </a:r>
            <a:r>
              <a:rPr lang="th-TH" sz="2800" dirty="0"/>
              <a:t>(</a:t>
            </a:r>
            <a:r>
              <a:rPr lang="en-US" sz="2800" dirty="0"/>
              <a:t>The 4 Core Narrative Elements) </a:t>
            </a:r>
            <a:endParaRPr lang="th-TH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998B5B-02C6-46CC-ABB9-C03C678CDE38}"/>
              </a:ext>
            </a:extLst>
          </p:cNvPr>
          <p:cNvSpPr txBox="1"/>
          <p:nvPr/>
        </p:nvSpPr>
        <p:spPr>
          <a:xfrm>
            <a:off x="436711" y="2248569"/>
            <a:ext cx="75504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1. The Heritage &amp; Wisdom (</a:t>
            </a:r>
            <a:r>
              <a:rPr lang="th-TH" b="1" dirty="0"/>
              <a:t>รากเหง้าและภูมิปัญญา)</a:t>
            </a:r>
          </a:p>
          <a:p>
            <a:r>
              <a:rPr lang="th-TH" b="1" dirty="0"/>
              <a:t>นี่คือแก่นของความน่าเชื่อถือที่ส่งต่อกันมา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28675B-3D60-49A8-B899-9E58A8008CDD}"/>
              </a:ext>
            </a:extLst>
          </p:cNvPr>
          <p:cNvSpPr txBox="1"/>
          <p:nvPr/>
        </p:nvSpPr>
        <p:spPr>
          <a:xfrm>
            <a:off x="468113" y="5524956"/>
            <a:ext cx="79928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1.1 Substance:</a:t>
            </a:r>
            <a:r>
              <a:rPr lang="en-US" dirty="0"/>
              <a:t> </a:t>
            </a:r>
            <a:r>
              <a:rPr lang="th-TH" dirty="0"/>
              <a:t>ประวัติความเป็นมาของตำรับยา, ความตั้งใจเดิมของผู้ปรุง, ปรัชญาเบื้องหลังชื่อแบรนด์ (เช่น ความหมายของ "</a:t>
            </a:r>
            <a:r>
              <a:rPr lang="th-TH" dirty="0" err="1"/>
              <a:t>พิชญ</a:t>
            </a:r>
            <a:r>
              <a:rPr lang="th-TH" dirty="0"/>
              <a:t>" หรือ "พรเจ้านาง")</a:t>
            </a:r>
          </a:p>
        </p:txBody>
      </p:sp>
      <p:pic>
        <p:nvPicPr>
          <p:cNvPr id="10242" name="Picture 2" descr="ตำรายา 700 ปี มรดกทางภูมิปัญญาของชาวน่าน">
            <a:extLst>
              <a:ext uri="{FF2B5EF4-FFF2-40B4-BE49-F238E27FC236}">
                <a16:creationId xmlns:a16="http://schemas.microsoft.com/office/drawing/2014/main" id="{BB1853EB-5D88-4DBD-947B-D3B1F93EF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3" y="3267172"/>
            <a:ext cx="2828925" cy="20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วิธีปรุงยา – สมุนไพรดอทคอม">
            <a:extLst>
              <a:ext uri="{FF2B5EF4-FFF2-40B4-BE49-F238E27FC236}">
                <a16:creationId xmlns:a16="http://schemas.microsoft.com/office/drawing/2014/main" id="{D3F78DAA-CA49-494A-9F02-8AB05FB55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890" y="3272836"/>
            <a:ext cx="2619375" cy="206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เล่ม 1 การปรุงยา-ปรับปรุง - ดาวน์โหลดหนังสือ | 1-50 หน้า | AnyFlip">
            <a:extLst>
              <a:ext uri="{FF2B5EF4-FFF2-40B4-BE49-F238E27FC236}">
                <a16:creationId xmlns:a16="http://schemas.microsoft.com/office/drawing/2014/main" id="{B2FAF17E-F97B-4AD2-8A0F-4C91B645E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237" y="3280425"/>
            <a:ext cx="1241880" cy="206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🌿 ปรุงยาดมสมุนไพรในแบบเฉพาะของคุณ ใจกลางย่านสมุนไพรจักรวรรดิ ที่ “หอมปรุง  by ใบห่อ” – Homprung by Baihor 🌿 จากแบรนด์ยาขมในตำนาน สู่ Herbal Lifestyle  Experience House เราชวนคุณมาทำความรู้จักสมุนไพรไทยแบบใกล้ชิด  เรียนรู้สรรพคุณ ทดลองดมวัตถุดิบจริง และ ...">
            <a:extLst>
              <a:ext uri="{FF2B5EF4-FFF2-40B4-BE49-F238E27FC236}">
                <a16:creationId xmlns:a16="http://schemas.microsoft.com/office/drawing/2014/main" id="{0C119CF7-B17A-4639-8E0D-5FB8FD7FA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616" y="3334777"/>
            <a:ext cx="1771856" cy="200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714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7EA9F0-D059-4DDB-BC66-ACC082CF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80" y="-25400"/>
            <a:ext cx="87953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9F097-0CD8-425A-8D74-DF32832999DF}"/>
              </a:ext>
            </a:extLst>
          </p:cNvPr>
          <p:cNvSpPr txBox="1"/>
          <p:nvPr/>
        </p:nvSpPr>
        <p:spPr>
          <a:xfrm>
            <a:off x="539552" y="855990"/>
            <a:ext cx="7344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Substance </a:t>
            </a:r>
            <a:r>
              <a:rPr lang="th-TH" dirty="0"/>
              <a:t>ในส่วนที่เป็นเรื่องราว (</a:t>
            </a:r>
            <a:r>
              <a:rPr lang="en-US" dirty="0"/>
              <a:t>Storytelling)</a:t>
            </a:r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92A6F-C6E7-4D0D-9400-7BDEC988D61B}"/>
              </a:ext>
            </a:extLst>
          </p:cNvPr>
          <p:cNvSpPr txBox="1"/>
          <p:nvPr/>
        </p:nvSpPr>
        <p:spPr>
          <a:xfrm>
            <a:off x="539552" y="1521936"/>
            <a:ext cx="768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/>
              <a:t>4 องค์ประกอบหลัก </a:t>
            </a:r>
            <a:r>
              <a:rPr lang="th-TH" sz="2800" dirty="0"/>
              <a:t>(</a:t>
            </a:r>
            <a:r>
              <a:rPr lang="en-US" sz="2800" dirty="0"/>
              <a:t>The 4 Core Narrative Elements) </a:t>
            </a:r>
            <a:endParaRPr lang="th-TH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998B5B-02C6-46CC-ABB9-C03C678CDE38}"/>
              </a:ext>
            </a:extLst>
          </p:cNvPr>
          <p:cNvSpPr txBox="1"/>
          <p:nvPr/>
        </p:nvSpPr>
        <p:spPr>
          <a:xfrm>
            <a:off x="436711" y="2248569"/>
            <a:ext cx="75504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1. The Heritage &amp; Wisdom </a:t>
            </a:r>
            <a:r>
              <a:rPr lang="en-US" b="1" dirty="0">
                <a:solidFill>
                  <a:srgbClr val="00B050"/>
                </a:solidFill>
              </a:rPr>
              <a:t>(</a:t>
            </a:r>
            <a:r>
              <a:rPr lang="th-TH" b="1" dirty="0">
                <a:solidFill>
                  <a:srgbClr val="00B050"/>
                </a:solidFill>
              </a:rPr>
              <a:t>รากเหง้าและภูมิปัญญา)</a:t>
            </a:r>
          </a:p>
          <a:p>
            <a:r>
              <a:rPr lang="th-TH" b="1" dirty="0">
                <a:solidFill>
                  <a:srgbClr val="00B050"/>
                </a:solidFill>
              </a:rPr>
              <a:t>นี่คือแก่นของความน่าเชื่อถือที่ส่งต่อกันมา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CE6858-AE98-4360-8358-C30EDFF9DAC5}"/>
              </a:ext>
            </a:extLst>
          </p:cNvPr>
          <p:cNvSpPr txBox="1"/>
          <p:nvPr/>
        </p:nvSpPr>
        <p:spPr>
          <a:xfrm>
            <a:off x="1115616" y="5348334"/>
            <a:ext cx="773568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/>
              <a:t>1.2  การนำไปใช้:</a:t>
            </a:r>
            <a:r>
              <a:rPr lang="th-TH" sz="3600" dirty="0"/>
              <a:t> </a:t>
            </a:r>
            <a:r>
              <a:rPr lang="th-TH" b="1" dirty="0">
                <a:solidFill>
                  <a:srgbClr val="7030A0"/>
                </a:solidFill>
              </a:rPr>
              <a:t>ใช้ในหน้า "</a:t>
            </a:r>
            <a:r>
              <a:rPr lang="en-US" b="1" dirty="0">
                <a:solidFill>
                  <a:srgbClr val="7030A0"/>
                </a:solidFill>
              </a:rPr>
              <a:t>About Us" </a:t>
            </a:r>
            <a:r>
              <a:rPr lang="th-TH" b="1" dirty="0">
                <a:solidFill>
                  <a:srgbClr val="7030A0"/>
                </a:solidFill>
              </a:rPr>
              <a:t>บนเว็บไซต์ หรือเล่าเป็น </a:t>
            </a:r>
            <a:r>
              <a:rPr lang="en-US" b="1" dirty="0">
                <a:solidFill>
                  <a:srgbClr val="7030A0"/>
                </a:solidFill>
              </a:rPr>
              <a:t>Storytelling </a:t>
            </a:r>
            <a:r>
              <a:rPr lang="th-TH" b="1" dirty="0">
                <a:solidFill>
                  <a:srgbClr val="7030A0"/>
                </a:solidFill>
              </a:rPr>
              <a:t>ในคลิปเปิดตัวแบรนด์</a:t>
            </a:r>
          </a:p>
        </p:txBody>
      </p:sp>
      <p:pic>
        <p:nvPicPr>
          <p:cNvPr id="11266" name="Picture 2" descr="Storytelling ศาสตร์ ...">
            <a:extLst>
              <a:ext uri="{FF2B5EF4-FFF2-40B4-BE49-F238E27FC236}">
                <a16:creationId xmlns:a16="http://schemas.microsoft.com/office/drawing/2014/main" id="{570D5B20-3FA8-4E34-888D-AC6172340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63258"/>
            <a:ext cx="3323532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สมุนไพรไทยที่ได้รับการยอมรับจากต่างชาติมากที่สุด">
            <a:extLst>
              <a:ext uri="{FF2B5EF4-FFF2-40B4-BE49-F238E27FC236}">
                <a16:creationId xmlns:a16="http://schemas.microsoft.com/office/drawing/2014/main" id="{4436BF3D-3B3C-47F3-8B7A-FB2670364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31" y="3263258"/>
            <a:ext cx="3065671" cy="171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ดัน “สมุนไพรไทย–นวดไทย” เป็น Soft Power ปั้นเศรษฐกิจสุขภาพสู่เวทีโลก |  Hfocus.org">
            <a:extLst>
              <a:ext uri="{FF2B5EF4-FFF2-40B4-BE49-F238E27FC236}">
                <a16:creationId xmlns:a16="http://schemas.microsoft.com/office/drawing/2014/main" id="{9395A84B-6B7E-41DF-AB0E-9DCB7F8EF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3236959"/>
            <a:ext cx="3028950" cy="171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790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7EA9F0-D059-4DDB-BC66-ACC082CF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80" y="-25400"/>
            <a:ext cx="87953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9F097-0CD8-425A-8D74-DF32832999DF}"/>
              </a:ext>
            </a:extLst>
          </p:cNvPr>
          <p:cNvSpPr txBox="1"/>
          <p:nvPr/>
        </p:nvSpPr>
        <p:spPr>
          <a:xfrm>
            <a:off x="539552" y="855990"/>
            <a:ext cx="7344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Substance </a:t>
            </a:r>
            <a:r>
              <a:rPr lang="th-TH" dirty="0"/>
              <a:t>ในส่วนที่เป็นเรื่องราว (</a:t>
            </a:r>
            <a:r>
              <a:rPr lang="en-US" dirty="0"/>
              <a:t>Storytelling)</a:t>
            </a:r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92A6F-C6E7-4D0D-9400-7BDEC988D61B}"/>
              </a:ext>
            </a:extLst>
          </p:cNvPr>
          <p:cNvSpPr txBox="1"/>
          <p:nvPr/>
        </p:nvSpPr>
        <p:spPr>
          <a:xfrm>
            <a:off x="539552" y="1521936"/>
            <a:ext cx="768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/>
              <a:t>4 องค์ประกอบหลัก </a:t>
            </a:r>
            <a:r>
              <a:rPr lang="th-TH" sz="2800" dirty="0"/>
              <a:t>(</a:t>
            </a:r>
            <a:r>
              <a:rPr lang="en-US" sz="2800" dirty="0"/>
              <a:t>The 4 Core Narrative Elements) </a:t>
            </a:r>
            <a:endParaRPr lang="th-TH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998B5B-02C6-46CC-ABB9-C03C678CDE38}"/>
              </a:ext>
            </a:extLst>
          </p:cNvPr>
          <p:cNvSpPr txBox="1"/>
          <p:nvPr/>
        </p:nvSpPr>
        <p:spPr>
          <a:xfrm>
            <a:off x="436711" y="2248569"/>
            <a:ext cx="81677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2. The Quest for Quality</a:t>
            </a:r>
            <a:r>
              <a:rPr lang="en-US" sz="1800" b="1" dirty="0"/>
              <a:t> </a:t>
            </a:r>
            <a:r>
              <a:rPr lang="en-US" sz="2000" b="1" dirty="0"/>
              <a:t>(</a:t>
            </a:r>
            <a:r>
              <a:rPr lang="th-TH" b="1" dirty="0"/>
              <a:t>ความพิถีพิถันในการแสวงหา)</a:t>
            </a:r>
          </a:p>
          <a:p>
            <a:r>
              <a:rPr lang="th-TH" dirty="0"/>
              <a:t>เปลี่ยน "กระบวนการผลิต" ให้เป็น "การเดินทาง"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5603C-6FF7-423C-B2E8-B68A232B9F52}"/>
              </a:ext>
            </a:extLst>
          </p:cNvPr>
          <p:cNvSpPr txBox="1"/>
          <p:nvPr/>
        </p:nvSpPr>
        <p:spPr>
          <a:xfrm>
            <a:off x="352649" y="5524956"/>
            <a:ext cx="87953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2.1 Substance:</a:t>
            </a:r>
            <a:r>
              <a:rPr lang="en-US" dirty="0"/>
              <a:t> </a:t>
            </a:r>
            <a:r>
              <a:rPr lang="th-TH" dirty="0"/>
              <a:t>รายละเอียดการคัดเลือกไม้กฤษณา, ความเงียบสงบในระหว่างการบ่ม 90 วัน</a:t>
            </a:r>
            <a:r>
              <a:rPr lang="th-TH" b="1" dirty="0">
                <a:solidFill>
                  <a:srgbClr val="7030A0"/>
                </a:solidFill>
              </a:rPr>
              <a:t>, ความยากลำบากในการรักษาคุณภาพดั้งเดิมให้คงที่</a:t>
            </a:r>
          </a:p>
        </p:txBody>
      </p:sp>
      <p:pic>
        <p:nvPicPr>
          <p:cNvPr id="12290" name="Picture 2" descr="ต้นไม้กฤษณาอายุ 500 ปีในหวงเค ได้รับการยกย่องให้เป็นต้นไม้มรดกของเวียดนาม">
            <a:extLst>
              <a:ext uri="{FF2B5EF4-FFF2-40B4-BE49-F238E27FC236}">
                <a16:creationId xmlns:a16="http://schemas.microsoft.com/office/drawing/2014/main" id="{4C9956A9-AEF8-4589-9212-A26241127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06089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ไม้กฤษณา : จากไม้หอมราคาแพงสู่ยากฤษณา กลั่นตรากิเลนที่สร้างชื่อให้ตระกูลโอสถานุเคราะห์">
            <a:extLst>
              <a:ext uri="{FF2B5EF4-FFF2-40B4-BE49-F238E27FC236}">
                <a16:creationId xmlns:a16="http://schemas.microsoft.com/office/drawing/2014/main" id="{4F131AB7-9DF5-43C8-ACEF-2A759C8B7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927" y="3406088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AromaticFragantWood – ขาย จำหน่าย ผลิตภัณฑ์ ผลผลิต เมล็ด ต้นกล้า ไม้หอม  ไม้กฤษณา (Agarwood) และไม้หอมแก่นจันทร์ จันทน์หอม (Sandalwood) กำยาน  (Frankincense) มดยอบ (Myrrh) จากแหล่งที่ดีที่สุด  และสายพันธ์ที่ดีที่สุดในโลก รวมทั้งไม้ป่าหายากทุกชนิด และให้คำ ...">
            <a:extLst>
              <a:ext uri="{FF2B5EF4-FFF2-40B4-BE49-F238E27FC236}">
                <a16:creationId xmlns:a16="http://schemas.microsoft.com/office/drawing/2014/main" id="{EC0FE99B-95F2-4837-B851-1EAFA37E1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52" y="3361522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703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7EA9F0-D059-4DDB-BC66-ACC082CF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80" y="-25400"/>
            <a:ext cx="87953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9F097-0CD8-425A-8D74-DF32832999DF}"/>
              </a:ext>
            </a:extLst>
          </p:cNvPr>
          <p:cNvSpPr txBox="1"/>
          <p:nvPr/>
        </p:nvSpPr>
        <p:spPr>
          <a:xfrm>
            <a:off x="539552" y="855990"/>
            <a:ext cx="7344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Substance </a:t>
            </a:r>
            <a:r>
              <a:rPr lang="th-TH" dirty="0"/>
              <a:t>ในส่วนที่เป็นเรื่องราว (</a:t>
            </a:r>
            <a:r>
              <a:rPr lang="en-US" dirty="0"/>
              <a:t>Storytelling)</a:t>
            </a:r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92A6F-C6E7-4D0D-9400-7BDEC988D61B}"/>
              </a:ext>
            </a:extLst>
          </p:cNvPr>
          <p:cNvSpPr txBox="1"/>
          <p:nvPr/>
        </p:nvSpPr>
        <p:spPr>
          <a:xfrm>
            <a:off x="539552" y="1521936"/>
            <a:ext cx="768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/>
              <a:t>4 องค์ประกอบหลัก </a:t>
            </a:r>
            <a:r>
              <a:rPr lang="th-TH" sz="2800" dirty="0"/>
              <a:t>(</a:t>
            </a:r>
            <a:r>
              <a:rPr lang="en-US" sz="2800" dirty="0"/>
              <a:t>The 4 Core Narrative Elements) </a:t>
            </a:r>
            <a:endParaRPr lang="th-TH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998B5B-02C6-46CC-ABB9-C03C678CDE38}"/>
              </a:ext>
            </a:extLst>
          </p:cNvPr>
          <p:cNvSpPr txBox="1"/>
          <p:nvPr/>
        </p:nvSpPr>
        <p:spPr>
          <a:xfrm>
            <a:off x="436711" y="2248569"/>
            <a:ext cx="81677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2. The Quest for Quality</a:t>
            </a:r>
            <a:r>
              <a:rPr lang="en-US" sz="1800" b="1" dirty="0"/>
              <a:t> </a:t>
            </a:r>
            <a:r>
              <a:rPr lang="en-US" sz="2000" b="1" dirty="0"/>
              <a:t>(</a:t>
            </a:r>
            <a:r>
              <a:rPr lang="th-TH" b="1" dirty="0"/>
              <a:t>ความพิถีพิถันในการแสวงหา)</a:t>
            </a:r>
          </a:p>
          <a:p>
            <a:r>
              <a:rPr lang="th-TH" dirty="0"/>
              <a:t>เปลี่ยน "กระบวนการผลิต" ให้เป็น "การเดินทาง"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280783-0645-4E57-976A-8ADD40DE4820}"/>
              </a:ext>
            </a:extLst>
          </p:cNvPr>
          <p:cNvSpPr txBox="1"/>
          <p:nvPr/>
        </p:nvSpPr>
        <p:spPr>
          <a:xfrm>
            <a:off x="893912" y="5524956"/>
            <a:ext cx="77048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/>
              <a:t>2.2 การนำไปใช้:</a:t>
            </a:r>
            <a:r>
              <a:rPr lang="th-TH" dirty="0"/>
              <a:t> เล่าผ่านภาพบรรยากาศในโรงบ่ม หรือคอนเทนต์ประเภท "</a:t>
            </a:r>
            <a:r>
              <a:rPr lang="en-US" dirty="0"/>
              <a:t>Behind the scenes" </a:t>
            </a:r>
            <a:r>
              <a:rPr lang="th-TH" dirty="0"/>
              <a:t>เพื่อสร้าง </a:t>
            </a:r>
            <a:r>
              <a:rPr lang="en-US" dirty="0"/>
              <a:t>Value </a:t>
            </a:r>
            <a:r>
              <a:rPr lang="th-TH" dirty="0"/>
              <a:t>ให้กับราคาสินค้า</a:t>
            </a:r>
          </a:p>
        </p:txBody>
      </p:sp>
      <p:pic>
        <p:nvPicPr>
          <p:cNvPr id="13318" name="Picture 6" descr="บ่มวัย บ่มไวน์ – TAT Review Magazine">
            <a:extLst>
              <a:ext uri="{FF2B5EF4-FFF2-40B4-BE49-F238E27FC236}">
                <a16:creationId xmlns:a16="http://schemas.microsoft.com/office/drawing/2014/main" id="{7F1972A2-3BE2-481E-A54E-2E8AC59E0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156" y="3198319"/>
            <a:ext cx="3300462" cy="21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ow to เลือกสารสกัด สมุนไพร ให้เข้ากับตัวเรา - Specialty Natural Products  Public Company Limited.">
            <a:extLst>
              <a:ext uri="{FF2B5EF4-FFF2-40B4-BE49-F238E27FC236}">
                <a16:creationId xmlns:a16="http://schemas.microsoft.com/office/drawing/2014/main" id="{769E563F-A1C5-41EA-972E-82E4D812F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727" y="3198565"/>
            <a:ext cx="2352464" cy="235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การวัดสารสำคัญในสมุนไพรไทย - YouTube">
            <a:extLst>
              <a:ext uri="{FF2B5EF4-FFF2-40B4-BE49-F238E27FC236}">
                <a16:creationId xmlns:a16="http://schemas.microsoft.com/office/drawing/2014/main" id="{6718A45F-5E69-41D1-8B02-5789ADF46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52" y="3198318"/>
            <a:ext cx="2847975" cy="213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0108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7EA9F0-D059-4DDB-BC66-ACC082CF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80" y="-25400"/>
            <a:ext cx="87953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9F097-0CD8-425A-8D74-DF32832999DF}"/>
              </a:ext>
            </a:extLst>
          </p:cNvPr>
          <p:cNvSpPr txBox="1"/>
          <p:nvPr/>
        </p:nvSpPr>
        <p:spPr>
          <a:xfrm>
            <a:off x="539552" y="855990"/>
            <a:ext cx="7344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Substance </a:t>
            </a:r>
            <a:r>
              <a:rPr lang="th-TH" dirty="0"/>
              <a:t>ในส่วนที่เป็นเรื่องราว (</a:t>
            </a:r>
            <a:r>
              <a:rPr lang="en-US" dirty="0"/>
              <a:t>Storytelling)</a:t>
            </a:r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92A6F-C6E7-4D0D-9400-7BDEC988D61B}"/>
              </a:ext>
            </a:extLst>
          </p:cNvPr>
          <p:cNvSpPr txBox="1"/>
          <p:nvPr/>
        </p:nvSpPr>
        <p:spPr>
          <a:xfrm>
            <a:off x="1214500" y="1260326"/>
            <a:ext cx="768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/>
              <a:t>4 องค์ประกอบหลัก </a:t>
            </a:r>
            <a:r>
              <a:rPr lang="th-TH" sz="2800" dirty="0"/>
              <a:t>(</a:t>
            </a:r>
            <a:r>
              <a:rPr lang="en-US" sz="2800" dirty="0"/>
              <a:t>The 4 Core Narrative Elements) </a:t>
            </a:r>
            <a:endParaRPr lang="th-T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FE4240-3560-4468-AC1D-FB83E1246F58}"/>
              </a:ext>
            </a:extLst>
          </p:cNvPr>
          <p:cNvSpPr txBox="1"/>
          <p:nvPr/>
        </p:nvSpPr>
        <p:spPr>
          <a:xfrm>
            <a:off x="55487" y="1912148"/>
            <a:ext cx="72728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3. The Modern Alchemy (</a:t>
            </a:r>
            <a:r>
              <a:rPr lang="th-TH" sz="2400" b="1" dirty="0"/>
              <a:t>จุดตัด</a:t>
            </a:r>
            <a:r>
              <a:rPr lang="th-TH" b="1" dirty="0"/>
              <a:t>ของความเก่าและใหม่)</a:t>
            </a:r>
          </a:p>
          <a:p>
            <a:r>
              <a:rPr lang="th-TH" dirty="0"/>
              <a:t>นี่คือจุดที่ทำให้เรื่องราวของเรา "แตกต่าง" จากสมุนไพรทั่วไปในท้องตลาด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7055DC-01EB-4031-A9E7-7BADCBF57C3E}"/>
              </a:ext>
            </a:extLst>
          </p:cNvPr>
          <p:cNvSpPr txBox="1"/>
          <p:nvPr/>
        </p:nvSpPr>
        <p:spPr>
          <a:xfrm>
            <a:off x="683568" y="2969034"/>
            <a:ext cx="78488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3.1 Substance:</a:t>
            </a:r>
            <a:r>
              <a:rPr lang="en-US" dirty="0"/>
              <a:t> </a:t>
            </a:r>
            <a:r>
              <a:rPr lang="th-TH" dirty="0">
                <a:solidFill>
                  <a:srgbClr val="7030A0"/>
                </a:solidFill>
              </a:rPr>
              <a:t>ความรู้สึกของเนื้อสัมผัสแบบน้ำมันนาโนที่ซึมไว</a:t>
            </a:r>
            <a:r>
              <a:rPr lang="th-TH" dirty="0"/>
              <a:t>, การพิสูจน์ผลลัพธ์ด้วยวิทยาศาสตร์สมัยใหม่, </a:t>
            </a:r>
            <a:r>
              <a:rPr lang="th-TH" dirty="0">
                <a:solidFill>
                  <a:srgbClr val="00B050"/>
                </a:solidFill>
              </a:rPr>
              <a:t>การออกแบบบรรจุภัณฑ์ที่ดูร่วมสมัย</a:t>
            </a:r>
          </a:p>
        </p:txBody>
      </p:sp>
      <p:pic>
        <p:nvPicPr>
          <p:cNvPr id="14339" name="Picture 3" descr="Hamel Peptide+ Double Layer Shot Serum | Yvescosmetic">
            <a:extLst>
              <a:ext uri="{FF2B5EF4-FFF2-40B4-BE49-F238E27FC236}">
                <a16:creationId xmlns:a16="http://schemas.microsoft.com/office/drawing/2014/main" id="{5939534E-6F18-4EF6-98CF-1524873D5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401" y="4051743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รีวิวเซรั่ม PURITO Wonder Releaf Centella Serum Unscented ลดรอยแดง  ผิวแพ้ง่ายใช้ดีจริง">
            <a:extLst>
              <a:ext uri="{FF2B5EF4-FFF2-40B4-BE49-F238E27FC236}">
                <a16:creationId xmlns:a16="http://schemas.microsoft.com/office/drawing/2014/main" id="{5D765B5E-8898-429D-B2D7-112120AC1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16" y="4051743"/>
            <a:ext cx="1570185" cy="2096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หน่วยที่ 3 การประดิษฐ์บรรจุภัณฑ์จากธรรมชาติ | Learning By Krudang">
            <a:extLst>
              <a:ext uri="{FF2B5EF4-FFF2-40B4-BE49-F238E27FC236}">
                <a16:creationId xmlns:a16="http://schemas.microsoft.com/office/drawing/2014/main" id="{D99E950D-0244-4E78-9570-3F3F994A5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5380"/>
            <a:ext cx="1944216" cy="215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การพิมพ์บรรจุภัณฑ์ การพิมพ์ผ้า และอื่นๆ">
            <a:extLst>
              <a:ext uri="{FF2B5EF4-FFF2-40B4-BE49-F238E27FC236}">
                <a16:creationId xmlns:a16="http://schemas.microsoft.com/office/drawing/2014/main" id="{12943C50-EAE2-4F65-BE89-F0FFD9001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001" y="4051743"/>
            <a:ext cx="349599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2496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7EA9F0-D059-4DDB-BC66-ACC082CF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80" y="-25400"/>
            <a:ext cx="87953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9F097-0CD8-425A-8D74-DF32832999DF}"/>
              </a:ext>
            </a:extLst>
          </p:cNvPr>
          <p:cNvSpPr txBox="1"/>
          <p:nvPr/>
        </p:nvSpPr>
        <p:spPr>
          <a:xfrm>
            <a:off x="539552" y="855990"/>
            <a:ext cx="7344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Substance </a:t>
            </a:r>
            <a:r>
              <a:rPr lang="th-TH" dirty="0"/>
              <a:t>ในส่วนที่เป็นเรื่องราว (</a:t>
            </a:r>
            <a:r>
              <a:rPr lang="en-US" dirty="0"/>
              <a:t>Storytelling)</a:t>
            </a:r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92A6F-C6E7-4D0D-9400-7BDEC988D61B}"/>
              </a:ext>
            </a:extLst>
          </p:cNvPr>
          <p:cNvSpPr txBox="1"/>
          <p:nvPr/>
        </p:nvSpPr>
        <p:spPr>
          <a:xfrm>
            <a:off x="1214500" y="1260326"/>
            <a:ext cx="768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/>
              <a:t>4 องค์ประกอบหลัก </a:t>
            </a:r>
            <a:r>
              <a:rPr lang="th-TH" sz="2800" dirty="0"/>
              <a:t>(</a:t>
            </a:r>
            <a:r>
              <a:rPr lang="en-US" sz="2800" dirty="0"/>
              <a:t>The 4 Core Narrative Elements) </a:t>
            </a:r>
            <a:endParaRPr lang="th-T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FE4240-3560-4468-AC1D-FB83E1246F58}"/>
              </a:ext>
            </a:extLst>
          </p:cNvPr>
          <p:cNvSpPr txBox="1"/>
          <p:nvPr/>
        </p:nvSpPr>
        <p:spPr>
          <a:xfrm>
            <a:off x="55487" y="1912148"/>
            <a:ext cx="72728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3. The Modern Alchemy (</a:t>
            </a:r>
            <a:r>
              <a:rPr lang="th-TH" sz="2400" b="1" dirty="0"/>
              <a:t>จุดตัด</a:t>
            </a:r>
            <a:r>
              <a:rPr lang="th-TH" b="1" dirty="0"/>
              <a:t>ของความเก่าและใหม่)</a:t>
            </a:r>
          </a:p>
          <a:p>
            <a:r>
              <a:rPr lang="th-TH" dirty="0"/>
              <a:t>นี่คือจุดที่ทำให้เรื่องราวของเรา "แตกต่าง" จากสมุนไพรทั่วไปในท้องตลาด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7055DC-01EB-4031-A9E7-7BADCBF57C3E}"/>
              </a:ext>
            </a:extLst>
          </p:cNvPr>
          <p:cNvSpPr txBox="1"/>
          <p:nvPr/>
        </p:nvSpPr>
        <p:spPr>
          <a:xfrm>
            <a:off x="629561" y="2914528"/>
            <a:ext cx="78848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3.2 </a:t>
            </a:r>
            <a:r>
              <a:rPr lang="th-TH" sz="3600" b="1" dirty="0"/>
              <a:t>การนำไปใช้:</a:t>
            </a:r>
            <a:r>
              <a:rPr lang="th-TH" sz="3600" dirty="0"/>
              <a:t> </a:t>
            </a:r>
            <a:r>
              <a:rPr lang="th-TH" dirty="0"/>
              <a:t>ใช้ในภาพ </a:t>
            </a:r>
            <a:r>
              <a:rPr lang="en-US" dirty="0"/>
              <a:t>Infographic </a:t>
            </a:r>
            <a:r>
              <a:rPr lang="th-TH" dirty="0"/>
              <a:t>สไตล์ล้ำๆ ที่คุณชอบ เพื่อสื่อสารว่า "นี่ไม่ใช่แค่ของโบราณ แต่คือเทคโนโลยีที่สวมหัวใจโบราณ”</a:t>
            </a:r>
            <a:endParaRPr lang="th-TH" dirty="0">
              <a:solidFill>
                <a:srgbClr val="00B050"/>
              </a:solidFill>
            </a:endParaRPr>
          </a:p>
        </p:txBody>
      </p:sp>
      <p:pic>
        <p:nvPicPr>
          <p:cNvPr id="15362" name="Picture 2" descr="💪 เสริมทัพการรักษามะเร็งไปอีกขั้น ด้วยสมุนไพรไทยขึ้นตำรับ . 💊  หนึ่งในวิธีการรักษาโรคมะเร็งที่กำลังได้รับความสนใจ นั่นคือ  ยารักษาโรคมะเร็งแบบพุ่งเป้า (Targeted Therapy)  ซึ่งเป็นการรักษาเพื่อยับยั้งเซลล์มะเร็งได้อย่างแม่นยำ  ช่วยลดผลกระทบต่อเซลล์ปกติของ ...">
            <a:extLst>
              <a:ext uri="{FF2B5EF4-FFF2-40B4-BE49-F238E27FC236}">
                <a16:creationId xmlns:a16="http://schemas.microsoft.com/office/drawing/2014/main" id="{096766D4-438B-4CE9-939D-43630764D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1914525" cy="249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ออกแบบ Infographic">
            <a:extLst>
              <a:ext uri="{FF2B5EF4-FFF2-40B4-BE49-F238E27FC236}">
                <a16:creationId xmlns:a16="http://schemas.microsoft.com/office/drawing/2014/main" id="{60C6DBCB-F7E7-4310-8280-AF956B832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495" y="4221087"/>
            <a:ext cx="1641654" cy="246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กระทรวงเกษตรและสหกรณ์">
            <a:extLst>
              <a:ext uri="{FF2B5EF4-FFF2-40B4-BE49-F238E27FC236}">
                <a16:creationId xmlns:a16="http://schemas.microsoft.com/office/drawing/2014/main" id="{CD2B7F68-DF0D-4426-8C67-9D8C825B8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150" y="4192428"/>
            <a:ext cx="1641654" cy="246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619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7EA9F0-D059-4DDB-BC66-ACC082CF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80" y="-25400"/>
            <a:ext cx="87953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9F097-0CD8-425A-8D74-DF32832999DF}"/>
              </a:ext>
            </a:extLst>
          </p:cNvPr>
          <p:cNvSpPr txBox="1"/>
          <p:nvPr/>
        </p:nvSpPr>
        <p:spPr>
          <a:xfrm>
            <a:off x="539552" y="855990"/>
            <a:ext cx="7344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Substance </a:t>
            </a:r>
            <a:r>
              <a:rPr lang="th-TH" dirty="0"/>
              <a:t>ในส่วนที่เป็นเรื่องราว (</a:t>
            </a:r>
            <a:r>
              <a:rPr lang="en-US" dirty="0"/>
              <a:t>Storytelling)</a:t>
            </a:r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92A6F-C6E7-4D0D-9400-7BDEC988D61B}"/>
              </a:ext>
            </a:extLst>
          </p:cNvPr>
          <p:cNvSpPr txBox="1"/>
          <p:nvPr/>
        </p:nvSpPr>
        <p:spPr>
          <a:xfrm>
            <a:off x="1214500" y="1260326"/>
            <a:ext cx="768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/>
              <a:t>4 องค์ประกอบหลัก </a:t>
            </a:r>
            <a:r>
              <a:rPr lang="th-TH" sz="2800" dirty="0"/>
              <a:t>(</a:t>
            </a:r>
            <a:r>
              <a:rPr lang="en-US" sz="2800" dirty="0"/>
              <a:t>The 4 Core Narrative Elements) </a:t>
            </a:r>
            <a:endParaRPr lang="th-T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FE4240-3560-4468-AC1D-FB83E1246F58}"/>
              </a:ext>
            </a:extLst>
          </p:cNvPr>
          <p:cNvSpPr txBox="1"/>
          <p:nvPr/>
        </p:nvSpPr>
        <p:spPr>
          <a:xfrm>
            <a:off x="55487" y="1912148"/>
            <a:ext cx="72728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3. The Modern Alchemy (</a:t>
            </a:r>
            <a:r>
              <a:rPr lang="th-TH" sz="2400" b="1" dirty="0"/>
              <a:t>จุดตัด</a:t>
            </a:r>
            <a:r>
              <a:rPr lang="th-TH" b="1" dirty="0"/>
              <a:t>ของความเก่าและใหม่)</a:t>
            </a:r>
          </a:p>
          <a:p>
            <a:r>
              <a:rPr lang="th-TH" dirty="0"/>
              <a:t>นี่คือจุดที่ทำให้เรื่องราวของเรา "แตกต่าง" จากสมุนไพรทั่วไปในท้องตลาด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7055DC-01EB-4031-A9E7-7BADCBF57C3E}"/>
              </a:ext>
            </a:extLst>
          </p:cNvPr>
          <p:cNvSpPr txBox="1"/>
          <p:nvPr/>
        </p:nvSpPr>
        <p:spPr>
          <a:xfrm>
            <a:off x="489120" y="2990273"/>
            <a:ext cx="85144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4. The Transformation (</a:t>
            </a:r>
            <a:r>
              <a:rPr lang="th-TH" b="1" dirty="0"/>
              <a:t>การเปลี่ยนแปลงของผู้ใช้) </a:t>
            </a:r>
            <a:r>
              <a:rPr lang="th-TH" dirty="0"/>
              <a:t>เรื่องราวไม่ได้จบที่สินค้า แต่จบที่ "ชีวิตของลูกค้า“</a:t>
            </a:r>
          </a:p>
          <a:p>
            <a:r>
              <a:rPr lang="en-US" b="1" dirty="0"/>
              <a:t>        4.1 Substance:</a:t>
            </a:r>
            <a:r>
              <a:rPr lang="en-US" dirty="0"/>
              <a:t> </a:t>
            </a:r>
            <a:r>
              <a:rPr lang="th-TH" dirty="0"/>
              <a:t>ความรู้สึกผ่อนคลายหลังจากวันอันเหนื่อยล้า, กลิ่นหอมที่ช่วยเรียกสมาธิ, การมีสุขภาพที่ดีขึ้นแบบยั่งยืน</a:t>
            </a:r>
          </a:p>
          <a:p>
            <a:endParaRPr lang="th-TH" dirty="0">
              <a:solidFill>
                <a:srgbClr val="00B050"/>
              </a:solidFill>
            </a:endParaRPr>
          </a:p>
        </p:txBody>
      </p:sp>
      <p:pic>
        <p:nvPicPr>
          <p:cNvPr id="16386" name="Picture 2" descr="6 วิธีผ่อนคลายความเครียดง่ายๆ ลดอาการเหนื่อยล้าสะสมได้ผล">
            <a:extLst>
              <a:ext uri="{FF2B5EF4-FFF2-40B4-BE49-F238E27FC236}">
                <a16:creationId xmlns:a16="http://schemas.microsoft.com/office/drawing/2014/main" id="{B75D9461-81EC-4503-838C-F7B6AA2E8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13176"/>
            <a:ext cx="29146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40,000+ ฟรี Relax &amp; ผ่อนคลาย รูปภาพ - Pixabay">
            <a:extLst>
              <a:ext uri="{FF2B5EF4-FFF2-40B4-BE49-F238E27FC236}">
                <a16:creationId xmlns:a16="http://schemas.microsoft.com/office/drawing/2014/main" id="{D3B48F54-D86D-4FF2-8D0F-95F9093CB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134" y="5013175"/>
            <a:ext cx="2361732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Sustainable Wellness' สุขภาพดีอย่างยั่งยืน รักษ์โลก ไร้โรค">
            <a:extLst>
              <a:ext uri="{FF2B5EF4-FFF2-40B4-BE49-F238E27FC236}">
                <a16:creationId xmlns:a16="http://schemas.microsoft.com/office/drawing/2014/main" id="{B0EE03C5-C6D8-4ADC-A604-5145B55F9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866" y="5011147"/>
            <a:ext cx="2851582" cy="160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83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DAC3262-DD82-4E90-9FF6-9C503C7AC82C}"/>
              </a:ext>
            </a:extLst>
          </p:cNvPr>
          <p:cNvSpPr txBox="1"/>
          <p:nvPr/>
        </p:nvSpPr>
        <p:spPr>
          <a:xfrm>
            <a:off x="179512" y="1037973"/>
            <a:ext cx="85689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/>
              <a:t>สิ่งที่จะเรียนใน คลาส </a:t>
            </a:r>
            <a:r>
              <a:rPr lang="th-TH" sz="3600" dirty="0"/>
              <a:t>(</a:t>
            </a:r>
            <a:r>
              <a:rPr lang="en-US" sz="3600" dirty="0"/>
              <a:t>Class) </a:t>
            </a:r>
            <a:r>
              <a:rPr lang="th-TH" sz="3600" dirty="0"/>
              <a:t>นี้ จะเริ่มจาก</a:t>
            </a:r>
          </a:p>
          <a:p>
            <a:r>
              <a:rPr lang="th-TH" sz="3600" dirty="0"/>
              <a:t>จาก </a:t>
            </a:r>
            <a:r>
              <a:rPr lang="th-TH" sz="3600" b="1" dirty="0"/>
              <a:t>"ฐานคิด"</a:t>
            </a:r>
            <a:r>
              <a:rPr lang="th-TH" sz="3600" dirty="0"/>
              <a:t> ไปสู่ </a:t>
            </a:r>
            <a:r>
              <a:rPr lang="th-TH" sz="3600" b="1" dirty="0"/>
              <a:t>"นวัตกรรม"</a:t>
            </a:r>
            <a:r>
              <a:rPr lang="th-TH" sz="3600" dirty="0"/>
              <a:t> และจบที่ </a:t>
            </a:r>
            <a:r>
              <a:rPr lang="th-TH" sz="3600" b="1" dirty="0"/>
              <a:t>"การลงมือทำจริง"</a:t>
            </a:r>
            <a:r>
              <a:rPr lang="th-TH" sz="36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FEDE43-588C-44DB-97FB-027612FD1E9D}"/>
              </a:ext>
            </a:extLst>
          </p:cNvPr>
          <p:cNvSpPr txBox="1"/>
          <p:nvPr/>
        </p:nvSpPr>
        <p:spPr>
          <a:xfrm>
            <a:off x="179512" y="2438357"/>
            <a:ext cx="93610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1.Knowledge about digital  Content</a:t>
            </a:r>
          </a:p>
          <a:p>
            <a:r>
              <a:rPr lang="en-US" dirty="0"/>
              <a:t> Digital Content Foundations in the AI Era </a:t>
            </a:r>
            <a:r>
              <a:rPr lang="en-US" sz="2400" dirty="0"/>
              <a:t>(Knowledge &amp; Forms)</a:t>
            </a:r>
            <a:endParaRPr lang="en-US" dirty="0"/>
          </a:p>
        </p:txBody>
      </p:sp>
      <p:pic>
        <p:nvPicPr>
          <p:cNvPr id="1030" name="Picture 6" descr="How to Sell Your Knowledge Online ...">
            <a:extLst>
              <a:ext uri="{FF2B5EF4-FFF2-40B4-BE49-F238E27FC236}">
                <a16:creationId xmlns:a16="http://schemas.microsoft.com/office/drawing/2014/main" id="{D21AF059-2691-4318-86C1-6955D5F90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949364"/>
            <a:ext cx="4293300" cy="257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igital Content Production - Australian ...">
            <a:extLst>
              <a:ext uri="{FF2B5EF4-FFF2-40B4-BE49-F238E27FC236}">
                <a16:creationId xmlns:a16="http://schemas.microsoft.com/office/drawing/2014/main" id="{7D7C7B38-B9AB-43E1-B686-956AF8618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49364"/>
            <a:ext cx="3871008" cy="257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BECEBC-DACB-4248-B3D4-AC585DD8428F}"/>
              </a:ext>
            </a:extLst>
          </p:cNvPr>
          <p:cNvSpPr txBox="1"/>
          <p:nvPr/>
        </p:nvSpPr>
        <p:spPr>
          <a:xfrm>
            <a:off x="611560" y="290743"/>
            <a:ext cx="7992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1.</a:t>
            </a:r>
            <a:r>
              <a:rPr lang="th-TH" sz="3600" b="1" dirty="0"/>
              <a:t>พื้นฐานและความเข้าใจเกี่ยวกับดิจิทัลคอนเทนต์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7179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7EA9F0-D059-4DDB-BC66-ACC082CF4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80" y="-25400"/>
            <a:ext cx="879532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D9F097-0CD8-425A-8D74-DF32832999DF}"/>
              </a:ext>
            </a:extLst>
          </p:cNvPr>
          <p:cNvSpPr txBox="1"/>
          <p:nvPr/>
        </p:nvSpPr>
        <p:spPr>
          <a:xfrm>
            <a:off x="539552" y="855990"/>
            <a:ext cx="73448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/>
              <a:t>ตัวอย่าง </a:t>
            </a:r>
            <a:r>
              <a:rPr lang="en-US" dirty="0"/>
              <a:t>Substance </a:t>
            </a:r>
            <a:r>
              <a:rPr lang="th-TH" dirty="0"/>
              <a:t>ในส่วนที่เป็นเรื่องราว (</a:t>
            </a:r>
            <a:r>
              <a:rPr lang="en-US" dirty="0"/>
              <a:t>Storytelling)</a:t>
            </a:r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D92A6F-C6E7-4D0D-9400-7BDEC988D61B}"/>
              </a:ext>
            </a:extLst>
          </p:cNvPr>
          <p:cNvSpPr txBox="1"/>
          <p:nvPr/>
        </p:nvSpPr>
        <p:spPr>
          <a:xfrm>
            <a:off x="1214500" y="1260326"/>
            <a:ext cx="768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/>
              <a:t>4 องค์ประกอบหลัก </a:t>
            </a:r>
            <a:r>
              <a:rPr lang="th-TH" sz="2800" dirty="0"/>
              <a:t>(</a:t>
            </a:r>
            <a:r>
              <a:rPr lang="en-US" sz="2800" dirty="0"/>
              <a:t>The 4 Core Narrative Elements) </a:t>
            </a:r>
            <a:endParaRPr lang="th-TH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FE4240-3560-4468-AC1D-FB83E1246F58}"/>
              </a:ext>
            </a:extLst>
          </p:cNvPr>
          <p:cNvSpPr txBox="1"/>
          <p:nvPr/>
        </p:nvSpPr>
        <p:spPr>
          <a:xfrm>
            <a:off x="55487" y="1912148"/>
            <a:ext cx="72728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3. The Modern Alchemy (</a:t>
            </a:r>
            <a:r>
              <a:rPr lang="th-TH" sz="2400" b="1" dirty="0"/>
              <a:t>จุดตัด</a:t>
            </a:r>
            <a:r>
              <a:rPr lang="th-TH" b="1" dirty="0"/>
              <a:t>ของความเก่าและใหม่)</a:t>
            </a:r>
          </a:p>
          <a:p>
            <a:r>
              <a:rPr lang="th-TH" dirty="0"/>
              <a:t>นี่คือจุดที่ทำให้เรื่องราวของเรา "แตกต่าง" จากสมุนไพรทั่วไปในท้องตลาด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7055DC-01EB-4031-A9E7-7BADCBF57C3E}"/>
              </a:ext>
            </a:extLst>
          </p:cNvPr>
          <p:cNvSpPr txBox="1"/>
          <p:nvPr/>
        </p:nvSpPr>
        <p:spPr>
          <a:xfrm>
            <a:off x="489120" y="2990273"/>
            <a:ext cx="8514439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4. The Transformation (</a:t>
            </a:r>
            <a:r>
              <a:rPr lang="th-TH" b="1" dirty="0"/>
              <a:t>การเปลี่ยนแปลงของผู้ใช้) </a:t>
            </a:r>
            <a:r>
              <a:rPr lang="th-TH" dirty="0"/>
              <a:t>เรื่องราวไม่ได้จบที่สินค้า แต่จบที่ "ชีวิตของลูกค้า“</a:t>
            </a:r>
          </a:p>
          <a:p>
            <a:r>
              <a:rPr lang="en-US" b="1" dirty="0"/>
              <a:t>        4.2</a:t>
            </a:r>
            <a:r>
              <a:rPr lang="th-TH" b="1" dirty="0"/>
              <a:t>  </a:t>
            </a:r>
            <a:r>
              <a:rPr lang="th-TH" sz="3600" b="1" dirty="0"/>
              <a:t>การนำไปใช้</a:t>
            </a:r>
            <a:r>
              <a:rPr lang="th-TH" b="1" dirty="0"/>
              <a:t>:</a:t>
            </a:r>
            <a:r>
              <a:rPr lang="th-TH" dirty="0"/>
              <a:t> นำไปสร้างเป็น </a:t>
            </a:r>
            <a:r>
              <a:rPr lang="en-US" dirty="0"/>
              <a:t>Testimonial </a:t>
            </a:r>
            <a:r>
              <a:rPr lang="th-TH" dirty="0"/>
              <a:t>หรือรีวิวที่เน้น "ความรู้สึก" มากกว่าแค่ "สรรพคุณ"</a:t>
            </a:r>
          </a:p>
          <a:p>
            <a:endParaRPr lang="th-TH" dirty="0">
              <a:solidFill>
                <a:srgbClr val="00B050"/>
              </a:solidFill>
            </a:endParaRPr>
          </a:p>
        </p:txBody>
      </p:sp>
      <p:pic>
        <p:nvPicPr>
          <p:cNvPr id="17410" name="Picture 2" descr="รูปภาพและภาพถ่ายสต็อก อารมณ์และความรู้สึก ที่ดีที่สุด - iStock">
            <a:extLst>
              <a:ext uri="{FF2B5EF4-FFF2-40B4-BE49-F238E27FC236}">
                <a16:creationId xmlns:a16="http://schemas.microsoft.com/office/drawing/2014/main" id="{0B32DCD0-FB50-4922-B9E4-98DE12FEC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94" y="4826878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7 เทคนิค เที่ยวต่างประเทศคนเดียว สนุก ปลอดภัย ไม่น่ากลัว">
            <a:extLst>
              <a:ext uri="{FF2B5EF4-FFF2-40B4-BE49-F238E27FC236}">
                <a16:creationId xmlns:a16="http://schemas.microsoft.com/office/drawing/2014/main" id="{1F90FDFD-2FB4-48A4-9BF6-DFCD2FFDB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39" y="4797574"/>
            <a:ext cx="3159475" cy="176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รูปภาพและภาพถ่ายสต็อก อารมณ์และความรู้สึก ที่ดีที่สุด - iStock">
            <a:extLst>
              <a:ext uri="{FF2B5EF4-FFF2-40B4-BE49-F238E27FC236}">
                <a16:creationId xmlns:a16="http://schemas.microsoft.com/office/drawing/2014/main" id="{D65128D0-994B-4836-9308-D63F3CA91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97574"/>
            <a:ext cx="2638425" cy="176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62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366A9-C326-4322-B618-9518197B6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80" y="0"/>
            <a:ext cx="85689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BF1B1-A3FA-4B54-A321-214BEAF82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621" y="846138"/>
            <a:ext cx="8399276" cy="516572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h-TH" b="1" dirty="0">
                <a:solidFill>
                  <a:srgbClr val="111112"/>
                </a:solidFill>
                <a:latin typeface="optimisticAI"/>
              </a:rPr>
              <a:t>มี </a:t>
            </a:r>
            <a:r>
              <a:rPr lang="en-US" b="1" dirty="0">
                <a:solidFill>
                  <a:srgbClr val="111112"/>
                </a:solidFill>
                <a:latin typeface="optimisticAI"/>
              </a:rPr>
              <a:t>4 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 (ต่อ)</a:t>
            </a:r>
          </a:p>
          <a:p>
            <a:pPr marL="0" indent="0" algn="l">
              <a:buNone/>
            </a:pPr>
            <a:endParaRPr lang="en-US" b="1" i="0" dirty="0">
              <a:solidFill>
                <a:srgbClr val="111112"/>
              </a:solidFill>
              <a:effectLst/>
              <a:latin typeface="optimisticAI"/>
            </a:endParaRPr>
          </a:p>
          <a:p>
            <a:pPr marL="0" indent="0" algn="l">
              <a:buNone/>
            </a:pPr>
            <a:r>
              <a:rPr lang="en-US" sz="2000" b="1" dirty="0">
                <a:solidFill>
                  <a:srgbClr val="002060"/>
                </a:solidFill>
                <a:latin typeface="optimisticAI"/>
              </a:rPr>
              <a:t>	1.</a:t>
            </a:r>
            <a:r>
              <a:rPr lang="en-US" sz="2000" b="1" i="0" dirty="0">
                <a:solidFill>
                  <a:srgbClr val="002060"/>
                </a:solidFill>
                <a:effectLst/>
                <a:latin typeface="optimisticAI"/>
              </a:rPr>
              <a:t>Substance(</a:t>
            </a:r>
            <a:r>
              <a:rPr lang="th-TH" sz="2000" b="1" i="0" dirty="0">
                <a:solidFill>
                  <a:srgbClr val="002060"/>
                </a:solidFill>
                <a:effectLst/>
                <a:latin typeface="optimisticAI"/>
              </a:rPr>
              <a:t>เ</a:t>
            </a:r>
            <a:r>
              <a:rPr lang="th-TH" sz="2000" dirty="0">
                <a:solidFill>
                  <a:srgbClr val="002060"/>
                </a:solidFill>
              </a:rPr>
              <a:t>นื้อหาสารัตถะ</a:t>
            </a:r>
            <a:r>
              <a:rPr lang="en-US" sz="2000" dirty="0">
                <a:solidFill>
                  <a:srgbClr val="002060"/>
                </a:solidFill>
              </a:rPr>
              <a:t>)</a:t>
            </a:r>
          </a:p>
          <a:p>
            <a:pPr marL="0" indent="0" algn="l">
              <a:buNone/>
            </a:pPr>
            <a:r>
              <a:rPr lang="en-US" b="1" i="0" dirty="0">
                <a:solidFill>
                  <a:srgbClr val="7030A0"/>
                </a:solidFill>
                <a:effectLst/>
                <a:latin typeface="optimisticAI"/>
              </a:rPr>
              <a:t>	2.Structure </a:t>
            </a:r>
            <a:r>
              <a:rPr lang="th-TH" sz="3900" b="1" i="0" dirty="0">
                <a:solidFill>
                  <a:srgbClr val="7030A0"/>
                </a:solidFill>
                <a:effectLst/>
                <a:latin typeface="optimisticAI"/>
              </a:rPr>
              <a:t>โครงสร้าง</a:t>
            </a:r>
          </a:p>
          <a:p>
            <a:pPr marL="0" indent="0" algn="l">
              <a:buNone/>
            </a:pPr>
            <a:r>
              <a:rPr lang="en-US" sz="3600" b="1" i="0" dirty="0">
                <a:solidFill>
                  <a:srgbClr val="FF0000"/>
                </a:solidFill>
                <a:effectLst/>
                <a:latin typeface="optimisticAI"/>
              </a:rPr>
              <a:t>	3.Context</a:t>
            </a:r>
            <a:r>
              <a:rPr lang="en-US" sz="4400" b="1" i="0" dirty="0">
                <a:solidFill>
                  <a:srgbClr val="FF0000"/>
                </a:solidFill>
                <a:effectLst/>
                <a:latin typeface="optimisticAI"/>
              </a:rPr>
              <a:t> </a:t>
            </a:r>
            <a:r>
              <a:rPr lang="th-TH" sz="4400" b="1" i="0" dirty="0">
                <a:solidFill>
                  <a:srgbClr val="FF0000"/>
                </a:solidFill>
                <a:effectLst/>
                <a:latin typeface="optimisticAI"/>
              </a:rPr>
              <a:t>บริบท</a:t>
            </a:r>
          </a:p>
          <a:p>
            <a:pPr marL="0" indent="0" algn="l">
              <a:buNone/>
            </a:pPr>
            <a:r>
              <a:rPr lang="en-US" sz="3600" b="1" i="0" dirty="0">
                <a:solidFill>
                  <a:srgbClr val="111112"/>
                </a:solidFill>
                <a:effectLst/>
                <a:latin typeface="optimisticAI"/>
              </a:rPr>
              <a:t>	4.Addressable </a:t>
            </a:r>
            <a:r>
              <a:rPr lang="th-TH" sz="3600" b="1" i="0" dirty="0">
                <a:solidFill>
                  <a:srgbClr val="111112"/>
                </a:solidFill>
                <a:effectLst/>
                <a:latin typeface="optimisticAI"/>
              </a:rPr>
              <a:t>เรียกใช้ได้</a:t>
            </a:r>
            <a:endParaRPr lang="en-US" sz="3600" b="1" i="0" dirty="0">
              <a:solidFill>
                <a:srgbClr val="111112"/>
              </a:solidFill>
              <a:effectLst/>
              <a:latin typeface="optimisticAI"/>
            </a:endParaRP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th-TH" b="0" i="0" dirty="0">
              <a:solidFill>
                <a:srgbClr val="111112"/>
              </a:solidFill>
              <a:effectLst/>
              <a:latin typeface="optimisticAI"/>
            </a:endParaRPr>
          </a:p>
          <a:p>
            <a:pPr marL="0" indent="0" algn="l">
              <a:buNone/>
            </a:pPr>
            <a:endParaRPr lang="th-TH" dirty="0">
              <a:solidFill>
                <a:srgbClr val="111112"/>
              </a:solidFill>
              <a:latin typeface="optimisticAI"/>
            </a:endParaRPr>
          </a:p>
          <a:p>
            <a:pPr marL="0" indent="0" algn="l">
              <a:buNone/>
            </a:pPr>
            <a:endParaRPr lang="th-TH" b="0" i="0" dirty="0">
              <a:solidFill>
                <a:srgbClr val="111112"/>
              </a:solidFill>
              <a:effectLst/>
              <a:latin typeface="optimisticAI"/>
            </a:endParaRPr>
          </a:p>
          <a:p>
            <a:pPr marL="0" indent="0" algn="l">
              <a:buNone/>
            </a:pPr>
            <a:endParaRPr lang="th-TH" b="0" i="0" dirty="0">
              <a:solidFill>
                <a:srgbClr val="111112"/>
              </a:solidFill>
              <a:effectLst/>
              <a:latin typeface="optimisticAI"/>
            </a:endParaRPr>
          </a:p>
          <a:p>
            <a:pPr marL="0" indent="0" algn="l">
              <a:buNone/>
            </a:pPr>
            <a:endParaRPr lang="th-TH" b="0" i="0" dirty="0">
              <a:solidFill>
                <a:srgbClr val="111112"/>
              </a:solidFill>
              <a:effectLst/>
              <a:latin typeface="optimisticAI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45118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366A9-C326-4322-B618-9518197B6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80" y="0"/>
            <a:ext cx="85689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BF1B1-A3FA-4B54-A321-214BEAF82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42" y="967755"/>
            <a:ext cx="8891758" cy="516572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h-TH" b="1" dirty="0">
                <a:solidFill>
                  <a:srgbClr val="111112"/>
                </a:solidFill>
                <a:latin typeface="optimisticAI"/>
              </a:rPr>
              <a:t>มี </a:t>
            </a:r>
            <a:r>
              <a:rPr lang="en-US" b="1" dirty="0">
                <a:solidFill>
                  <a:srgbClr val="111112"/>
                </a:solidFill>
                <a:latin typeface="optimisticAI"/>
              </a:rPr>
              <a:t>4 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</a:t>
            </a:r>
            <a:endParaRPr lang="en-US" b="1" i="0" dirty="0">
              <a:solidFill>
                <a:srgbClr val="111112"/>
              </a:solidFill>
              <a:effectLst/>
              <a:latin typeface="optimisticAI"/>
            </a:endParaRPr>
          </a:p>
          <a:p>
            <a:pPr marL="0" indent="0" algn="l">
              <a:buNone/>
            </a:pPr>
            <a:r>
              <a:rPr lang="en-US" sz="2400" b="1" dirty="0">
                <a:solidFill>
                  <a:srgbClr val="111112"/>
                </a:solidFill>
                <a:latin typeface="optimisticAI"/>
              </a:rPr>
              <a:t>1 </a:t>
            </a:r>
            <a:r>
              <a:rPr lang="en-US" sz="2400" b="1" i="0" dirty="0">
                <a:solidFill>
                  <a:srgbClr val="111112"/>
                </a:solidFill>
                <a:effectLst/>
                <a:latin typeface="optimisticAI"/>
              </a:rPr>
              <a:t>Substance(</a:t>
            </a:r>
            <a:r>
              <a:rPr lang="th-TH" sz="2400" b="1" i="0" dirty="0">
                <a:solidFill>
                  <a:srgbClr val="111112"/>
                </a:solidFill>
                <a:effectLst/>
                <a:latin typeface="optimisticAI"/>
              </a:rPr>
              <a:t>เ</a:t>
            </a:r>
            <a:r>
              <a:rPr lang="th-TH" sz="2400" dirty="0"/>
              <a:t>นื้อหาสารัตถะ</a:t>
            </a:r>
            <a:r>
              <a:rPr lang="en-US" sz="2400" dirty="0"/>
              <a:t>)</a:t>
            </a:r>
            <a:r>
              <a:rPr lang="en-US" sz="2400" b="1" i="0" dirty="0">
                <a:solidFill>
                  <a:srgbClr val="111112"/>
                </a:solidFill>
                <a:effectLst/>
                <a:latin typeface="optimisticAI"/>
              </a:rPr>
              <a:t> 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สาระ</a:t>
            </a:r>
            <a:r>
              <a:rPr lang="th-TH" b="1" i="0" dirty="0">
                <a:solidFill>
                  <a:srgbClr val="002060"/>
                </a:solidFill>
                <a:effectLst/>
                <a:latin typeface="optimisticAI"/>
              </a:rPr>
              <a:t>: </a:t>
            </a:r>
            <a:r>
              <a:rPr lang="th-TH" sz="2400" b="1" i="0" dirty="0">
                <a:solidFill>
                  <a:srgbClr val="002060"/>
                </a:solidFill>
                <a:effectLst/>
                <a:latin typeface="optimisticAI"/>
              </a:rPr>
              <a:t>มีข้อมูล ข้อเท็จจริง </a:t>
            </a:r>
            <a:r>
              <a:rPr lang="th-TH" sz="2400" b="1" i="0" dirty="0">
                <a:solidFill>
                  <a:srgbClr val="00B050"/>
                </a:solidFill>
                <a:effectLst/>
                <a:latin typeface="optimisticAI"/>
              </a:rPr>
              <a:t>เรื่องเล่า </a:t>
            </a:r>
            <a:r>
              <a:rPr lang="th-TH" sz="2400" b="0" i="0" dirty="0">
                <a:solidFill>
                  <a:srgbClr val="111112"/>
                </a:solidFill>
                <a:effectLst/>
                <a:latin typeface="optimisticAI"/>
              </a:rPr>
              <a:t>หรือ</a:t>
            </a:r>
            <a:r>
              <a:rPr lang="th-TH" sz="2400" b="1" i="0" dirty="0">
                <a:solidFill>
                  <a:schemeClr val="accent6">
                    <a:lumMod val="75000"/>
                  </a:schemeClr>
                </a:solidFill>
                <a:effectLst/>
                <a:latin typeface="optimisticAI"/>
              </a:rPr>
              <a:t>อารมณ์ </a:t>
            </a:r>
            <a:r>
              <a:rPr lang="th-TH" sz="2400" b="0" i="0" dirty="0">
                <a:solidFill>
                  <a:srgbClr val="111112"/>
                </a:solidFill>
                <a:effectLst/>
                <a:latin typeface="optimisticAI"/>
              </a:rPr>
              <a:t>ที่ตอบโจทย์คนรับ</a:t>
            </a:r>
          </a:p>
          <a:p>
            <a:pPr marL="0" indent="0" algn="l">
              <a:buNone/>
            </a:pPr>
            <a:r>
              <a:rPr lang="en-US" sz="4000" b="1" i="0" dirty="0">
                <a:solidFill>
                  <a:srgbClr val="111112"/>
                </a:solidFill>
                <a:effectLst/>
                <a:latin typeface="optimisticAI"/>
              </a:rPr>
              <a:t>2.Structure </a:t>
            </a:r>
            <a:r>
              <a:rPr lang="th-TH" sz="4400" b="1" i="0" dirty="0">
                <a:solidFill>
                  <a:srgbClr val="111112"/>
                </a:solidFill>
                <a:effectLst/>
                <a:latin typeface="optimisticAI"/>
              </a:rPr>
              <a:t>โครงสร้าง</a:t>
            </a:r>
            <a:r>
              <a:rPr lang="th-TH" sz="4400" b="0" i="0" dirty="0">
                <a:solidFill>
                  <a:srgbClr val="111112"/>
                </a:solidFill>
                <a:effectLst/>
                <a:latin typeface="optimisticAI"/>
              </a:rPr>
              <a:t>: </a:t>
            </a:r>
            <a:r>
              <a:rPr lang="th-TH" sz="4000" b="0" i="0" dirty="0">
                <a:solidFill>
                  <a:srgbClr val="111112"/>
                </a:solidFill>
                <a:effectLst/>
                <a:latin typeface="optimisticAI"/>
              </a:rPr>
              <a:t>จัดรูปแบบชัดเจน + มี </a:t>
            </a:r>
            <a:r>
              <a:rPr lang="en-US" sz="4000" b="0" i="0" dirty="0">
                <a:solidFill>
                  <a:srgbClr val="111112"/>
                </a:solidFill>
                <a:effectLst/>
                <a:latin typeface="optimisticAI"/>
              </a:rPr>
              <a:t>Metadata </a:t>
            </a:r>
            <a:r>
              <a:rPr lang="th-TH" sz="4000" b="0" i="0" dirty="0">
                <a:solidFill>
                  <a:srgbClr val="111112"/>
                </a:solidFill>
                <a:effectLst/>
                <a:latin typeface="optimisticAI"/>
              </a:rPr>
              <a:t>ให้ </a:t>
            </a:r>
            <a:r>
              <a:rPr lang="en-US" sz="4000" b="0" i="0" dirty="0">
                <a:solidFill>
                  <a:srgbClr val="111112"/>
                </a:solidFill>
                <a:effectLst/>
                <a:latin typeface="optimisticAI"/>
              </a:rPr>
              <a:t>AI </a:t>
            </a:r>
            <a:r>
              <a:rPr lang="th-TH" sz="4000" b="0" i="0" dirty="0">
                <a:solidFill>
                  <a:srgbClr val="111112"/>
                </a:solidFill>
                <a:effectLst/>
                <a:latin typeface="optimisticAI"/>
              </a:rPr>
              <a:t>และคนเข้าใจได้</a:t>
            </a:r>
          </a:p>
          <a:p>
            <a:pPr marL="0" indent="0" algn="l">
              <a:buNone/>
            </a:pPr>
            <a:endParaRPr lang="th-TH" b="0" i="0" dirty="0">
              <a:solidFill>
                <a:srgbClr val="111112"/>
              </a:solidFill>
              <a:effectLst/>
              <a:latin typeface="optimisticAI"/>
            </a:endParaRPr>
          </a:p>
          <a:p>
            <a:endParaRPr lang="th-TH" dirty="0"/>
          </a:p>
        </p:txBody>
      </p:sp>
      <p:pic>
        <p:nvPicPr>
          <p:cNvPr id="18434" name="Picture 2" descr="What is Metadata? - Maureen Taylor">
            <a:extLst>
              <a:ext uri="{FF2B5EF4-FFF2-40B4-BE49-F238E27FC236}">
                <a16:creationId xmlns:a16="http://schemas.microsoft.com/office/drawing/2014/main" id="{E9D21669-9141-428A-9E57-6B0AEB522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" y="4193644"/>
            <a:ext cx="2886969" cy="192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Photo and Video Metadata">
            <a:extLst>
              <a:ext uri="{FF2B5EF4-FFF2-40B4-BE49-F238E27FC236}">
                <a16:creationId xmlns:a16="http://schemas.microsoft.com/office/drawing/2014/main" id="{1999C5F6-E260-44C7-A4EB-4EA1FEA44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449" y="4182948"/>
            <a:ext cx="3450751" cy="193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Introducing AI-powered metadata ...">
            <a:extLst>
              <a:ext uri="{FF2B5EF4-FFF2-40B4-BE49-F238E27FC236}">
                <a16:creationId xmlns:a16="http://schemas.microsoft.com/office/drawing/2014/main" id="{B2AC68BC-A0FE-485F-A539-21D943214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562" y="4182947"/>
            <a:ext cx="2857500" cy="195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126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7272-804D-4BD2-BECB-67DF4DD6C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i="0" dirty="0">
                <a:solidFill>
                  <a:srgbClr val="111112"/>
                </a:solidFill>
                <a:effectLst/>
                <a:latin typeface="optimisticAI"/>
              </a:rPr>
              <a:t>2.Structure 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โครงสร้าง</a:t>
            </a:r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: </a:t>
            </a:r>
            <a:r>
              <a:rPr lang="th-TH" sz="3200" b="0" i="0" dirty="0">
                <a:solidFill>
                  <a:srgbClr val="111112"/>
                </a:solidFill>
                <a:effectLst/>
                <a:latin typeface="optimisticAI"/>
              </a:rPr>
              <a:t>จัดรูปแบบชัดเจน + มี </a:t>
            </a:r>
            <a:r>
              <a:rPr lang="en-US" sz="3200" b="0" i="0" dirty="0">
                <a:solidFill>
                  <a:srgbClr val="111112"/>
                </a:solidFill>
                <a:effectLst/>
                <a:latin typeface="optimisticAI"/>
              </a:rPr>
              <a:t>Metadata </a:t>
            </a:r>
            <a:r>
              <a:rPr lang="th-TH" sz="3200" b="0" i="0" dirty="0">
                <a:solidFill>
                  <a:srgbClr val="111112"/>
                </a:solidFill>
                <a:effectLst/>
                <a:latin typeface="optimisticAI"/>
              </a:rPr>
              <a:t>ให้ </a:t>
            </a:r>
            <a:r>
              <a:rPr lang="en-US" sz="3200" b="0" i="0" dirty="0">
                <a:solidFill>
                  <a:srgbClr val="111112"/>
                </a:solidFill>
                <a:effectLst/>
                <a:latin typeface="optimisticAI"/>
              </a:rPr>
              <a:t>AI </a:t>
            </a:r>
            <a:r>
              <a:rPr lang="th-TH" sz="3200" b="0" i="0" dirty="0">
                <a:solidFill>
                  <a:srgbClr val="111112"/>
                </a:solidFill>
                <a:effectLst/>
                <a:latin typeface="optimisticAI"/>
              </a:rPr>
              <a:t>และคนเข้าใจได้</a:t>
            </a:r>
            <a:endParaRPr lang="th-TH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6EB0E-5820-4C79-8A9F-E0BC49CE2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7638"/>
            <a:ext cx="8229600" cy="1731641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th-TH" sz="3900" b="1" i="0" dirty="0">
                <a:solidFill>
                  <a:srgbClr val="111112"/>
                </a:solidFill>
                <a:effectLst/>
                <a:latin typeface="optimisticAI"/>
              </a:rPr>
              <a:t>"โครงสร้างที่รูปแบบชัดเจน" = คนเข้าใจ</a:t>
            </a:r>
          </a:p>
          <a:p>
            <a:pPr marL="0" indent="0" algn="l">
              <a:buNone/>
            </a:pPr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คือการจัดคอนเทนต์ให้มี "หน้าสารบัญ" ในตัวมันเอง คนกวาดตาดู 3 วิ </a:t>
            </a:r>
          </a:p>
          <a:p>
            <a:pPr marL="0" indent="0" algn="l">
              <a:buNone/>
            </a:pPr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รู้ว่าเรื่องนี้เกี่ยวกับอะไร</a:t>
            </a:r>
          </a:p>
          <a:p>
            <a:endParaRPr lang="en-US" b="1" i="0" dirty="0">
              <a:solidFill>
                <a:srgbClr val="0A0A0A"/>
              </a:solidFill>
              <a:effectLst/>
              <a:latin typeface="Google Sans"/>
            </a:endParaRPr>
          </a:p>
          <a:p>
            <a:endParaRPr lang="en-US" b="1" dirty="0">
              <a:solidFill>
                <a:srgbClr val="0A0A0A"/>
              </a:solidFill>
              <a:latin typeface="Google Sans"/>
            </a:endParaRPr>
          </a:p>
          <a:p>
            <a:endParaRPr lang="en-US" b="1" i="0" dirty="0">
              <a:solidFill>
                <a:srgbClr val="0A0A0A"/>
              </a:solidFill>
              <a:effectLst/>
              <a:latin typeface="Google San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6C0BA1-2BA6-4A15-A430-BFD85A8EC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521450"/>
              </p:ext>
            </p:extLst>
          </p:nvPr>
        </p:nvGraphicFramePr>
        <p:xfrm>
          <a:off x="457200" y="3149278"/>
          <a:ext cx="8460563" cy="34340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31958">
                  <a:extLst>
                    <a:ext uri="{9D8B030D-6E8A-4147-A177-3AD203B41FA5}">
                      <a16:colId xmlns:a16="http://schemas.microsoft.com/office/drawing/2014/main" val="4063929429"/>
                    </a:ext>
                  </a:extLst>
                </a:gridCol>
                <a:gridCol w="4628605">
                  <a:extLst>
                    <a:ext uri="{9D8B030D-6E8A-4147-A177-3AD203B41FA5}">
                      <a16:colId xmlns:a16="http://schemas.microsoft.com/office/drawing/2014/main" val="3059475226"/>
                    </a:ext>
                  </a:extLst>
                </a:gridCol>
              </a:tblGrid>
              <a:tr h="846874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4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แบบไม่มีโครงสร้าง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4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แบบมีโครงสร้างชัดเจน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60391315"/>
                  </a:ext>
                </a:extLst>
              </a:tr>
              <a:tr h="87016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เขียนย่อหน้ายาว </a:t>
                      </a:r>
                      <a:r>
                        <a:rPr lang="en-US" sz="2400" dirty="0">
                          <a:effectLst/>
                        </a:rPr>
                        <a:t>1 </a:t>
                      </a:r>
                      <a:r>
                        <a:rPr lang="th-TH" sz="2400" dirty="0">
                          <a:effectLst/>
                        </a:rPr>
                        <a:t>ก้อน อัดทุกอย่าง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รวมกัน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8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</a:rPr>
                        <a:t>ใช้หัวข้อ </a:t>
                      </a:r>
                      <a:r>
                        <a:rPr lang="en-US" sz="2800" dirty="0">
                          <a:effectLst/>
                        </a:rPr>
                        <a:t>H1, H2, H3 + Bullet + </a:t>
                      </a:r>
                      <a:r>
                        <a:rPr lang="th-TH" sz="2800" dirty="0">
                          <a:effectLst/>
                        </a:rPr>
                        <a:t>ตาราง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39311500"/>
                  </a:ext>
                </a:extLst>
              </a:tr>
              <a:tr h="84687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ใส่รูปเดียว มีข้อความเต็มไปหมด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8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</a:rPr>
                        <a:t>แยก </a:t>
                      </a:r>
                      <a:r>
                        <a:rPr lang="en-US" sz="2800" dirty="0">
                          <a:effectLst/>
                        </a:rPr>
                        <a:t>1 </a:t>
                      </a:r>
                      <a:r>
                        <a:rPr lang="th-TH" sz="2800" dirty="0">
                          <a:effectLst/>
                        </a:rPr>
                        <a:t>รูป </a:t>
                      </a:r>
                      <a:r>
                        <a:rPr lang="en-US" sz="2800" dirty="0">
                          <a:effectLst/>
                        </a:rPr>
                        <a:t>1 </a:t>
                      </a:r>
                      <a:r>
                        <a:rPr lang="th-TH" sz="2800" dirty="0">
                          <a:effectLst/>
                        </a:rPr>
                        <a:t>ประเด็น + คำอธิบายสั้นใต้ภาพ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56750634"/>
                  </a:ext>
                </a:extLst>
              </a:tr>
              <a:tr h="87016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คลิปเล่าไปเรื่อย ไม่มี </a:t>
                      </a:r>
                      <a:r>
                        <a:rPr lang="en-US" sz="2400" dirty="0">
                          <a:effectLst/>
                        </a:rPr>
                        <a:t>Chapter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8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</a:rPr>
                        <a:t>ใส่ </a:t>
                      </a:r>
                      <a:r>
                        <a:rPr lang="en-US" sz="2400" dirty="0">
                          <a:effectLst/>
                        </a:rPr>
                        <a:t>Timestamp 0:00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  <a:r>
                        <a:rPr lang="th-TH" sz="2800" dirty="0">
                          <a:effectLst/>
                        </a:rPr>
                        <a:t>ปัญหา</a:t>
                      </a:r>
                      <a:r>
                        <a:rPr lang="en-US" sz="2800" dirty="0">
                          <a:effectLst/>
                        </a:rPr>
                        <a:t>, 0:30 </a:t>
                      </a:r>
                      <a:r>
                        <a:rPr lang="th-TH" sz="2800" dirty="0">
                          <a:effectLst/>
                        </a:rPr>
                        <a:t>วิธีแก้</a:t>
                      </a:r>
                      <a:r>
                        <a:rPr lang="en-US" sz="28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1:00 </a:t>
                      </a:r>
                      <a:r>
                        <a:rPr lang="th-TH" sz="2800" dirty="0">
                          <a:effectLst/>
                        </a:rPr>
                        <a:t>สรุป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45365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439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7272-804D-4BD2-BECB-67DF4DD6C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i="0" dirty="0">
                <a:solidFill>
                  <a:srgbClr val="111112"/>
                </a:solidFill>
                <a:effectLst/>
                <a:latin typeface="optimisticAI"/>
              </a:rPr>
              <a:t>2.Structure 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โครงสร้าง</a:t>
            </a:r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: </a:t>
            </a:r>
            <a:r>
              <a:rPr lang="th-TH" sz="3200" b="0" i="0" dirty="0">
                <a:solidFill>
                  <a:srgbClr val="111112"/>
                </a:solidFill>
                <a:effectLst/>
                <a:latin typeface="optimisticAI"/>
              </a:rPr>
              <a:t>จัดรูปแบบชัดเจน + มี </a:t>
            </a:r>
            <a:r>
              <a:rPr lang="en-US" sz="3200" b="0" i="0" dirty="0">
                <a:solidFill>
                  <a:srgbClr val="111112"/>
                </a:solidFill>
                <a:effectLst/>
                <a:latin typeface="optimisticAI"/>
              </a:rPr>
              <a:t>Metadata </a:t>
            </a:r>
            <a:r>
              <a:rPr lang="th-TH" sz="3200" b="0" i="0" dirty="0">
                <a:solidFill>
                  <a:srgbClr val="111112"/>
                </a:solidFill>
                <a:effectLst/>
                <a:latin typeface="optimisticAI"/>
              </a:rPr>
              <a:t>ให้ </a:t>
            </a:r>
            <a:r>
              <a:rPr lang="en-US" sz="3200" b="0" i="0" dirty="0">
                <a:solidFill>
                  <a:srgbClr val="111112"/>
                </a:solidFill>
                <a:effectLst/>
                <a:latin typeface="optimisticAI"/>
              </a:rPr>
              <a:t>AI </a:t>
            </a:r>
            <a:r>
              <a:rPr lang="th-TH" sz="3200" b="0" i="0" dirty="0">
                <a:solidFill>
                  <a:srgbClr val="111112"/>
                </a:solidFill>
                <a:effectLst/>
                <a:latin typeface="optimisticAI"/>
              </a:rPr>
              <a:t>และคนเข้าใจได้</a:t>
            </a:r>
            <a:endParaRPr lang="th-TH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6EB0E-5820-4C79-8A9F-E0BC49CE2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164" y="1515484"/>
            <a:ext cx="8470316" cy="1731641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th-TH" sz="3900" b="1" i="0" dirty="0">
                <a:solidFill>
                  <a:srgbClr val="00B050"/>
                </a:solidFill>
                <a:effectLst/>
                <a:latin typeface="optimisticAI"/>
              </a:rPr>
              <a:t>"โครงสร้างที่รูปแบบชัดเจน" = คนเข้าใจ</a:t>
            </a:r>
          </a:p>
          <a:p>
            <a:pPr marL="0" indent="0" algn="l">
              <a:buNone/>
            </a:pPr>
            <a:r>
              <a:rPr lang="th-TH" b="0" i="0" dirty="0">
                <a:solidFill>
                  <a:schemeClr val="accent6">
                    <a:lumMod val="75000"/>
                  </a:schemeClr>
                </a:solidFill>
                <a:effectLst/>
                <a:latin typeface="optimisticAI"/>
              </a:rPr>
              <a:t>คือการจัดคอนเทนต์ให้</a:t>
            </a:r>
            <a:r>
              <a:rPr lang="th-TH" b="1" i="0" dirty="0">
                <a:solidFill>
                  <a:schemeClr val="accent6">
                    <a:lumMod val="75000"/>
                  </a:schemeClr>
                </a:solidFill>
                <a:effectLst/>
                <a:latin typeface="optimisticAI"/>
              </a:rPr>
              <a:t>มี 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"หน้าสารบัญ" ในตัวมันเอง คนกวาดตาดู 3 วิ </a:t>
            </a:r>
            <a:r>
              <a:rPr lang="th-TH" b="0" i="0" dirty="0">
                <a:solidFill>
                  <a:srgbClr val="002060"/>
                </a:solidFill>
                <a:effectLst/>
                <a:latin typeface="optimisticAI"/>
              </a:rPr>
              <a:t>รู้ว่าเรื่องนี้เกี่ยวกับอะไร</a:t>
            </a:r>
          </a:p>
          <a:p>
            <a:endParaRPr lang="en-US" b="1" i="0" dirty="0">
              <a:solidFill>
                <a:srgbClr val="0A0A0A"/>
              </a:solidFill>
              <a:effectLst/>
              <a:latin typeface="Google Sans"/>
            </a:endParaRPr>
          </a:p>
          <a:p>
            <a:endParaRPr lang="en-US" b="1" dirty="0">
              <a:solidFill>
                <a:srgbClr val="0A0A0A"/>
              </a:solidFill>
              <a:latin typeface="Google Sans"/>
            </a:endParaRPr>
          </a:p>
          <a:p>
            <a:endParaRPr lang="en-US" b="1" i="0" dirty="0">
              <a:solidFill>
                <a:srgbClr val="0A0A0A"/>
              </a:solidFill>
              <a:effectLst/>
              <a:latin typeface="Google Sans"/>
            </a:endParaRPr>
          </a:p>
        </p:txBody>
      </p:sp>
      <p:pic>
        <p:nvPicPr>
          <p:cNvPr id="7170" name="Picture 2" descr="What is Metadata (with examples) - Data ...">
            <a:extLst>
              <a:ext uri="{FF2B5EF4-FFF2-40B4-BE49-F238E27FC236}">
                <a16:creationId xmlns:a16="http://schemas.microsoft.com/office/drawing/2014/main" id="{A6C4C706-E1CB-4AA8-B40B-1CC5AE67F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44971"/>
            <a:ext cx="2924175" cy="176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What is Metadata? - Maureen Taylor">
            <a:extLst>
              <a:ext uri="{FF2B5EF4-FFF2-40B4-BE49-F238E27FC236}">
                <a16:creationId xmlns:a16="http://schemas.microsoft.com/office/drawing/2014/main" id="{98A6AEE7-1726-42C5-A4F5-2662D70A1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533" y="345314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What is Metadata? - YouTube">
            <a:extLst>
              <a:ext uri="{FF2B5EF4-FFF2-40B4-BE49-F238E27FC236}">
                <a16:creationId xmlns:a16="http://schemas.microsoft.com/office/drawing/2014/main" id="{9BDE179E-F6AD-4AD9-8C9A-5404FB454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196216"/>
            <a:ext cx="2905913" cy="141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What is Metadata and Why is it Important?">
            <a:extLst>
              <a:ext uri="{FF2B5EF4-FFF2-40B4-BE49-F238E27FC236}">
                <a16:creationId xmlns:a16="http://schemas.microsoft.com/office/drawing/2014/main" id="{6535BBA5-DC97-4607-8660-EEBF9F88C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51" y="5187088"/>
            <a:ext cx="31242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Basics of Metadata: How It Helps ...">
            <a:extLst>
              <a:ext uri="{FF2B5EF4-FFF2-40B4-BE49-F238E27FC236}">
                <a16:creationId xmlns:a16="http://schemas.microsoft.com/office/drawing/2014/main" id="{0C2A0D74-B227-40CA-9432-FCFDCEC70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1" y="5187087"/>
            <a:ext cx="1774594" cy="142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ow to Build a Metadata Plan in Five Steps">
            <a:extLst>
              <a:ext uri="{FF2B5EF4-FFF2-40B4-BE49-F238E27FC236}">
                <a16:creationId xmlns:a16="http://schemas.microsoft.com/office/drawing/2014/main" id="{6C9B5857-308A-4A2F-90E0-F7BFE1E2D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280525"/>
            <a:ext cx="247386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3550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7272-804D-4BD2-BECB-67DF4DD6C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i="0" dirty="0">
                <a:solidFill>
                  <a:srgbClr val="111112"/>
                </a:solidFill>
                <a:effectLst/>
                <a:latin typeface="optimisticAI"/>
              </a:rPr>
              <a:t>2.Structure 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โครงสร้าง</a:t>
            </a:r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: </a:t>
            </a:r>
            <a:r>
              <a:rPr lang="th-TH" sz="3200" b="0" i="0" dirty="0">
                <a:solidFill>
                  <a:srgbClr val="111112"/>
                </a:solidFill>
                <a:effectLst/>
                <a:latin typeface="optimisticAI"/>
              </a:rPr>
              <a:t>จัดรูปแบบชัดเจน + มี </a:t>
            </a:r>
            <a:r>
              <a:rPr lang="en-US" sz="3200" b="0" i="0" dirty="0">
                <a:solidFill>
                  <a:srgbClr val="111112"/>
                </a:solidFill>
                <a:effectLst/>
                <a:latin typeface="optimisticAI"/>
              </a:rPr>
              <a:t>Metadata </a:t>
            </a:r>
            <a:r>
              <a:rPr lang="th-TH" sz="3200" b="0" i="0" dirty="0">
                <a:solidFill>
                  <a:srgbClr val="111112"/>
                </a:solidFill>
                <a:effectLst/>
                <a:latin typeface="optimisticAI"/>
              </a:rPr>
              <a:t>ให้ </a:t>
            </a:r>
            <a:r>
              <a:rPr lang="en-US" sz="3200" b="0" i="0" dirty="0">
                <a:solidFill>
                  <a:srgbClr val="111112"/>
                </a:solidFill>
                <a:effectLst/>
                <a:latin typeface="optimisticAI"/>
              </a:rPr>
              <a:t>AI </a:t>
            </a:r>
            <a:r>
              <a:rPr lang="th-TH" sz="3200" b="0" i="0" dirty="0">
                <a:solidFill>
                  <a:srgbClr val="111112"/>
                </a:solidFill>
                <a:effectLst/>
                <a:latin typeface="optimisticAI"/>
              </a:rPr>
              <a:t>และคนเข้าใจได้</a:t>
            </a:r>
            <a:endParaRPr lang="th-TH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BF3371-2993-429E-8DB2-0BB3803C2A3B}"/>
              </a:ext>
            </a:extLst>
          </p:cNvPr>
          <p:cNvSpPr txBox="1"/>
          <p:nvPr/>
        </p:nvSpPr>
        <p:spPr>
          <a:xfrm>
            <a:off x="450042" y="1715543"/>
            <a:ext cx="82296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600" b="1" i="0" dirty="0">
                <a:solidFill>
                  <a:srgbClr val="111112"/>
                </a:solidFill>
                <a:effectLst/>
                <a:latin typeface="optimisticAI"/>
              </a:rPr>
              <a:t>ตัวอย่าง: บทความเรื่อง "ชงกาแฟดร</a:t>
            </a:r>
            <a:r>
              <a:rPr lang="th-TH" sz="3600" b="1" i="0" dirty="0" err="1">
                <a:solidFill>
                  <a:srgbClr val="111112"/>
                </a:solidFill>
                <a:effectLst/>
                <a:latin typeface="optimisticAI"/>
              </a:rPr>
              <a:t>ิป</a:t>
            </a:r>
            <a:r>
              <a:rPr lang="th-TH" sz="3600" b="1" i="0" dirty="0">
                <a:solidFill>
                  <a:srgbClr val="111112"/>
                </a:solidFill>
                <a:effectLst/>
                <a:latin typeface="optimisticAI"/>
              </a:rPr>
              <a:t>"</a:t>
            </a:r>
            <a:endParaRPr lang="th-TH" sz="3600" b="0" i="0" dirty="0">
              <a:solidFill>
                <a:srgbClr val="111112"/>
              </a:solidFill>
              <a:effectLst/>
              <a:latin typeface="optimisticAI"/>
            </a:endParaRPr>
          </a:p>
          <a:p>
            <a:pPr algn="l"/>
            <a:r>
              <a:rPr lang="th-TH" sz="3600" b="1" i="0" dirty="0">
                <a:solidFill>
                  <a:srgbClr val="111112"/>
                </a:solidFill>
                <a:effectLst/>
                <a:latin typeface="optimisticAI"/>
              </a:rPr>
              <a:t>แบบเก่า</a:t>
            </a:r>
            <a:r>
              <a:rPr lang="th-TH" sz="3600" b="0" i="0" dirty="0">
                <a:solidFill>
                  <a:srgbClr val="111112"/>
                </a:solidFill>
                <a:effectLst/>
                <a:latin typeface="optimisticAI"/>
              </a:rPr>
              <a:t>: </a:t>
            </a:r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พิมพ์ยาว 500 คำ ไม่มีหัวข้อ</a:t>
            </a:r>
          </a:p>
          <a:p>
            <a:pPr algn="l"/>
            <a:r>
              <a:rPr lang="th-TH" sz="3200" b="1" i="0" dirty="0">
                <a:solidFill>
                  <a:srgbClr val="111112"/>
                </a:solidFill>
                <a:effectLst/>
                <a:latin typeface="optimisticAI"/>
              </a:rPr>
              <a:t>แบบใหม่ 2026</a:t>
            </a:r>
            <a:r>
              <a:rPr lang="th-TH" sz="3200" b="0" i="0" dirty="0">
                <a:solidFill>
                  <a:srgbClr val="111112"/>
                </a:solidFill>
                <a:effectLst/>
                <a:latin typeface="optimisticAI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400C0-DB96-471F-BC41-DC59F3BADC17}"/>
              </a:ext>
            </a:extLst>
          </p:cNvPr>
          <p:cNvSpPr txBox="1"/>
          <p:nvPr/>
        </p:nvSpPr>
        <p:spPr>
          <a:xfrm>
            <a:off x="2771800" y="2996952"/>
            <a:ext cx="3315554" cy="3664336"/>
          </a:xfrm>
          <a:custGeom>
            <a:avLst/>
            <a:gdLst>
              <a:gd name="connsiteX0" fmla="*/ 0 w 3315554"/>
              <a:gd name="connsiteY0" fmla="*/ 0 h 3664336"/>
              <a:gd name="connsiteX1" fmla="*/ 519437 w 3315554"/>
              <a:gd name="connsiteY1" fmla="*/ 0 h 3664336"/>
              <a:gd name="connsiteX2" fmla="*/ 1072029 w 3315554"/>
              <a:gd name="connsiteY2" fmla="*/ 0 h 3664336"/>
              <a:gd name="connsiteX3" fmla="*/ 1690933 w 3315554"/>
              <a:gd name="connsiteY3" fmla="*/ 0 h 3664336"/>
              <a:gd name="connsiteX4" fmla="*/ 2309836 w 3315554"/>
              <a:gd name="connsiteY4" fmla="*/ 0 h 3664336"/>
              <a:gd name="connsiteX5" fmla="*/ 2796117 w 3315554"/>
              <a:gd name="connsiteY5" fmla="*/ 0 h 3664336"/>
              <a:gd name="connsiteX6" fmla="*/ 3315554 w 3315554"/>
              <a:gd name="connsiteY6" fmla="*/ 0 h 3664336"/>
              <a:gd name="connsiteX7" fmla="*/ 3315554 w 3315554"/>
              <a:gd name="connsiteY7" fmla="*/ 486833 h 3664336"/>
              <a:gd name="connsiteX8" fmla="*/ 3315554 w 3315554"/>
              <a:gd name="connsiteY8" fmla="*/ 900380 h 3664336"/>
              <a:gd name="connsiteX9" fmla="*/ 3315554 w 3315554"/>
              <a:gd name="connsiteY9" fmla="*/ 1460500 h 3664336"/>
              <a:gd name="connsiteX10" fmla="*/ 3315554 w 3315554"/>
              <a:gd name="connsiteY10" fmla="*/ 2020620 h 3664336"/>
              <a:gd name="connsiteX11" fmla="*/ 3315554 w 3315554"/>
              <a:gd name="connsiteY11" fmla="*/ 2617383 h 3664336"/>
              <a:gd name="connsiteX12" fmla="*/ 3315554 w 3315554"/>
              <a:gd name="connsiteY12" fmla="*/ 3104216 h 3664336"/>
              <a:gd name="connsiteX13" fmla="*/ 3315554 w 3315554"/>
              <a:gd name="connsiteY13" fmla="*/ 3664336 h 3664336"/>
              <a:gd name="connsiteX14" fmla="*/ 2762962 w 3315554"/>
              <a:gd name="connsiteY14" fmla="*/ 3664336 h 3664336"/>
              <a:gd name="connsiteX15" fmla="*/ 2243525 w 3315554"/>
              <a:gd name="connsiteY15" fmla="*/ 3664336 h 3664336"/>
              <a:gd name="connsiteX16" fmla="*/ 1690933 w 3315554"/>
              <a:gd name="connsiteY16" fmla="*/ 3664336 h 3664336"/>
              <a:gd name="connsiteX17" fmla="*/ 1138340 w 3315554"/>
              <a:gd name="connsiteY17" fmla="*/ 3664336 h 3664336"/>
              <a:gd name="connsiteX18" fmla="*/ 685214 w 3315554"/>
              <a:gd name="connsiteY18" fmla="*/ 3664336 h 3664336"/>
              <a:gd name="connsiteX19" fmla="*/ 0 w 3315554"/>
              <a:gd name="connsiteY19" fmla="*/ 3664336 h 3664336"/>
              <a:gd name="connsiteX20" fmla="*/ 0 w 3315554"/>
              <a:gd name="connsiteY20" fmla="*/ 3104216 h 3664336"/>
              <a:gd name="connsiteX21" fmla="*/ 0 w 3315554"/>
              <a:gd name="connsiteY21" fmla="*/ 2507453 h 3664336"/>
              <a:gd name="connsiteX22" fmla="*/ 0 w 3315554"/>
              <a:gd name="connsiteY22" fmla="*/ 2020620 h 3664336"/>
              <a:gd name="connsiteX23" fmla="*/ 0 w 3315554"/>
              <a:gd name="connsiteY23" fmla="*/ 1497143 h 3664336"/>
              <a:gd name="connsiteX24" fmla="*/ 0 w 3315554"/>
              <a:gd name="connsiteY24" fmla="*/ 1083597 h 3664336"/>
              <a:gd name="connsiteX25" fmla="*/ 0 w 3315554"/>
              <a:gd name="connsiteY25" fmla="*/ 523477 h 3664336"/>
              <a:gd name="connsiteX26" fmla="*/ 0 w 3315554"/>
              <a:gd name="connsiteY26" fmla="*/ 0 h 366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315554" h="3664336" extrusionOk="0">
                <a:moveTo>
                  <a:pt x="0" y="0"/>
                </a:moveTo>
                <a:cubicBezTo>
                  <a:pt x="132128" y="-15226"/>
                  <a:pt x="358005" y="37191"/>
                  <a:pt x="519437" y="0"/>
                </a:cubicBezTo>
                <a:cubicBezTo>
                  <a:pt x="680869" y="-37191"/>
                  <a:pt x="852709" y="31305"/>
                  <a:pt x="1072029" y="0"/>
                </a:cubicBezTo>
                <a:cubicBezTo>
                  <a:pt x="1291349" y="-31305"/>
                  <a:pt x="1453615" y="35353"/>
                  <a:pt x="1690933" y="0"/>
                </a:cubicBezTo>
                <a:cubicBezTo>
                  <a:pt x="1928251" y="-35353"/>
                  <a:pt x="2070702" y="72936"/>
                  <a:pt x="2309836" y="0"/>
                </a:cubicBezTo>
                <a:cubicBezTo>
                  <a:pt x="2548970" y="-72936"/>
                  <a:pt x="2615049" y="39480"/>
                  <a:pt x="2796117" y="0"/>
                </a:cubicBezTo>
                <a:cubicBezTo>
                  <a:pt x="2977185" y="-39480"/>
                  <a:pt x="3199004" y="56599"/>
                  <a:pt x="3315554" y="0"/>
                </a:cubicBezTo>
                <a:cubicBezTo>
                  <a:pt x="3359853" y="185635"/>
                  <a:pt x="3288815" y="278739"/>
                  <a:pt x="3315554" y="486833"/>
                </a:cubicBezTo>
                <a:cubicBezTo>
                  <a:pt x="3342293" y="694927"/>
                  <a:pt x="3267016" y="779694"/>
                  <a:pt x="3315554" y="900380"/>
                </a:cubicBezTo>
                <a:cubicBezTo>
                  <a:pt x="3364092" y="1021066"/>
                  <a:pt x="3259219" y="1224632"/>
                  <a:pt x="3315554" y="1460500"/>
                </a:cubicBezTo>
                <a:cubicBezTo>
                  <a:pt x="3371889" y="1696368"/>
                  <a:pt x="3311791" y="1790047"/>
                  <a:pt x="3315554" y="2020620"/>
                </a:cubicBezTo>
                <a:cubicBezTo>
                  <a:pt x="3319317" y="2251193"/>
                  <a:pt x="3253826" y="2386607"/>
                  <a:pt x="3315554" y="2617383"/>
                </a:cubicBezTo>
                <a:cubicBezTo>
                  <a:pt x="3377282" y="2848159"/>
                  <a:pt x="3278457" y="2995373"/>
                  <a:pt x="3315554" y="3104216"/>
                </a:cubicBezTo>
                <a:cubicBezTo>
                  <a:pt x="3352651" y="3213059"/>
                  <a:pt x="3289983" y="3510747"/>
                  <a:pt x="3315554" y="3664336"/>
                </a:cubicBezTo>
                <a:cubicBezTo>
                  <a:pt x="3130138" y="3701685"/>
                  <a:pt x="3011702" y="3603531"/>
                  <a:pt x="2762962" y="3664336"/>
                </a:cubicBezTo>
                <a:cubicBezTo>
                  <a:pt x="2514222" y="3725141"/>
                  <a:pt x="2362357" y="3642088"/>
                  <a:pt x="2243525" y="3664336"/>
                </a:cubicBezTo>
                <a:cubicBezTo>
                  <a:pt x="2124693" y="3686584"/>
                  <a:pt x="1895082" y="3606046"/>
                  <a:pt x="1690933" y="3664336"/>
                </a:cubicBezTo>
                <a:cubicBezTo>
                  <a:pt x="1486784" y="3722626"/>
                  <a:pt x="1266512" y="3629840"/>
                  <a:pt x="1138340" y="3664336"/>
                </a:cubicBezTo>
                <a:cubicBezTo>
                  <a:pt x="1010168" y="3698832"/>
                  <a:pt x="789265" y="3619482"/>
                  <a:pt x="685214" y="3664336"/>
                </a:cubicBezTo>
                <a:cubicBezTo>
                  <a:pt x="581163" y="3709190"/>
                  <a:pt x="180977" y="3656349"/>
                  <a:pt x="0" y="3664336"/>
                </a:cubicBezTo>
                <a:cubicBezTo>
                  <a:pt x="-32451" y="3386475"/>
                  <a:pt x="61093" y="3303491"/>
                  <a:pt x="0" y="3104216"/>
                </a:cubicBezTo>
                <a:cubicBezTo>
                  <a:pt x="-61093" y="2904941"/>
                  <a:pt x="46633" y="2724674"/>
                  <a:pt x="0" y="2507453"/>
                </a:cubicBezTo>
                <a:cubicBezTo>
                  <a:pt x="-46633" y="2290232"/>
                  <a:pt x="30163" y="2157822"/>
                  <a:pt x="0" y="2020620"/>
                </a:cubicBezTo>
                <a:cubicBezTo>
                  <a:pt x="-30163" y="1883418"/>
                  <a:pt x="1726" y="1651808"/>
                  <a:pt x="0" y="1497143"/>
                </a:cubicBezTo>
                <a:cubicBezTo>
                  <a:pt x="-1726" y="1342478"/>
                  <a:pt x="14886" y="1218785"/>
                  <a:pt x="0" y="1083597"/>
                </a:cubicBezTo>
                <a:cubicBezTo>
                  <a:pt x="-14886" y="948409"/>
                  <a:pt x="44287" y="670113"/>
                  <a:pt x="0" y="523477"/>
                </a:cubicBezTo>
                <a:cubicBezTo>
                  <a:pt x="-44287" y="376841"/>
                  <a:pt x="52407" y="15770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1438964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# </a:t>
            </a:r>
            <a:r>
              <a:rPr lang="th-TH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วิธีชงกาแฟดร</a:t>
            </a:r>
            <a:r>
              <a:rPr lang="th-TH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ิป</a:t>
            </a:r>
            <a:r>
              <a:rPr lang="th-TH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ให้อร่อยใน 3 นาที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## </a:t>
            </a:r>
            <a:r>
              <a:rPr lang="th-TH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อุปกรณ์ที่ต้องใช้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- ดร</a:t>
            </a:r>
            <a:r>
              <a:rPr lang="th-TH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ิปเปอร์</a:t>
            </a:r>
            <a:r>
              <a:rPr lang="th-TH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V</a:t>
            </a:r>
            <a:r>
              <a:rPr lang="th-TH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60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- กระดาษกรอง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- กาแฟ 20 กรัม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2702110-8CC2-49CD-ABBF-E385CDADE261}"/>
              </a:ext>
            </a:extLst>
          </p:cNvPr>
          <p:cNvSpPr/>
          <p:nvPr/>
        </p:nvSpPr>
        <p:spPr>
          <a:xfrm>
            <a:off x="972109" y="3894976"/>
            <a:ext cx="1224136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2109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BF3371-2993-429E-8DB2-0BB3803C2A3B}"/>
              </a:ext>
            </a:extLst>
          </p:cNvPr>
          <p:cNvSpPr txBox="1"/>
          <p:nvPr/>
        </p:nvSpPr>
        <p:spPr>
          <a:xfrm>
            <a:off x="450042" y="476672"/>
            <a:ext cx="82296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600" b="1" i="0" dirty="0">
                <a:solidFill>
                  <a:srgbClr val="111112"/>
                </a:solidFill>
                <a:effectLst/>
                <a:latin typeface="optimisticAI"/>
              </a:rPr>
              <a:t>ตัวอย่าง: บทความเรื่อง "ชงกาแฟดร</a:t>
            </a:r>
            <a:r>
              <a:rPr lang="th-TH" sz="3600" b="1" i="0" dirty="0" err="1">
                <a:solidFill>
                  <a:srgbClr val="111112"/>
                </a:solidFill>
                <a:effectLst/>
                <a:latin typeface="optimisticAI"/>
              </a:rPr>
              <a:t>ิป</a:t>
            </a:r>
            <a:r>
              <a:rPr lang="th-TH" sz="3600" b="1" i="0" dirty="0">
                <a:solidFill>
                  <a:srgbClr val="111112"/>
                </a:solidFill>
                <a:effectLst/>
                <a:latin typeface="optimisticAI"/>
              </a:rPr>
              <a:t>"</a:t>
            </a:r>
            <a:endParaRPr lang="th-TH" sz="3600" b="0" i="0" dirty="0">
              <a:solidFill>
                <a:srgbClr val="111112"/>
              </a:solidFill>
              <a:effectLst/>
              <a:latin typeface="optimisticAI"/>
            </a:endParaRPr>
          </a:p>
          <a:p>
            <a:pPr algn="l"/>
            <a:r>
              <a:rPr lang="th-TH" sz="3600" b="1" i="0" dirty="0">
                <a:solidFill>
                  <a:srgbClr val="111112"/>
                </a:solidFill>
                <a:effectLst/>
                <a:latin typeface="optimisticAI"/>
              </a:rPr>
              <a:t>แบบเก่า</a:t>
            </a:r>
            <a:r>
              <a:rPr lang="th-TH" sz="3600" b="0" i="0" dirty="0">
                <a:solidFill>
                  <a:srgbClr val="111112"/>
                </a:solidFill>
                <a:effectLst/>
                <a:latin typeface="optimisticAI"/>
              </a:rPr>
              <a:t>: </a:t>
            </a:r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พิมพ์ยาว 500 คำ ไม่มีหัวข้อ</a:t>
            </a:r>
          </a:p>
          <a:p>
            <a:pPr algn="l"/>
            <a:r>
              <a:rPr lang="th-TH" sz="3200" b="1" i="0" dirty="0">
                <a:solidFill>
                  <a:srgbClr val="111112"/>
                </a:solidFill>
                <a:effectLst/>
                <a:latin typeface="optimisticAI"/>
              </a:rPr>
              <a:t>แบบใหม่ 2026</a:t>
            </a:r>
            <a:r>
              <a:rPr lang="th-TH" sz="3200" b="0" i="0" dirty="0">
                <a:solidFill>
                  <a:srgbClr val="111112"/>
                </a:solidFill>
                <a:effectLst/>
                <a:latin typeface="optimisticAI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D400C0-DB96-471F-BC41-DC59F3BADC17}"/>
              </a:ext>
            </a:extLst>
          </p:cNvPr>
          <p:cNvSpPr txBox="1"/>
          <p:nvPr/>
        </p:nvSpPr>
        <p:spPr>
          <a:xfrm>
            <a:off x="2907065" y="1772816"/>
            <a:ext cx="3315554" cy="4396075"/>
          </a:xfrm>
          <a:custGeom>
            <a:avLst/>
            <a:gdLst>
              <a:gd name="connsiteX0" fmla="*/ 0 w 3315554"/>
              <a:gd name="connsiteY0" fmla="*/ 0 h 4396075"/>
              <a:gd name="connsiteX1" fmla="*/ 519437 w 3315554"/>
              <a:gd name="connsiteY1" fmla="*/ 0 h 4396075"/>
              <a:gd name="connsiteX2" fmla="*/ 1072029 w 3315554"/>
              <a:gd name="connsiteY2" fmla="*/ 0 h 4396075"/>
              <a:gd name="connsiteX3" fmla="*/ 1690933 w 3315554"/>
              <a:gd name="connsiteY3" fmla="*/ 0 h 4396075"/>
              <a:gd name="connsiteX4" fmla="*/ 2309836 w 3315554"/>
              <a:gd name="connsiteY4" fmla="*/ 0 h 4396075"/>
              <a:gd name="connsiteX5" fmla="*/ 2796117 w 3315554"/>
              <a:gd name="connsiteY5" fmla="*/ 0 h 4396075"/>
              <a:gd name="connsiteX6" fmla="*/ 3315554 w 3315554"/>
              <a:gd name="connsiteY6" fmla="*/ 0 h 4396075"/>
              <a:gd name="connsiteX7" fmla="*/ 3315554 w 3315554"/>
              <a:gd name="connsiteY7" fmla="*/ 505549 h 4396075"/>
              <a:gd name="connsiteX8" fmla="*/ 3315554 w 3315554"/>
              <a:gd name="connsiteY8" fmla="*/ 923176 h 4396075"/>
              <a:gd name="connsiteX9" fmla="*/ 3315554 w 3315554"/>
              <a:gd name="connsiteY9" fmla="*/ 1516646 h 4396075"/>
              <a:gd name="connsiteX10" fmla="*/ 3315554 w 3315554"/>
              <a:gd name="connsiteY10" fmla="*/ 2110116 h 4396075"/>
              <a:gd name="connsiteX11" fmla="*/ 3315554 w 3315554"/>
              <a:gd name="connsiteY11" fmla="*/ 2747547 h 4396075"/>
              <a:gd name="connsiteX12" fmla="*/ 3315554 w 3315554"/>
              <a:gd name="connsiteY12" fmla="*/ 3253096 h 4396075"/>
              <a:gd name="connsiteX13" fmla="*/ 3315554 w 3315554"/>
              <a:gd name="connsiteY13" fmla="*/ 3846566 h 4396075"/>
              <a:gd name="connsiteX14" fmla="*/ 3315554 w 3315554"/>
              <a:gd name="connsiteY14" fmla="*/ 4396075 h 4396075"/>
              <a:gd name="connsiteX15" fmla="*/ 2796117 w 3315554"/>
              <a:gd name="connsiteY15" fmla="*/ 4396075 h 4396075"/>
              <a:gd name="connsiteX16" fmla="*/ 2243525 w 3315554"/>
              <a:gd name="connsiteY16" fmla="*/ 4396075 h 4396075"/>
              <a:gd name="connsiteX17" fmla="*/ 1690933 w 3315554"/>
              <a:gd name="connsiteY17" fmla="*/ 4396075 h 4396075"/>
              <a:gd name="connsiteX18" fmla="*/ 1237807 w 3315554"/>
              <a:gd name="connsiteY18" fmla="*/ 4396075 h 4396075"/>
              <a:gd name="connsiteX19" fmla="*/ 618903 w 3315554"/>
              <a:gd name="connsiteY19" fmla="*/ 4396075 h 4396075"/>
              <a:gd name="connsiteX20" fmla="*/ 0 w 3315554"/>
              <a:gd name="connsiteY20" fmla="*/ 4396075 h 4396075"/>
              <a:gd name="connsiteX21" fmla="*/ 0 w 3315554"/>
              <a:gd name="connsiteY21" fmla="*/ 3934487 h 4396075"/>
              <a:gd name="connsiteX22" fmla="*/ 0 w 3315554"/>
              <a:gd name="connsiteY22" fmla="*/ 3428939 h 4396075"/>
              <a:gd name="connsiteX23" fmla="*/ 0 w 3315554"/>
              <a:gd name="connsiteY23" fmla="*/ 2879429 h 4396075"/>
              <a:gd name="connsiteX24" fmla="*/ 0 w 3315554"/>
              <a:gd name="connsiteY24" fmla="*/ 2461802 h 4396075"/>
              <a:gd name="connsiteX25" fmla="*/ 0 w 3315554"/>
              <a:gd name="connsiteY25" fmla="*/ 1868332 h 4396075"/>
              <a:gd name="connsiteX26" fmla="*/ 0 w 3315554"/>
              <a:gd name="connsiteY26" fmla="*/ 1362783 h 4396075"/>
              <a:gd name="connsiteX27" fmla="*/ 0 w 3315554"/>
              <a:gd name="connsiteY27" fmla="*/ 857235 h 4396075"/>
              <a:gd name="connsiteX28" fmla="*/ 0 w 3315554"/>
              <a:gd name="connsiteY28" fmla="*/ 0 h 439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315554" h="4396075" extrusionOk="0">
                <a:moveTo>
                  <a:pt x="0" y="0"/>
                </a:moveTo>
                <a:cubicBezTo>
                  <a:pt x="132128" y="-15226"/>
                  <a:pt x="358005" y="37191"/>
                  <a:pt x="519437" y="0"/>
                </a:cubicBezTo>
                <a:cubicBezTo>
                  <a:pt x="680869" y="-37191"/>
                  <a:pt x="852709" y="31305"/>
                  <a:pt x="1072029" y="0"/>
                </a:cubicBezTo>
                <a:cubicBezTo>
                  <a:pt x="1291349" y="-31305"/>
                  <a:pt x="1453615" y="35353"/>
                  <a:pt x="1690933" y="0"/>
                </a:cubicBezTo>
                <a:cubicBezTo>
                  <a:pt x="1928251" y="-35353"/>
                  <a:pt x="2070702" y="72936"/>
                  <a:pt x="2309836" y="0"/>
                </a:cubicBezTo>
                <a:cubicBezTo>
                  <a:pt x="2548970" y="-72936"/>
                  <a:pt x="2615049" y="39480"/>
                  <a:pt x="2796117" y="0"/>
                </a:cubicBezTo>
                <a:cubicBezTo>
                  <a:pt x="2977185" y="-39480"/>
                  <a:pt x="3199004" y="56599"/>
                  <a:pt x="3315554" y="0"/>
                </a:cubicBezTo>
                <a:cubicBezTo>
                  <a:pt x="3335070" y="167209"/>
                  <a:pt x="3261310" y="336739"/>
                  <a:pt x="3315554" y="505549"/>
                </a:cubicBezTo>
                <a:cubicBezTo>
                  <a:pt x="3369798" y="674359"/>
                  <a:pt x="3290795" y="785755"/>
                  <a:pt x="3315554" y="923176"/>
                </a:cubicBezTo>
                <a:cubicBezTo>
                  <a:pt x="3340313" y="1060597"/>
                  <a:pt x="3307050" y="1382889"/>
                  <a:pt x="3315554" y="1516646"/>
                </a:cubicBezTo>
                <a:cubicBezTo>
                  <a:pt x="3324058" y="1650403"/>
                  <a:pt x="3313284" y="1980478"/>
                  <a:pt x="3315554" y="2110116"/>
                </a:cubicBezTo>
                <a:cubicBezTo>
                  <a:pt x="3317824" y="2239754"/>
                  <a:pt x="3271100" y="2429476"/>
                  <a:pt x="3315554" y="2747547"/>
                </a:cubicBezTo>
                <a:cubicBezTo>
                  <a:pt x="3360008" y="3065618"/>
                  <a:pt x="3313272" y="3080297"/>
                  <a:pt x="3315554" y="3253096"/>
                </a:cubicBezTo>
                <a:cubicBezTo>
                  <a:pt x="3317836" y="3425895"/>
                  <a:pt x="3294530" y="3709442"/>
                  <a:pt x="3315554" y="3846566"/>
                </a:cubicBezTo>
                <a:cubicBezTo>
                  <a:pt x="3336578" y="3983690"/>
                  <a:pt x="3254640" y="4164757"/>
                  <a:pt x="3315554" y="4396075"/>
                </a:cubicBezTo>
                <a:cubicBezTo>
                  <a:pt x="3150767" y="4452296"/>
                  <a:pt x="2914949" y="4373827"/>
                  <a:pt x="2796117" y="4396075"/>
                </a:cubicBezTo>
                <a:cubicBezTo>
                  <a:pt x="2677285" y="4418323"/>
                  <a:pt x="2447674" y="4337785"/>
                  <a:pt x="2243525" y="4396075"/>
                </a:cubicBezTo>
                <a:cubicBezTo>
                  <a:pt x="2039376" y="4454365"/>
                  <a:pt x="1816029" y="4361467"/>
                  <a:pt x="1690933" y="4396075"/>
                </a:cubicBezTo>
                <a:cubicBezTo>
                  <a:pt x="1565837" y="4430683"/>
                  <a:pt x="1341858" y="4351221"/>
                  <a:pt x="1237807" y="4396075"/>
                </a:cubicBezTo>
                <a:cubicBezTo>
                  <a:pt x="1133756" y="4440929"/>
                  <a:pt x="746207" y="4343356"/>
                  <a:pt x="618903" y="4396075"/>
                </a:cubicBezTo>
                <a:cubicBezTo>
                  <a:pt x="491599" y="4448794"/>
                  <a:pt x="161596" y="4357569"/>
                  <a:pt x="0" y="4396075"/>
                </a:cubicBezTo>
                <a:cubicBezTo>
                  <a:pt x="-8858" y="4241005"/>
                  <a:pt x="37882" y="4041802"/>
                  <a:pt x="0" y="3934487"/>
                </a:cubicBezTo>
                <a:cubicBezTo>
                  <a:pt x="-37882" y="3827172"/>
                  <a:pt x="2860" y="3564781"/>
                  <a:pt x="0" y="3428939"/>
                </a:cubicBezTo>
                <a:cubicBezTo>
                  <a:pt x="-2860" y="3293097"/>
                  <a:pt x="62736" y="3073594"/>
                  <a:pt x="0" y="2879429"/>
                </a:cubicBezTo>
                <a:cubicBezTo>
                  <a:pt x="-62736" y="2685264"/>
                  <a:pt x="38517" y="2637229"/>
                  <a:pt x="0" y="2461802"/>
                </a:cubicBezTo>
                <a:cubicBezTo>
                  <a:pt x="-38517" y="2286375"/>
                  <a:pt x="53180" y="2148612"/>
                  <a:pt x="0" y="1868332"/>
                </a:cubicBezTo>
                <a:cubicBezTo>
                  <a:pt x="-53180" y="1588052"/>
                  <a:pt x="14727" y="1556430"/>
                  <a:pt x="0" y="1362783"/>
                </a:cubicBezTo>
                <a:cubicBezTo>
                  <a:pt x="-14727" y="1169136"/>
                  <a:pt x="15155" y="961938"/>
                  <a:pt x="0" y="857235"/>
                </a:cubicBezTo>
                <a:cubicBezTo>
                  <a:pt x="-15155" y="752532"/>
                  <a:pt x="68076" y="17374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61438964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## </a:t>
            </a:r>
            <a:r>
              <a:rPr lang="th-TH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ขั้นตอน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1. ลวกกระดาษ เพื่อลดกลิ่น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2. เทน้ำ 92 องศา วนเป็นก้นหอย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3. รอ 2:30 นาที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## </a:t>
            </a:r>
            <a:r>
              <a:rPr lang="th-TH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เคล็ดลับจากบาริสต</a:t>
            </a:r>
            <a:r>
              <a:rPr lang="th-TH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้า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"ห้ามคนผงกาแฟตอนน้ำไหล" </a:t>
            </a:r>
            <a:endParaRPr lang="en-US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2702110-8CC2-49CD-ABBF-E385CDADE261}"/>
              </a:ext>
            </a:extLst>
          </p:cNvPr>
          <p:cNvSpPr/>
          <p:nvPr/>
        </p:nvSpPr>
        <p:spPr>
          <a:xfrm>
            <a:off x="1063367" y="3305071"/>
            <a:ext cx="1224136" cy="86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1242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B7272-804D-4BD2-BECB-67DF4DD6C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i="0" dirty="0">
                <a:solidFill>
                  <a:srgbClr val="111112"/>
                </a:solidFill>
                <a:effectLst/>
                <a:latin typeface="optimisticAI"/>
              </a:rPr>
              <a:t>2.Structure </a:t>
            </a:r>
            <a:r>
              <a:rPr lang="th-TH" sz="5400" b="1" i="0" dirty="0">
                <a:solidFill>
                  <a:srgbClr val="111112"/>
                </a:solidFill>
                <a:effectLst/>
                <a:latin typeface="optimisticAI"/>
              </a:rPr>
              <a:t>โครงสร้าง</a:t>
            </a:r>
            <a:r>
              <a:rPr lang="th-TH" sz="5400" b="0" i="0" dirty="0">
                <a:solidFill>
                  <a:srgbClr val="111112"/>
                </a:solidFill>
                <a:effectLst/>
                <a:latin typeface="optimisticAI"/>
              </a:rPr>
              <a:t>: </a:t>
            </a:r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จัดรูปแบบชัดเจน + มี </a:t>
            </a:r>
            <a:r>
              <a:rPr lang="en-US" b="0" i="0" dirty="0">
                <a:solidFill>
                  <a:srgbClr val="111112"/>
                </a:solidFill>
                <a:effectLst/>
                <a:latin typeface="optimisticAI"/>
              </a:rPr>
              <a:t>Metadata </a:t>
            </a:r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ให้ </a:t>
            </a:r>
            <a:r>
              <a:rPr lang="en-US" b="0" i="0" dirty="0">
                <a:solidFill>
                  <a:srgbClr val="111112"/>
                </a:solidFill>
                <a:effectLst/>
                <a:latin typeface="optimisticAI"/>
              </a:rPr>
              <a:t>AI </a:t>
            </a:r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และคนเข้าใจได้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6EB0E-5820-4C79-8A9F-E0BC49CE2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11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0A0A0A"/>
                </a:solidFill>
                <a:effectLst/>
                <a:latin typeface="Google Sans"/>
              </a:rPr>
              <a:t>Metadata (</a:t>
            </a:r>
            <a:r>
              <a:rPr lang="th-TH" b="1" i="0" dirty="0">
                <a:solidFill>
                  <a:srgbClr val="0A0A0A"/>
                </a:solidFill>
                <a:effectLst/>
                <a:latin typeface="Google Sans"/>
              </a:rPr>
              <a:t>เมทาดาตา)</a:t>
            </a:r>
            <a:r>
              <a:rPr lang="th-TH" b="0" i="0" dirty="0">
                <a:solidFill>
                  <a:srgbClr val="0A0A0A"/>
                </a:solidFill>
                <a:effectLst/>
                <a:latin typeface="Google Sans"/>
              </a:rPr>
              <a:t> คือ </a:t>
            </a:r>
            <a:r>
              <a:rPr lang="th-TH" b="1" dirty="0">
                <a:effectLst/>
              </a:rPr>
              <a:t>"ข้อมูลที่ใช้อธิบายข้อมูล“</a:t>
            </a:r>
          </a:p>
          <a:p>
            <a:r>
              <a:rPr lang="th-TH" b="1" dirty="0">
                <a:effectLst/>
              </a:rPr>
              <a:t> (</a:t>
            </a:r>
            <a:r>
              <a:rPr lang="en-US" b="1" dirty="0">
                <a:effectLst/>
              </a:rPr>
              <a:t>Data about Data)</a:t>
            </a:r>
            <a:r>
              <a:rPr lang="en-US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lang="th-TH" b="0" i="0" dirty="0">
                <a:solidFill>
                  <a:srgbClr val="0A0A0A"/>
                </a:solidFill>
                <a:effectLst/>
                <a:latin typeface="Google Sans"/>
              </a:rPr>
              <a:t>หรือข้อมูลที่ทำหน้าที่เป็นป้ายกำกับเพื่อบอกรายละเอียดว่าข้อมูลชุดนั้นคืออะไร ใครเป็นคนสร้าง สร้างขึ้นเมื่อไหร่ และมีลักษณะอย่างไร </a:t>
            </a:r>
            <a:endParaRPr lang="th-TH" dirty="0"/>
          </a:p>
        </p:txBody>
      </p:sp>
      <p:pic>
        <p:nvPicPr>
          <p:cNvPr id="19460" name="Picture 4" descr="What Is Metadata? | Ontotext Fundamentals">
            <a:extLst>
              <a:ext uri="{FF2B5EF4-FFF2-40B4-BE49-F238E27FC236}">
                <a16:creationId xmlns:a16="http://schemas.microsoft.com/office/drawing/2014/main" id="{A9E6B8EF-7404-47AC-B93D-1E40877DC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5" y="3609441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Data vs Metadata - do you know the ...">
            <a:extLst>
              <a:ext uri="{FF2B5EF4-FFF2-40B4-BE49-F238E27FC236}">
                <a16:creationId xmlns:a16="http://schemas.microsoft.com/office/drawing/2014/main" id="{EFB1146A-91A7-4656-B913-F8F6E264C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74" y="5123916"/>
            <a:ext cx="296227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What is Database Metadata? (Examples ...">
            <a:extLst>
              <a:ext uri="{FF2B5EF4-FFF2-40B4-BE49-F238E27FC236}">
                <a16:creationId xmlns:a16="http://schemas.microsoft.com/office/drawing/2014/main" id="{4C19B798-BAB3-4AD7-9D1D-907A47D21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34648"/>
            <a:ext cx="3273755" cy="217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2864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6EB0E-5820-4C79-8A9F-E0BC49CE2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332657"/>
            <a:ext cx="8352928" cy="2016224"/>
          </a:xfrm>
        </p:spPr>
        <p:txBody>
          <a:bodyPr>
            <a:normAutofit/>
          </a:bodyPr>
          <a:lstStyle/>
          <a:p>
            <a:r>
              <a:rPr lang="en-US" sz="2800" b="1" i="0" dirty="0">
                <a:solidFill>
                  <a:srgbClr val="0A0A0A"/>
                </a:solidFill>
                <a:effectLst/>
                <a:latin typeface="Google Sans"/>
              </a:rPr>
              <a:t>Metadata (</a:t>
            </a:r>
            <a:r>
              <a:rPr lang="th-TH" sz="2800" b="1" i="0" dirty="0">
                <a:solidFill>
                  <a:srgbClr val="0A0A0A"/>
                </a:solidFill>
                <a:effectLst/>
                <a:latin typeface="Google Sans"/>
              </a:rPr>
              <a:t>เม</a:t>
            </a:r>
            <a:r>
              <a:rPr lang="th-TH" b="1" i="0" dirty="0">
                <a:solidFill>
                  <a:srgbClr val="0A0A0A"/>
                </a:solidFill>
                <a:effectLst/>
                <a:latin typeface="Google Sans"/>
              </a:rPr>
              <a:t>ทาดาตา)</a:t>
            </a:r>
            <a:r>
              <a:rPr lang="th-TH" b="0" i="0" dirty="0">
                <a:solidFill>
                  <a:srgbClr val="0A0A0A"/>
                </a:solidFill>
                <a:effectLst/>
                <a:latin typeface="Google Sans"/>
              </a:rPr>
              <a:t> คือ </a:t>
            </a:r>
            <a:r>
              <a:rPr lang="th-TH" b="1" dirty="0">
                <a:effectLst/>
              </a:rPr>
              <a:t>"ข้อมูลที่ใช้อธิบายข้อมูล"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31B05D-A8B2-40B3-BA4D-5E81B2BAFDCC}"/>
              </a:ext>
            </a:extLst>
          </p:cNvPr>
          <p:cNvSpPr txBox="1"/>
          <p:nvPr/>
        </p:nvSpPr>
        <p:spPr>
          <a:xfrm>
            <a:off x="144016" y="81754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111112"/>
                </a:solidFill>
                <a:effectLst/>
                <a:latin typeface="optimisticAI"/>
              </a:rPr>
              <a:t>Metadata 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สำคัญปี 2026 มี 4 กลุ่ม</a:t>
            </a:r>
            <a:endParaRPr lang="th-TH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ADADD46-7613-431A-9EA9-FFE6ACFD9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970575"/>
              </p:ext>
            </p:extLst>
          </p:nvPr>
        </p:nvGraphicFramePr>
        <p:xfrm>
          <a:off x="218850" y="1360832"/>
          <a:ext cx="8529615" cy="5308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43205">
                  <a:extLst>
                    <a:ext uri="{9D8B030D-6E8A-4147-A177-3AD203B41FA5}">
                      <a16:colId xmlns:a16="http://schemas.microsoft.com/office/drawing/2014/main" val="207198088"/>
                    </a:ext>
                  </a:extLst>
                </a:gridCol>
                <a:gridCol w="2843205">
                  <a:extLst>
                    <a:ext uri="{9D8B030D-6E8A-4147-A177-3AD203B41FA5}">
                      <a16:colId xmlns:a16="http://schemas.microsoft.com/office/drawing/2014/main" val="3884095396"/>
                    </a:ext>
                  </a:extLst>
                </a:gridCol>
                <a:gridCol w="2843205">
                  <a:extLst>
                    <a:ext uri="{9D8B030D-6E8A-4147-A177-3AD203B41FA5}">
                      <a16:colId xmlns:a16="http://schemas.microsoft.com/office/drawing/2014/main" val="2604674082"/>
                    </a:ext>
                  </a:extLst>
                </a:gridCol>
              </a:tblGrid>
              <a:tr h="66376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4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ชนิด </a:t>
                      </a:r>
                      <a:r>
                        <a:rPr lang="en-US" sz="2400" dirty="0">
                          <a:effectLst/>
                        </a:rPr>
                        <a:t>Metadata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4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เอาไว้ตอบคำถามอะไร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4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ตัวอย่างที่ต้องใส่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4749539"/>
                  </a:ext>
                </a:extLst>
              </a:tr>
              <a:tr h="121051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1. Descriptive </a:t>
                      </a:r>
                      <a:r>
                        <a:rPr lang="th-TH" sz="2400" dirty="0">
                          <a:effectLst/>
                        </a:rPr>
                        <a:t>บรรยาย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นี่คืออะไร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8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Title, </a:t>
                      </a:r>
                      <a:r>
                        <a:rPr lang="th-TH" sz="2800" dirty="0">
                          <a:effectLst/>
                        </a:rPr>
                        <a:t>คำอธิบาย</a:t>
                      </a:r>
                      <a:r>
                        <a:rPr lang="en-US" sz="2800" dirty="0">
                          <a:effectLst/>
                        </a:rPr>
                        <a:t>,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 Keywords, </a:t>
                      </a:r>
                      <a:r>
                        <a:rPr lang="th-TH" sz="2800" dirty="0">
                          <a:effectLst/>
                        </a:rPr>
                        <a:t>คนพูด</a:t>
                      </a:r>
                      <a:r>
                        <a:rPr lang="en-US" sz="2800" dirty="0">
                          <a:effectLst/>
                        </a:rPr>
                        <a:t>, </a:t>
                      </a:r>
                      <a:endParaRPr lang="th-TH" sz="28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800" dirty="0">
                          <a:effectLst/>
                        </a:rPr>
                        <a:t>วันที่เผยแพร่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04081677"/>
                  </a:ext>
                </a:extLst>
              </a:tr>
              <a:tr h="101321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2. Structural </a:t>
                      </a:r>
                      <a:r>
                        <a:rPr lang="th-TH" sz="2400" dirty="0">
                          <a:effectLst/>
                        </a:rPr>
                        <a:t>โครงสร้าง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ข้างในมีอะไรบ้าง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นี่คือ "ขั้นตอนที่ </a:t>
                      </a:r>
                      <a:r>
                        <a:rPr lang="en-US" sz="2400" dirty="0">
                          <a:effectLst/>
                        </a:rPr>
                        <a:t>2", </a:t>
                      </a:r>
                      <a:r>
                        <a:rPr lang="th-TH" sz="2400" dirty="0">
                          <a:effectLst/>
                        </a:rPr>
                        <a:t>นี่คือ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 "</a:t>
                      </a:r>
                      <a:r>
                        <a:rPr lang="en-US" sz="2400" dirty="0">
                          <a:effectLst/>
                        </a:rPr>
                        <a:t>Quote", </a:t>
                      </a:r>
                      <a:r>
                        <a:rPr lang="th-TH" sz="2400" dirty="0">
                          <a:effectLst/>
                        </a:rPr>
                        <a:t>นี่คือ "ราคา"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916097137"/>
                  </a:ext>
                </a:extLst>
              </a:tr>
              <a:tr h="121051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3. Administrative </a:t>
                      </a:r>
                      <a:endParaRPr lang="th-TH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บริหาร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ใช้ได้ไหม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ลิขสิทธิ์ </a:t>
                      </a:r>
                      <a:r>
                        <a:rPr lang="en-US" sz="2400" dirty="0">
                          <a:effectLst/>
                        </a:rPr>
                        <a:t>CC-BY, </a:t>
                      </a:r>
                      <a:r>
                        <a:rPr lang="th-TH" sz="2400" dirty="0" err="1">
                          <a:effectLst/>
                        </a:rPr>
                        <a:t>อัป</a:t>
                      </a:r>
                      <a:r>
                        <a:rPr lang="th-TH" sz="2400" dirty="0">
                          <a:effectLst/>
                        </a:rPr>
                        <a:t>เดตล่าสุด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เมื่อไหร่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  <a:r>
                        <a:rPr lang="th-TH" sz="2400" dirty="0" err="1">
                          <a:effectLst/>
                        </a:rPr>
                        <a:t>เวอร์ชัน</a:t>
                      </a:r>
                      <a:r>
                        <a:rPr lang="th-TH" sz="2400" dirty="0">
                          <a:effectLst/>
                        </a:rPr>
                        <a:t>ไหน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0532139"/>
                  </a:ext>
                </a:extLst>
              </a:tr>
              <a:tr h="121051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4. Semantic </a:t>
                      </a:r>
                      <a:r>
                        <a:rPr lang="th-TH" sz="2400" dirty="0">
                          <a:effectLst/>
                        </a:rPr>
                        <a:t>ความหมาย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เกี่ยวข้องกับอะไร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Entity: </a:t>
                      </a:r>
                      <a:r>
                        <a:rPr lang="th-TH" sz="2400" dirty="0">
                          <a:effectLst/>
                        </a:rPr>
                        <a:t>นี่พูดถึง "กาแฟดร</a:t>
                      </a:r>
                      <a:r>
                        <a:rPr lang="th-TH" sz="2400" dirty="0" err="1">
                          <a:effectLst/>
                        </a:rPr>
                        <a:t>ิป</a:t>
                      </a:r>
                      <a:r>
                        <a:rPr lang="th-TH" sz="2400" dirty="0">
                          <a:effectLst/>
                        </a:rPr>
                        <a:t>"</a:t>
                      </a:r>
                      <a:r>
                        <a:rPr lang="en-US" sz="2400" dirty="0">
                          <a:effectLst/>
                        </a:rPr>
                        <a:t>,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"V60", "</a:t>
                      </a:r>
                      <a:r>
                        <a:rPr lang="th-TH" sz="2400" dirty="0">
                          <a:effectLst/>
                        </a:rPr>
                        <a:t>กรุงเทพ"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237960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5585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19D4B78-1917-4227-ABFB-17193A967EBC}"/>
              </a:ext>
            </a:extLst>
          </p:cNvPr>
          <p:cNvSpPr txBox="1"/>
          <p:nvPr/>
        </p:nvSpPr>
        <p:spPr>
          <a:xfrm>
            <a:off x="341784" y="1443841"/>
            <a:ext cx="846043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sz="3600" b="0" i="0" dirty="0">
                <a:solidFill>
                  <a:srgbClr val="111112"/>
                </a:solidFill>
                <a:effectLst/>
                <a:latin typeface="optimisticAI"/>
              </a:rPr>
              <a:t> </a:t>
            </a:r>
            <a:r>
              <a:rPr lang="th-TH" sz="3600" b="1" i="0" dirty="0">
                <a:solidFill>
                  <a:srgbClr val="111112"/>
                </a:solidFill>
                <a:effectLst/>
                <a:latin typeface="optimisticAI"/>
              </a:rPr>
              <a:t>"ป้ายชื่อ" ที่เราแปะไว้กับคอนเทนต์</a:t>
            </a:r>
            <a:r>
              <a:rPr lang="th-TH" sz="3600" b="0" i="0" dirty="0">
                <a:solidFill>
                  <a:srgbClr val="111112"/>
                </a:solidFill>
                <a:effectLst/>
                <a:latin typeface="optimisticAI"/>
              </a:rPr>
              <a:t> เพื่อบอก </a:t>
            </a:r>
            <a:r>
              <a:rPr lang="en-US" sz="3600" b="0" i="0" dirty="0">
                <a:solidFill>
                  <a:srgbClr val="111112"/>
                </a:solidFill>
                <a:effectLst/>
                <a:latin typeface="optimisticAI"/>
              </a:rPr>
              <a:t>AI </a:t>
            </a:r>
            <a:r>
              <a:rPr lang="th-TH" sz="3600" b="0" i="0" dirty="0">
                <a:solidFill>
                  <a:srgbClr val="111112"/>
                </a:solidFill>
                <a:effectLst/>
                <a:latin typeface="optimisticAI"/>
              </a:rPr>
              <a:t>ว่า "ของชิ้นนี้คืออะไร" โดยที่ </a:t>
            </a:r>
            <a:r>
              <a:rPr lang="en-US" sz="3600" b="0" i="0" dirty="0">
                <a:solidFill>
                  <a:srgbClr val="111112"/>
                </a:solidFill>
                <a:effectLst/>
                <a:latin typeface="optimisticAI"/>
              </a:rPr>
              <a:t>AI </a:t>
            </a:r>
            <a:r>
              <a:rPr lang="th-TH" sz="3600" b="0" i="0" dirty="0">
                <a:solidFill>
                  <a:srgbClr val="111112"/>
                </a:solidFill>
                <a:effectLst/>
                <a:latin typeface="optimisticAI"/>
              </a:rPr>
              <a:t>ไม่ต้องเดาเองเปรียบเทียบเหมือนเข้าห้องสมุด:</a:t>
            </a:r>
          </a:p>
          <a:p>
            <a:pPr algn="l"/>
            <a:br>
              <a:rPr lang="th-TH" sz="3600" b="0" i="0" dirty="0">
                <a:solidFill>
                  <a:srgbClr val="111112"/>
                </a:solidFill>
                <a:effectLst/>
                <a:latin typeface="optimisticAI"/>
              </a:rPr>
            </a:br>
            <a:r>
              <a:rPr lang="th-TH" sz="3600" b="1" i="0" u="sng" dirty="0">
                <a:solidFill>
                  <a:srgbClr val="111112"/>
                </a:solidFill>
                <a:effectLst/>
                <a:latin typeface="optimisticAI"/>
              </a:rPr>
              <a:t>หนังสือไม่มีป้าย </a:t>
            </a:r>
            <a:r>
              <a:rPr lang="th-TH" sz="3600" b="0" i="0" dirty="0">
                <a:solidFill>
                  <a:srgbClr val="111112"/>
                </a:solidFill>
                <a:effectLst/>
                <a:latin typeface="optimisticAI"/>
              </a:rPr>
              <a:t>= </a:t>
            </a:r>
            <a:r>
              <a:rPr lang="en-US" sz="3600" b="0" i="0" dirty="0">
                <a:solidFill>
                  <a:srgbClr val="111112"/>
                </a:solidFill>
                <a:effectLst/>
                <a:latin typeface="optimisticAI"/>
              </a:rPr>
              <a:t>AI </a:t>
            </a:r>
            <a:r>
              <a:rPr lang="th-TH" sz="3600" b="0" i="0" dirty="0">
                <a:solidFill>
                  <a:srgbClr val="111112"/>
                </a:solidFill>
                <a:effectLst/>
                <a:latin typeface="optimisticAI"/>
              </a:rPr>
              <a:t>ต้องเปิดอ่านทุกหน้ากว่าจะรู้ว่าคือหนังสืออะไร</a:t>
            </a:r>
            <a:br>
              <a:rPr lang="th-TH" sz="3600" b="0" i="0" dirty="0">
                <a:solidFill>
                  <a:srgbClr val="111112"/>
                </a:solidFill>
                <a:effectLst/>
                <a:latin typeface="optimisticAI"/>
              </a:rPr>
            </a:br>
            <a:r>
              <a:rPr lang="th-TH" sz="3600" b="1" i="0" u="sng" dirty="0">
                <a:solidFill>
                  <a:srgbClr val="111112"/>
                </a:solidFill>
                <a:effectLst/>
                <a:latin typeface="optimisticAI"/>
              </a:rPr>
              <a:t>หนังสือมีป้าย</a:t>
            </a:r>
            <a:r>
              <a:rPr lang="th-TH" sz="3600" b="1" i="0" dirty="0">
                <a:solidFill>
                  <a:srgbClr val="111112"/>
                </a:solidFill>
                <a:effectLst/>
                <a:latin typeface="optimisticAI"/>
              </a:rPr>
              <a:t>    </a:t>
            </a:r>
            <a:r>
              <a:rPr lang="th-TH" sz="3600" b="0" i="0" dirty="0">
                <a:solidFill>
                  <a:srgbClr val="111112"/>
                </a:solidFill>
                <a:effectLst/>
                <a:latin typeface="optimisticAI"/>
              </a:rPr>
              <a:t>ชื่อเรื่อง, คนแต่ง, ปี, หมวด = </a:t>
            </a:r>
            <a:r>
              <a:rPr lang="en-US" sz="3600" b="0" i="0" dirty="0">
                <a:solidFill>
                  <a:srgbClr val="111112"/>
                </a:solidFill>
                <a:effectLst/>
                <a:latin typeface="optimisticAI"/>
              </a:rPr>
              <a:t>AI </a:t>
            </a:r>
            <a:r>
              <a:rPr lang="th-TH" sz="3600" b="0" i="0" dirty="0">
                <a:solidFill>
                  <a:srgbClr val="111112"/>
                </a:solidFill>
                <a:effectLst/>
                <a:latin typeface="optimisticAI"/>
              </a:rPr>
              <a:t>หยิบถูกเล่มใน 0.1 วิ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3DF43-F800-4A12-A1DB-42A4B2823E1E}"/>
              </a:ext>
            </a:extLst>
          </p:cNvPr>
          <p:cNvSpPr txBox="1"/>
          <p:nvPr/>
        </p:nvSpPr>
        <p:spPr>
          <a:xfrm>
            <a:off x="341784" y="40466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A0A0A"/>
                </a:solidFill>
                <a:effectLst/>
                <a:latin typeface="Google Sans"/>
              </a:rPr>
              <a:t>Metadata (</a:t>
            </a:r>
            <a:r>
              <a:rPr lang="th-TH" sz="4000" b="1" i="0" dirty="0">
                <a:solidFill>
                  <a:srgbClr val="0A0A0A"/>
                </a:solidFill>
                <a:effectLst/>
                <a:latin typeface="Google Sans"/>
              </a:rPr>
              <a:t>เมทาดาตา)</a:t>
            </a:r>
            <a:r>
              <a:rPr lang="th-TH" sz="4000" b="0" i="0" dirty="0">
                <a:solidFill>
                  <a:srgbClr val="0A0A0A"/>
                </a:solidFill>
                <a:effectLst/>
                <a:latin typeface="Google Sans"/>
              </a:rPr>
              <a:t> 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196888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079BD7-4FC8-4179-A8D4-F0979B3BF256}"/>
              </a:ext>
            </a:extLst>
          </p:cNvPr>
          <p:cNvSpPr txBox="1"/>
          <p:nvPr/>
        </p:nvSpPr>
        <p:spPr>
          <a:xfrm>
            <a:off x="323528" y="260648"/>
            <a:ext cx="79928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/>
              <a:t>"ดิจิทัลคอนเทนต์" </a:t>
            </a:r>
            <a:r>
              <a:rPr lang="th-TH" b="1" dirty="0"/>
              <a:t>(</a:t>
            </a:r>
            <a:r>
              <a:rPr lang="en-US" b="1" dirty="0"/>
              <a:t>Digital Content)</a:t>
            </a:r>
            <a:r>
              <a:rPr lang="en-US" dirty="0"/>
              <a:t> </a:t>
            </a:r>
            <a:endParaRPr lang="th-TH" dirty="0"/>
          </a:p>
          <a:p>
            <a:pPr marL="571500" indent="-571500">
              <a:buFontTx/>
              <a:buChar char="-"/>
            </a:pPr>
            <a:r>
              <a:rPr lang="th-TH" sz="3200" b="1" dirty="0">
                <a:solidFill>
                  <a:srgbClr val="002060"/>
                </a:solidFill>
              </a:rPr>
              <a:t>เพื่อนำไปใช้ได้จริงในยุคนี้</a:t>
            </a:r>
          </a:p>
          <a:p>
            <a:pPr marL="571500" indent="-571500">
              <a:buFontTx/>
              <a:buChar char="-"/>
            </a:pPr>
            <a:r>
              <a:rPr lang="th-TH" sz="3200" b="1" dirty="0">
                <a:solidFill>
                  <a:srgbClr val="FF0000"/>
                </a:solidFill>
              </a:rPr>
              <a:t>ไม่ใช่แค่</a:t>
            </a:r>
            <a:r>
              <a:rPr lang="th-TH" sz="3200" b="1" u="sng" dirty="0" err="1"/>
              <a:t>การทำ</a:t>
            </a:r>
            <a:r>
              <a:rPr lang="th-TH" sz="3200" b="1" u="sng" dirty="0"/>
              <a:t>คลิป</a:t>
            </a:r>
            <a:r>
              <a:rPr lang="th-TH" sz="3200" b="1" dirty="0"/>
              <a:t>หรือ</a:t>
            </a:r>
            <a:r>
              <a:rPr lang="th-TH" sz="3200" b="1" u="sng" dirty="0">
                <a:solidFill>
                  <a:srgbClr val="7030A0"/>
                </a:solidFill>
              </a:rPr>
              <a:t>เขียนโพสต์</a:t>
            </a:r>
            <a:r>
              <a:rPr lang="th-TH" sz="3200" b="1" dirty="0"/>
              <a:t>เป็น เท่านั้น แต่เป็นเรื่องของ</a:t>
            </a:r>
            <a:r>
              <a:rPr lang="th-TH" sz="3200" b="1" dirty="0">
                <a:solidFill>
                  <a:srgbClr val="7030A0"/>
                </a:solidFill>
              </a:rPr>
              <a:t>ความเข้าใจองค์รวมตั้งแต่กระบวนการคิด </a:t>
            </a:r>
            <a:r>
              <a:rPr lang="th-TH" sz="3200" b="1" dirty="0"/>
              <a:t>ไปจนถึงการ</a:t>
            </a:r>
            <a:r>
              <a:rPr lang="th-TH" sz="3200" b="1" dirty="0">
                <a:solidFill>
                  <a:srgbClr val="7030A0"/>
                </a:solidFill>
              </a:rPr>
              <a:t>วัดผลหลังเผยแพร่  </a:t>
            </a:r>
            <a:r>
              <a:rPr lang="th-TH" sz="3200" b="1" dirty="0"/>
              <a:t>เพื่อให้เข้าใจได้อย่างเป็นระบบ </a:t>
            </a:r>
          </a:p>
        </p:txBody>
      </p:sp>
      <p:pic>
        <p:nvPicPr>
          <p:cNvPr id="1028" name="Picture 4" descr="เจาะลึก 7 เทรนด์การตลาดดิจิทัล 2026 ...">
            <a:extLst>
              <a:ext uri="{FF2B5EF4-FFF2-40B4-BE49-F238E27FC236}">
                <a16:creationId xmlns:a16="http://schemas.microsoft.com/office/drawing/2014/main" id="{98A45BED-46D4-4C97-850C-CFFB3C018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7229"/>
            <a:ext cx="3515463" cy="184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รวมเทรนด์ AI ปี 2026 กับบทบาทใหม่ใน Digital ...">
            <a:extLst>
              <a:ext uri="{FF2B5EF4-FFF2-40B4-BE49-F238E27FC236}">
                <a16:creationId xmlns:a16="http://schemas.microsoft.com/office/drawing/2014/main" id="{3F21E526-3C9D-4FBF-BF1F-8D4E4E2F6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0741"/>
            <a:ext cx="3558324" cy="178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026 Higher Education Digital Marketing ...">
            <a:extLst>
              <a:ext uri="{FF2B5EF4-FFF2-40B4-BE49-F238E27FC236}">
                <a16:creationId xmlns:a16="http://schemas.microsoft.com/office/drawing/2014/main" id="{2D8053DD-9B79-4DE4-93D6-4D19D232F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325" y="3320740"/>
            <a:ext cx="5521032" cy="178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he Role of AI in Cybersecurity 2026 ...">
            <a:extLst>
              <a:ext uri="{FF2B5EF4-FFF2-40B4-BE49-F238E27FC236}">
                <a16:creationId xmlns:a16="http://schemas.microsoft.com/office/drawing/2014/main" id="{2AB9C8EE-9B51-42A4-82F2-EA8B0DA0C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325" y="5105003"/>
            <a:ext cx="5521032" cy="173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2348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366A9-C326-4322-B618-9518197B6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80" y="0"/>
            <a:ext cx="85689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BF1B1-A3FA-4B54-A321-214BEAF82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621" y="846138"/>
            <a:ext cx="8399276" cy="516572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th-TH" b="1" dirty="0">
                <a:solidFill>
                  <a:srgbClr val="111112"/>
                </a:solidFill>
                <a:latin typeface="optimisticAI"/>
              </a:rPr>
              <a:t>มี </a:t>
            </a:r>
            <a:r>
              <a:rPr lang="en-US" b="1" dirty="0">
                <a:solidFill>
                  <a:srgbClr val="111112"/>
                </a:solidFill>
                <a:latin typeface="optimisticAI"/>
              </a:rPr>
              <a:t>4 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</a:t>
            </a:r>
          </a:p>
          <a:p>
            <a:pPr marL="0" indent="0" algn="l">
              <a:buNone/>
            </a:pPr>
            <a:endParaRPr lang="en-US" b="1" i="0" dirty="0">
              <a:solidFill>
                <a:srgbClr val="111112"/>
              </a:solidFill>
              <a:effectLst/>
              <a:latin typeface="optimisticAI"/>
            </a:endParaRPr>
          </a:p>
          <a:p>
            <a:pPr marL="0" indent="0" algn="l">
              <a:buNone/>
            </a:pPr>
            <a:r>
              <a:rPr lang="en-US" b="1" dirty="0">
                <a:solidFill>
                  <a:srgbClr val="002060"/>
                </a:solidFill>
                <a:latin typeface="optimisticAI"/>
              </a:rPr>
              <a:t>	</a:t>
            </a:r>
            <a:r>
              <a:rPr lang="en-US" sz="2400" b="1" dirty="0">
                <a:solidFill>
                  <a:srgbClr val="002060"/>
                </a:solidFill>
                <a:latin typeface="optimisticAI"/>
              </a:rPr>
              <a:t>1.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optimisticAI"/>
              </a:rPr>
              <a:t>Substance(</a:t>
            </a:r>
            <a:r>
              <a:rPr lang="th-TH" sz="2400" b="1" i="0" dirty="0">
                <a:solidFill>
                  <a:srgbClr val="002060"/>
                </a:solidFill>
                <a:effectLst/>
                <a:latin typeface="optimisticAI"/>
              </a:rPr>
              <a:t>เ</a:t>
            </a:r>
            <a:r>
              <a:rPr lang="th-TH" sz="2400" dirty="0">
                <a:solidFill>
                  <a:srgbClr val="002060"/>
                </a:solidFill>
              </a:rPr>
              <a:t>นื้อหาสารัตถะ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</a:p>
          <a:p>
            <a:pPr marL="0" indent="0" algn="l">
              <a:buNone/>
            </a:pPr>
            <a:r>
              <a:rPr lang="en-US" sz="2400" b="1" i="0" dirty="0">
                <a:solidFill>
                  <a:srgbClr val="7030A0"/>
                </a:solidFill>
                <a:effectLst/>
                <a:latin typeface="optimisticAI"/>
              </a:rPr>
              <a:t>	2.Structure </a:t>
            </a:r>
            <a:r>
              <a:rPr lang="th-TH" b="1" i="0" dirty="0">
                <a:solidFill>
                  <a:srgbClr val="7030A0"/>
                </a:solidFill>
                <a:effectLst/>
                <a:latin typeface="optimisticAI"/>
              </a:rPr>
              <a:t>โครงสร้าง</a:t>
            </a:r>
          </a:p>
          <a:p>
            <a:pPr marL="0" indent="0" algn="l">
              <a:buNone/>
            </a:pPr>
            <a:r>
              <a:rPr lang="en-US" sz="3600" b="1" i="0" dirty="0">
                <a:solidFill>
                  <a:srgbClr val="FF0000"/>
                </a:solidFill>
                <a:effectLst/>
                <a:latin typeface="optimisticAI"/>
              </a:rPr>
              <a:t>	</a:t>
            </a:r>
            <a:r>
              <a:rPr lang="en-US" sz="3600" b="1" i="0" u="sng" dirty="0">
                <a:solidFill>
                  <a:srgbClr val="FF0000"/>
                </a:solidFill>
                <a:effectLst/>
                <a:latin typeface="optimisticAI"/>
              </a:rPr>
              <a:t>3.Context</a:t>
            </a:r>
            <a:r>
              <a:rPr lang="en-US" sz="4400" b="1" i="0" u="sng" dirty="0">
                <a:solidFill>
                  <a:srgbClr val="FF0000"/>
                </a:solidFill>
                <a:effectLst/>
                <a:latin typeface="optimisticAI"/>
              </a:rPr>
              <a:t> </a:t>
            </a:r>
            <a:r>
              <a:rPr lang="th-TH" sz="4400" b="1" i="0" u="sng" dirty="0">
                <a:solidFill>
                  <a:srgbClr val="FF0000"/>
                </a:solidFill>
                <a:effectLst/>
                <a:latin typeface="optimisticAI"/>
              </a:rPr>
              <a:t>บริบท</a:t>
            </a:r>
          </a:p>
          <a:p>
            <a:pPr marL="0" indent="0" algn="l">
              <a:buNone/>
            </a:pPr>
            <a:r>
              <a:rPr lang="en-US" sz="2400" b="1" i="0" dirty="0">
                <a:solidFill>
                  <a:srgbClr val="111112"/>
                </a:solidFill>
                <a:effectLst/>
                <a:latin typeface="optimisticAI"/>
              </a:rPr>
              <a:t>	4.Addressable </a:t>
            </a:r>
            <a:r>
              <a:rPr lang="th-TH" sz="2400" b="1" i="0" dirty="0">
                <a:solidFill>
                  <a:srgbClr val="111112"/>
                </a:solidFill>
                <a:effectLst/>
                <a:latin typeface="optimisticAI"/>
              </a:rPr>
              <a:t>เรียกใช้ได้</a:t>
            </a:r>
            <a:endParaRPr lang="en-US" sz="2400" b="1" i="0" dirty="0">
              <a:solidFill>
                <a:srgbClr val="111112"/>
              </a:solidFill>
              <a:effectLst/>
              <a:latin typeface="optimisticAI"/>
            </a:endParaRP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th-TH" b="0" i="0" dirty="0">
              <a:solidFill>
                <a:srgbClr val="111112"/>
              </a:solidFill>
              <a:effectLst/>
              <a:latin typeface="optimisticAI"/>
            </a:endParaRPr>
          </a:p>
          <a:p>
            <a:pPr marL="0" indent="0" algn="l">
              <a:buNone/>
            </a:pPr>
            <a:endParaRPr lang="th-TH" dirty="0">
              <a:solidFill>
                <a:srgbClr val="111112"/>
              </a:solidFill>
              <a:latin typeface="optimisticAI"/>
            </a:endParaRPr>
          </a:p>
          <a:p>
            <a:pPr marL="0" indent="0" algn="l">
              <a:buNone/>
            </a:pPr>
            <a:endParaRPr lang="th-TH" b="0" i="0" dirty="0">
              <a:solidFill>
                <a:srgbClr val="111112"/>
              </a:solidFill>
              <a:effectLst/>
              <a:latin typeface="optimisticAI"/>
            </a:endParaRPr>
          </a:p>
          <a:p>
            <a:pPr marL="0" indent="0" algn="l">
              <a:buNone/>
            </a:pPr>
            <a:endParaRPr lang="th-TH" b="0" i="0" dirty="0">
              <a:solidFill>
                <a:srgbClr val="111112"/>
              </a:solidFill>
              <a:effectLst/>
              <a:latin typeface="optimisticAI"/>
            </a:endParaRPr>
          </a:p>
          <a:p>
            <a:pPr marL="0" indent="0" algn="l">
              <a:buNone/>
            </a:pPr>
            <a:endParaRPr lang="th-TH" b="0" i="0" dirty="0">
              <a:solidFill>
                <a:srgbClr val="111112"/>
              </a:solidFill>
              <a:effectLst/>
              <a:latin typeface="optimisticAI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7473288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366A9-C326-4322-B618-9518197B6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80" y="0"/>
            <a:ext cx="85689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BF1B1-A3FA-4B54-A321-214BEAF82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50" y="1268760"/>
            <a:ext cx="8785437" cy="5165724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FF0000"/>
                </a:solidFill>
                <a:effectLst/>
                <a:latin typeface="optimisticAI"/>
              </a:rPr>
              <a:t>3.Context</a:t>
            </a:r>
            <a:r>
              <a:rPr lang="en-US" sz="3800" b="1" i="0" dirty="0">
                <a:solidFill>
                  <a:srgbClr val="FF0000"/>
                </a:solidFill>
                <a:effectLst/>
                <a:latin typeface="optimisticAI"/>
              </a:rPr>
              <a:t> </a:t>
            </a:r>
            <a:r>
              <a:rPr lang="th-TH" sz="3800" b="1" i="0" dirty="0">
                <a:solidFill>
                  <a:srgbClr val="111112"/>
                </a:solidFill>
                <a:effectLst/>
                <a:latin typeface="optimisticAI"/>
              </a:rPr>
              <a:t>บริบท</a:t>
            </a:r>
            <a:r>
              <a:rPr lang="th-TH" sz="3800" b="0" i="0" dirty="0">
                <a:solidFill>
                  <a:srgbClr val="111112"/>
                </a:solidFill>
                <a:effectLst/>
                <a:latin typeface="optimisticAI"/>
              </a:rPr>
              <a:t>: </a:t>
            </a:r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สื่อความหมายได้ถูกเวลา ถูกคน ถูกแพลตฟอร์ม</a:t>
            </a:r>
          </a:p>
          <a:p>
            <a:pPr marL="0" indent="0" algn="l">
              <a:buNone/>
            </a:pPr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ถ้า </a:t>
            </a:r>
            <a:r>
              <a:rPr lang="en-US" sz="2800" b="1" i="0" dirty="0">
                <a:solidFill>
                  <a:srgbClr val="111112"/>
                </a:solidFill>
                <a:effectLst/>
                <a:latin typeface="optimisticAI"/>
              </a:rPr>
              <a:t>Structure = </a:t>
            </a:r>
            <a:r>
              <a:rPr lang="th-TH" sz="2800" b="1" i="0" dirty="0">
                <a:solidFill>
                  <a:srgbClr val="111112"/>
                </a:solidFill>
                <a:effectLst/>
                <a:latin typeface="optimisticAI"/>
              </a:rPr>
              <a:t>จัดห้องให้เป็นระเบียบ</a:t>
            </a:r>
            <a:br>
              <a:rPr lang="th-TH" sz="2800" dirty="0"/>
            </a:br>
            <a:r>
              <a:rPr lang="en-US" sz="2800" b="1" i="0" dirty="0">
                <a:solidFill>
                  <a:srgbClr val="111112"/>
                </a:solidFill>
                <a:effectLst/>
                <a:latin typeface="optimisticAI"/>
              </a:rPr>
              <a:t>Context = </a:t>
            </a:r>
            <a:r>
              <a:rPr lang="th-TH" sz="2800" b="1" i="0" dirty="0">
                <a:solidFill>
                  <a:srgbClr val="111112"/>
                </a:solidFill>
                <a:effectLst/>
                <a:latin typeface="optimisticAI"/>
              </a:rPr>
              <a:t>เลือกเปิดห้องให้ถูกคน ในเวลาที่เขาต้องการใช้</a:t>
            </a:r>
          </a:p>
          <a:p>
            <a:pPr marL="0" indent="0" algn="l">
              <a:buNone/>
            </a:pPr>
            <a:endParaRPr lang="th-TH" dirty="0"/>
          </a:p>
          <a:p>
            <a:pPr marL="0" indent="0" algn="l">
              <a:buNone/>
            </a:pPr>
            <a:endParaRPr lang="th-TH" dirty="0"/>
          </a:p>
          <a:p>
            <a:pPr marL="0" indent="0" algn="l">
              <a:buNone/>
            </a:pPr>
            <a:endParaRPr lang="th-TH" dirty="0"/>
          </a:p>
          <a:p>
            <a:pPr marL="0" indent="0" algn="l">
              <a:buNone/>
            </a:pPr>
            <a:endParaRPr lang="th-TH" dirty="0"/>
          </a:p>
          <a:p>
            <a:r>
              <a:rPr lang="en-US" b="1" i="1" dirty="0">
                <a:effectLst/>
                <a:latin typeface="optimisticAI"/>
              </a:rPr>
              <a:t>Context </a:t>
            </a:r>
            <a:r>
              <a:rPr lang="th-TH" b="1" i="1" dirty="0">
                <a:effectLst/>
                <a:latin typeface="optimisticAI"/>
              </a:rPr>
              <a:t>คือ การออกแบบคอนเทนต์ให้ "ข้อความเดียวกัน" สื่อความหมายต่างกันได้ ตามเวลา คน และแพลตฟอร์มที่ผู้รับอยู่</a:t>
            </a:r>
            <a:br>
              <a:rPr lang="th-TH" dirty="0"/>
            </a:br>
            <a:r>
              <a:rPr lang="th-TH" b="0" i="1" dirty="0">
                <a:effectLst/>
                <a:latin typeface="optimisticAI"/>
              </a:rPr>
              <a:t>คอนเทนต์ที่ดีปี 2026 ต้องไม่ </a:t>
            </a:r>
            <a:r>
              <a:rPr lang="en-US" b="0" i="1" dirty="0">
                <a:effectLst/>
                <a:latin typeface="optimisticAI"/>
              </a:rPr>
              <a:t>One-size-fits-all </a:t>
            </a:r>
            <a:r>
              <a:rPr lang="th-TH" b="0" i="1" dirty="0">
                <a:effectLst/>
                <a:latin typeface="optimisticAI"/>
              </a:rPr>
              <a:t>แต่ต้อง </a:t>
            </a:r>
            <a:r>
              <a:rPr lang="en-US" b="0" i="1" dirty="0">
                <a:effectLst/>
                <a:latin typeface="optimisticAI"/>
              </a:rPr>
              <a:t>Adaptive</a:t>
            </a:r>
            <a:endParaRPr lang="th-TH" dirty="0"/>
          </a:p>
        </p:txBody>
      </p:sp>
      <p:pic>
        <p:nvPicPr>
          <p:cNvPr id="20482" name="Picture 2" descr="รู้จัก High Context กับ Low Context เพื่อการสื่อสารที่มีประสิทธิภาพ –  Popticles.com">
            <a:extLst>
              <a:ext uri="{FF2B5EF4-FFF2-40B4-BE49-F238E27FC236}">
                <a16:creationId xmlns:a16="http://schemas.microsoft.com/office/drawing/2014/main" id="{7B9DDBEC-5657-4B8B-9114-DDDBDA90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80097"/>
            <a:ext cx="2952750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3 เรื่อง Real-time Context ที่ควรรู้  เมื่อสภาพอากาศรอบตัวส่งผลต่อยอดขายมากกว่าที่คิด l AMARINBOOKS l howto">
            <a:extLst>
              <a:ext uri="{FF2B5EF4-FFF2-40B4-BE49-F238E27FC236}">
                <a16:creationId xmlns:a16="http://schemas.microsoft.com/office/drawing/2014/main" id="{82A171B9-5ABE-459A-83F0-2179367F9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302" y="3070571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รู้จัก “3Cs” Context – Culture – Commerce  แนวทางพาแบรนด์คว้าโอกาสใหม่ในโลกธุรกิจที่ท้าทาย">
            <a:extLst>
              <a:ext uri="{FF2B5EF4-FFF2-40B4-BE49-F238E27FC236}">
                <a16:creationId xmlns:a16="http://schemas.microsoft.com/office/drawing/2014/main" id="{1BF43136-1D35-4C8B-B166-926A0DE00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339" y="3035994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7757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366A9-C326-4322-B618-9518197B6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80" y="0"/>
            <a:ext cx="85689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BF1B1-A3FA-4B54-A321-214BEAF82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50" y="1268760"/>
            <a:ext cx="8785437" cy="516572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111112"/>
                </a:solidFill>
                <a:effectLst/>
                <a:latin typeface="optimisticAI"/>
              </a:rPr>
              <a:t>3.Context</a:t>
            </a:r>
            <a:r>
              <a:rPr lang="en-US" sz="3800" b="1" i="0" dirty="0">
                <a:solidFill>
                  <a:srgbClr val="111112"/>
                </a:solidFill>
                <a:effectLst/>
                <a:latin typeface="optimisticAI"/>
              </a:rPr>
              <a:t> </a:t>
            </a:r>
            <a:r>
              <a:rPr lang="th-TH" sz="3800" b="1" i="0" dirty="0">
                <a:solidFill>
                  <a:srgbClr val="111112"/>
                </a:solidFill>
                <a:effectLst/>
                <a:latin typeface="optimisticAI"/>
              </a:rPr>
              <a:t>บริบท</a:t>
            </a:r>
            <a:r>
              <a:rPr lang="th-TH" sz="3800" b="0" i="0" dirty="0">
                <a:solidFill>
                  <a:srgbClr val="111112"/>
                </a:solidFill>
                <a:effectLst/>
                <a:latin typeface="optimisticAI"/>
              </a:rPr>
              <a:t>: </a:t>
            </a:r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สื่อความหมายได้ถูกเวลา ถูกคน ถูกแพลตฟอร์ม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B6F8E0-A15A-4AA1-B0D5-1AB77B1BD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194963"/>
              </p:ext>
            </p:extLst>
          </p:nvPr>
        </p:nvGraphicFramePr>
        <p:xfrm>
          <a:off x="332593" y="2023741"/>
          <a:ext cx="8453304" cy="4850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5151">
                  <a:extLst>
                    <a:ext uri="{9D8B030D-6E8A-4147-A177-3AD203B41FA5}">
                      <a16:colId xmlns:a16="http://schemas.microsoft.com/office/drawing/2014/main" val="160235601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670951281"/>
                    </a:ext>
                  </a:extLst>
                </a:gridCol>
                <a:gridCol w="2460611">
                  <a:extLst>
                    <a:ext uri="{9D8B030D-6E8A-4147-A177-3AD203B41FA5}">
                      <a16:colId xmlns:a16="http://schemas.microsoft.com/office/drawing/2014/main" val="4277455007"/>
                    </a:ext>
                  </a:extLst>
                </a:gridCol>
                <a:gridCol w="2113326">
                  <a:extLst>
                    <a:ext uri="{9D8B030D-6E8A-4147-A177-3AD203B41FA5}">
                      <a16:colId xmlns:a16="http://schemas.microsoft.com/office/drawing/2014/main" val="1359169242"/>
                    </a:ext>
                  </a:extLst>
                </a:gridCol>
              </a:tblGrid>
              <a:tr h="97613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มิติ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หมายถึง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ถ้าพลาด จะเกิด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อะไร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คำถามเช็ก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7708854"/>
                  </a:ext>
                </a:extLst>
              </a:tr>
              <a:tr h="2093713">
                <a:tc>
                  <a:txBody>
                    <a:bodyPr/>
                    <a:lstStyle/>
                    <a:p>
                      <a:pPr marL="514350" indent="-514350">
                        <a:lnSpc>
                          <a:spcPts val="1500"/>
                        </a:lnSpc>
                        <a:spcAft>
                          <a:spcPts val="800"/>
                        </a:spcAft>
                        <a:buAutoNum type="arabicPeriod"/>
                      </a:pPr>
                      <a:endParaRPr lang="th-TH" sz="3200" dirty="0">
                        <a:effectLst/>
                      </a:endParaRPr>
                    </a:p>
                    <a:p>
                      <a:pPr marL="514350" indent="-514350">
                        <a:lnSpc>
                          <a:spcPts val="1500"/>
                        </a:lnSpc>
                        <a:spcAft>
                          <a:spcPts val="800"/>
                        </a:spcAft>
                        <a:buAutoNum type="arabicPeriod"/>
                      </a:pPr>
                      <a:r>
                        <a:rPr lang="th-TH" sz="3200" dirty="0">
                          <a:effectLst/>
                        </a:rPr>
                        <a:t>ถูกเวลา </a:t>
                      </a:r>
                      <a:endParaRPr lang="en-US" sz="3200" dirty="0">
                        <a:effectLst/>
                      </a:endParaRPr>
                    </a:p>
                    <a:p>
                      <a:pPr marL="0" indent="0">
                        <a:lnSpc>
                          <a:spcPts val="15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3200" dirty="0">
                        <a:effectLst/>
                      </a:endParaRPr>
                    </a:p>
                    <a:p>
                      <a:pPr marL="0" indent="0">
                        <a:lnSpc>
                          <a:spcPts val="15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200" dirty="0">
                          <a:effectLst/>
                        </a:rPr>
                        <a:t>Time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โพสต์ตอนที่คน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ต้องการข้อมูลนั้น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จริง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โพสต์สูตร "แก้เมา"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ตอน </a:t>
                      </a:r>
                      <a:r>
                        <a:rPr lang="en-US" sz="3200" dirty="0">
                          <a:effectLst/>
                        </a:rPr>
                        <a:t>8 </a:t>
                      </a:r>
                      <a:r>
                        <a:rPr lang="th-TH" sz="3200" dirty="0">
                          <a:effectLst/>
                        </a:rPr>
                        <a:t>โมงเช้า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คนยังไม่ตื่น = ไม่มีคนสน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"</a:t>
                      </a:r>
                      <a:r>
                        <a:rPr lang="th-TH" sz="3200" dirty="0">
                          <a:effectLst/>
                        </a:rPr>
                        <a:t>คนดูคอนเทนต์นี้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ตอนไหน แล้วเขา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กำลังรู้สึกอะไรอยู่"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71447854"/>
                  </a:ext>
                </a:extLst>
              </a:tr>
              <a:tr h="178018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2. </a:t>
                      </a:r>
                      <a:r>
                        <a:rPr lang="th-TH" sz="3200" dirty="0">
                          <a:effectLst/>
                        </a:rPr>
                        <a:t>ถูกคน </a:t>
                      </a: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Audience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ใช้ภาษา ปัญหา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ตัวอย่าง ที่ตรงกับ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คนกลุ่มนั้น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เอาศัพท์การตลาดไป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พูดกับเด็ก ม.ปลาย =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เลื่อนผ่าน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"</a:t>
                      </a:r>
                      <a:r>
                        <a:rPr lang="th-TH" sz="3200" dirty="0">
                          <a:effectLst/>
                        </a:rPr>
                        <a:t>คนนี้อายุเท่าไหร่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รายได้เท่าไหร่ ปวด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หัวเรื่องอะไรอยู่"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34714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8729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366A9-C326-4322-B618-9518197B6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80" y="0"/>
            <a:ext cx="85689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BF1B1-A3FA-4B54-A321-214BEAF82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50" y="1268760"/>
            <a:ext cx="8785437" cy="516572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111112"/>
                </a:solidFill>
                <a:effectLst/>
                <a:latin typeface="optimisticAI"/>
              </a:rPr>
              <a:t>3.Context</a:t>
            </a:r>
            <a:r>
              <a:rPr lang="en-US" sz="3800" b="1" i="0" dirty="0">
                <a:solidFill>
                  <a:srgbClr val="111112"/>
                </a:solidFill>
                <a:effectLst/>
                <a:latin typeface="optimisticAI"/>
              </a:rPr>
              <a:t> </a:t>
            </a:r>
            <a:r>
              <a:rPr lang="th-TH" sz="3800" b="1" i="0" dirty="0">
                <a:solidFill>
                  <a:srgbClr val="111112"/>
                </a:solidFill>
                <a:effectLst/>
                <a:latin typeface="optimisticAI"/>
              </a:rPr>
              <a:t>บริบท</a:t>
            </a:r>
            <a:r>
              <a:rPr lang="th-TH" sz="3800" b="0" i="0" dirty="0">
                <a:solidFill>
                  <a:srgbClr val="111112"/>
                </a:solidFill>
                <a:effectLst/>
                <a:latin typeface="optimisticAI"/>
              </a:rPr>
              <a:t>: </a:t>
            </a:r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สื่อความหมายได้ถูกเวลา ถูกคน ถูกแพลตฟอร์ม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6B6F8E0-A15A-4AA1-B0D5-1AB77B1BD7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946315"/>
              </p:ext>
            </p:extLst>
          </p:nvPr>
        </p:nvGraphicFramePr>
        <p:xfrm>
          <a:off x="539552" y="2204864"/>
          <a:ext cx="8272580" cy="4104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8145">
                  <a:extLst>
                    <a:ext uri="{9D8B030D-6E8A-4147-A177-3AD203B41FA5}">
                      <a16:colId xmlns:a16="http://schemas.microsoft.com/office/drawing/2014/main" val="1602356010"/>
                    </a:ext>
                  </a:extLst>
                </a:gridCol>
                <a:gridCol w="2068145">
                  <a:extLst>
                    <a:ext uri="{9D8B030D-6E8A-4147-A177-3AD203B41FA5}">
                      <a16:colId xmlns:a16="http://schemas.microsoft.com/office/drawing/2014/main" val="670951281"/>
                    </a:ext>
                  </a:extLst>
                </a:gridCol>
                <a:gridCol w="2068145">
                  <a:extLst>
                    <a:ext uri="{9D8B030D-6E8A-4147-A177-3AD203B41FA5}">
                      <a16:colId xmlns:a16="http://schemas.microsoft.com/office/drawing/2014/main" val="4277455007"/>
                    </a:ext>
                  </a:extLst>
                </a:gridCol>
                <a:gridCol w="2068145">
                  <a:extLst>
                    <a:ext uri="{9D8B030D-6E8A-4147-A177-3AD203B41FA5}">
                      <a16:colId xmlns:a16="http://schemas.microsoft.com/office/drawing/2014/main" val="1359169242"/>
                    </a:ext>
                  </a:extLst>
                </a:gridCol>
              </a:tblGrid>
              <a:tr h="145357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มิติ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หมายถึง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ถ้าพลาด จะเกิด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อะไร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คำถามเช็ก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07708854"/>
                  </a:ext>
                </a:extLst>
              </a:tr>
              <a:tr h="2650886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3. </a:t>
                      </a:r>
                      <a:r>
                        <a:rPr lang="th-TH" sz="3200" dirty="0">
                          <a:effectLst/>
                        </a:rPr>
                        <a:t>ถูก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แพลตฟอร์ม </a:t>
                      </a: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Platform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ใช้รูปแบบ ความ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ยาว พฤติกรรม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ที่ตรงกับแอปน</a:t>
                      </a:r>
                      <a:r>
                        <a:rPr lang="th-TH" sz="3200" dirty="0" err="1">
                          <a:effectLst/>
                        </a:rPr>
                        <a:t>ั้น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เอาบทความ </a:t>
                      </a: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2000 </a:t>
                      </a:r>
                      <a:r>
                        <a:rPr lang="th-TH" sz="3200" dirty="0">
                          <a:effectLst/>
                        </a:rPr>
                        <a:t>คำไปลง </a:t>
                      </a: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TikTok = </a:t>
                      </a:r>
                      <a:r>
                        <a:rPr lang="th-TH" sz="3200" dirty="0">
                          <a:effectLst/>
                        </a:rPr>
                        <a:t>ไม่มี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ใครอ่าน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"</a:t>
                      </a:r>
                      <a:r>
                        <a:rPr lang="th-TH" sz="3200" dirty="0">
                          <a:effectLst/>
                        </a:rPr>
                        <a:t>คนเข้า </a:t>
                      </a:r>
                      <a:r>
                        <a:rPr lang="en-US" sz="3200" dirty="0">
                          <a:effectLst/>
                        </a:rPr>
                        <a:t>IG </a:t>
                      </a:r>
                      <a:r>
                        <a:rPr lang="th-TH" sz="3200" dirty="0">
                          <a:effectLst/>
                        </a:rPr>
                        <a:t>มาทำ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อะไร เข้า </a:t>
                      </a: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YouTube </a:t>
                      </a:r>
                      <a:r>
                        <a:rPr lang="th-TH" sz="3200" dirty="0">
                          <a:effectLst/>
                        </a:rPr>
                        <a:t>มา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ทำอะไร"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38569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0471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366A9-C326-4322-B618-9518197B6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80" y="0"/>
            <a:ext cx="85689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BF1B1-A3FA-4B54-A321-214BEAF82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50" y="1268760"/>
            <a:ext cx="8785437" cy="5165724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111112"/>
                </a:solidFill>
                <a:effectLst/>
                <a:latin typeface="optimisticAI"/>
              </a:rPr>
              <a:t>3.Context</a:t>
            </a:r>
            <a:r>
              <a:rPr lang="en-US" sz="3800" b="1" i="0" dirty="0">
                <a:solidFill>
                  <a:srgbClr val="111112"/>
                </a:solidFill>
                <a:effectLst/>
                <a:latin typeface="optimisticAI"/>
              </a:rPr>
              <a:t> </a:t>
            </a:r>
            <a:r>
              <a:rPr lang="th-TH" sz="3800" b="1" i="0" dirty="0">
                <a:solidFill>
                  <a:srgbClr val="111112"/>
                </a:solidFill>
                <a:effectLst/>
                <a:latin typeface="optimisticAI"/>
              </a:rPr>
              <a:t>บริบท</a:t>
            </a:r>
            <a:r>
              <a:rPr lang="th-TH" sz="3800" b="0" i="0" dirty="0">
                <a:solidFill>
                  <a:srgbClr val="111112"/>
                </a:solidFill>
                <a:effectLst/>
                <a:latin typeface="optimisticAI"/>
              </a:rPr>
              <a:t>: </a:t>
            </a:r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สื่อความหมายได้ถูกเวลา ถูกคน ถูกแพลตฟอร์ม</a:t>
            </a:r>
          </a:p>
          <a:p>
            <a:pPr marL="0" indent="0" algn="l">
              <a:buNone/>
            </a:pP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ตัวอย่างเห็นภาพ: คอนเทนต์เรื่องเดียว "กาแฟดร</a:t>
            </a:r>
            <a:r>
              <a:rPr lang="th-TH" b="1" i="0" dirty="0" err="1">
                <a:solidFill>
                  <a:srgbClr val="111112"/>
                </a:solidFill>
                <a:effectLst/>
                <a:latin typeface="optimisticAI"/>
              </a:rPr>
              <a:t>ิป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" แต่เปลี่ยน </a:t>
            </a:r>
            <a:r>
              <a:rPr lang="en-US" b="1" i="0" dirty="0">
                <a:solidFill>
                  <a:srgbClr val="111112"/>
                </a:solidFill>
                <a:effectLst/>
                <a:latin typeface="optimisticAI"/>
              </a:rPr>
              <a:t>Context</a:t>
            </a:r>
          </a:p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โจทย์</a:t>
            </a:r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: อยากสอน "วิธีกินกาแฟไม่ให้ใจสั่น“</a:t>
            </a:r>
          </a:p>
          <a:p>
            <a:pPr marL="0" indent="0" algn="l">
              <a:buNone/>
            </a:pP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แบบที่ 1: ผิด </a:t>
            </a:r>
            <a:r>
              <a:rPr lang="en-US" b="1" i="0" dirty="0">
                <a:solidFill>
                  <a:srgbClr val="111112"/>
                </a:solidFill>
                <a:effectLst/>
                <a:latin typeface="optimisticAI"/>
              </a:rPr>
              <a:t>Context = 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แป</a:t>
            </a:r>
            <a:r>
              <a:rPr lang="th-TH" b="1" i="0" dirty="0" err="1">
                <a:solidFill>
                  <a:srgbClr val="111112"/>
                </a:solidFill>
                <a:effectLst/>
                <a:latin typeface="optimisticAI"/>
              </a:rPr>
              <a:t>้ก</a:t>
            </a:r>
            <a:endParaRPr lang="th-TH" b="1" i="0" dirty="0">
              <a:solidFill>
                <a:srgbClr val="111112"/>
              </a:solidFill>
              <a:effectLst/>
              <a:latin typeface="optimisticAI"/>
            </a:endParaRPr>
          </a:p>
          <a:p>
            <a:pPr algn="l">
              <a:buFontTx/>
              <a:buChar char="-"/>
            </a:pPr>
            <a:r>
              <a:rPr lang="th-TH" sz="3600" b="1" i="0" u="sng" dirty="0">
                <a:solidFill>
                  <a:srgbClr val="7030A0"/>
                </a:solidFill>
                <a:effectLst/>
                <a:latin typeface="optimisticAI"/>
              </a:rPr>
              <a:t>โพสต์ตอนเที่ยง </a:t>
            </a:r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ใน </a:t>
            </a:r>
            <a:r>
              <a:rPr lang="en-US" b="0" i="0" dirty="0">
                <a:solidFill>
                  <a:srgbClr val="111112"/>
                </a:solidFill>
                <a:effectLst/>
                <a:latin typeface="optimisticAI"/>
              </a:rPr>
              <a:t>LinkedIn </a:t>
            </a:r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หานักธุรกิจ</a:t>
            </a:r>
            <a:b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</a:b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"กินกาแฟดร</a:t>
            </a:r>
            <a:r>
              <a:rPr lang="th-TH" b="1" i="0" dirty="0" err="1">
                <a:solidFill>
                  <a:srgbClr val="111112"/>
                </a:solidFill>
                <a:effectLst/>
                <a:latin typeface="optimisticAI"/>
              </a:rPr>
              <a:t>ิป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แล้วใจสั่น</a:t>
            </a:r>
            <a:r>
              <a:rPr lang="th-TH" b="1" i="0" dirty="0" err="1">
                <a:solidFill>
                  <a:srgbClr val="111112"/>
                </a:solidFill>
                <a:effectLst/>
                <a:latin typeface="optimisticAI"/>
              </a:rPr>
              <a:t>หรอ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 มา</a:t>
            </a:r>
            <a:r>
              <a:rPr lang="th-TH" b="1" i="0" dirty="0" err="1">
                <a:solidFill>
                  <a:srgbClr val="111112"/>
                </a:solidFill>
                <a:effectLst/>
                <a:latin typeface="optimisticAI"/>
              </a:rPr>
              <a:t>ลอ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งกินม</a:t>
            </a:r>
            <a:r>
              <a:rPr lang="th-TH" b="1" i="0" dirty="0" err="1">
                <a:solidFill>
                  <a:srgbClr val="111112"/>
                </a:solidFill>
                <a:effectLst/>
                <a:latin typeface="optimisticAI"/>
              </a:rPr>
              <a:t>ัทฉะแ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ทน</a:t>
            </a:r>
            <a:r>
              <a:rPr lang="th-TH" b="1" i="0" dirty="0" err="1">
                <a:solidFill>
                  <a:srgbClr val="111112"/>
                </a:solidFill>
                <a:effectLst/>
                <a:latin typeface="optimisticAI"/>
              </a:rPr>
              <a:t>ดิ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 น่ารักๆ“</a:t>
            </a:r>
          </a:p>
          <a:p>
            <a:pPr marL="0" indent="0" algn="l">
              <a:buNone/>
            </a:pPr>
            <a:b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</a:br>
            <a:r>
              <a:rPr lang="th-TH" sz="4400" b="1" i="0" u="sng" dirty="0">
                <a:solidFill>
                  <a:srgbClr val="111112"/>
                </a:solidFill>
                <a:effectLst/>
                <a:latin typeface="optimisticAI"/>
              </a:rPr>
              <a:t>ผล</a:t>
            </a:r>
            <a:r>
              <a:rPr lang="th-TH" sz="4400" b="1" i="0" dirty="0">
                <a:solidFill>
                  <a:srgbClr val="111112"/>
                </a:solidFill>
                <a:effectLst/>
                <a:latin typeface="optimisticAI"/>
              </a:rPr>
              <a:t>: 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คนอ่านรู้สึกว่าไม่มืออาชีพ เลื่อนผ่าน เพราะเขาต้องการข้อมูลจริงจัง + เวลาเที่ยงเขาอยากพัก ไม่ได้อยากแก้ใจสั่น</a:t>
            </a:r>
          </a:p>
          <a:p>
            <a:pPr marL="0" indent="0" algn="l">
              <a:buNone/>
            </a:pPr>
            <a:endParaRPr lang="th-TH" b="0" i="0" dirty="0">
              <a:solidFill>
                <a:srgbClr val="111112"/>
              </a:solidFill>
              <a:effectLst/>
              <a:latin typeface="optimisticAI"/>
            </a:endParaRPr>
          </a:p>
        </p:txBody>
      </p:sp>
    </p:spTree>
    <p:extLst>
      <p:ext uri="{BB962C8B-B14F-4D97-AF65-F5344CB8AC3E}">
        <p14:creationId xmlns:p14="http://schemas.microsoft.com/office/powerpoint/2010/main" val="247253110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366A9-C326-4322-B618-9518197B6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80" y="0"/>
            <a:ext cx="85689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BF1B1-A3FA-4B54-A321-214BEAF82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63" y="1412776"/>
            <a:ext cx="8785437" cy="5165724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1" i="0" dirty="0">
                <a:solidFill>
                  <a:srgbClr val="111112"/>
                </a:solidFill>
                <a:effectLst/>
                <a:latin typeface="optimisticAI"/>
              </a:rPr>
              <a:t>3.Context</a:t>
            </a:r>
            <a:r>
              <a:rPr lang="en-US" sz="3800" b="1" i="0" dirty="0">
                <a:solidFill>
                  <a:srgbClr val="111112"/>
                </a:solidFill>
                <a:effectLst/>
                <a:latin typeface="optimisticAI"/>
              </a:rPr>
              <a:t> </a:t>
            </a:r>
            <a:r>
              <a:rPr lang="th-TH" sz="3800" b="1" i="0" dirty="0">
                <a:solidFill>
                  <a:srgbClr val="111112"/>
                </a:solidFill>
                <a:effectLst/>
                <a:latin typeface="optimisticAI"/>
              </a:rPr>
              <a:t>บริบท</a:t>
            </a:r>
            <a:r>
              <a:rPr lang="th-TH" sz="3800" b="0" i="0" dirty="0">
                <a:solidFill>
                  <a:srgbClr val="111112"/>
                </a:solidFill>
                <a:effectLst/>
                <a:latin typeface="optimisticAI"/>
              </a:rPr>
              <a:t>: </a:t>
            </a:r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สื่อความหมายได้ถูกเวลา ถูกคน ถูกแพลตฟอร์ม</a:t>
            </a:r>
          </a:p>
          <a:p>
            <a:pPr marL="0" indent="0" algn="l">
              <a:buNone/>
            </a:pP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ตัวอย่างเห็นภาพ: คอนเทนต์เรื่องเดียว "กาแฟดร</a:t>
            </a:r>
            <a:r>
              <a:rPr lang="th-TH" b="1" i="0" dirty="0" err="1">
                <a:solidFill>
                  <a:srgbClr val="111112"/>
                </a:solidFill>
                <a:effectLst/>
                <a:latin typeface="optimisticAI"/>
              </a:rPr>
              <a:t>ิป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" แต่เปลี่ยน </a:t>
            </a:r>
            <a:r>
              <a:rPr lang="en-US" b="1" i="0" dirty="0">
                <a:solidFill>
                  <a:srgbClr val="111112"/>
                </a:solidFill>
                <a:effectLst/>
                <a:latin typeface="optimisticAI"/>
              </a:rPr>
              <a:t>Context</a:t>
            </a:r>
          </a:p>
          <a:p>
            <a:pPr marL="0" indent="0">
              <a:buNone/>
            </a:pP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แบบที่ 2: ถูก </a:t>
            </a:r>
            <a:r>
              <a:rPr lang="en-US" b="1" i="0" dirty="0">
                <a:solidFill>
                  <a:srgbClr val="111112"/>
                </a:solidFill>
                <a:effectLst/>
                <a:latin typeface="optimisticAI"/>
              </a:rPr>
              <a:t>Context = 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ปัง</a:t>
            </a:r>
          </a:p>
          <a:p>
            <a:pPr marL="0" indent="0" algn="l">
              <a:buNone/>
            </a:pPr>
            <a:endParaRPr lang="th-TH" b="0" i="0" dirty="0">
              <a:solidFill>
                <a:srgbClr val="111112"/>
              </a:solidFill>
              <a:effectLst/>
              <a:latin typeface="optimisticAI"/>
            </a:endParaRPr>
          </a:p>
        </p:txBody>
      </p:sp>
    </p:spTree>
    <p:extLst>
      <p:ext uri="{BB962C8B-B14F-4D97-AF65-F5344CB8AC3E}">
        <p14:creationId xmlns:p14="http://schemas.microsoft.com/office/powerpoint/2010/main" val="3727357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3E9514-C011-437A-9DD7-4666975C6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575095"/>
              </p:ext>
            </p:extLst>
          </p:nvPr>
        </p:nvGraphicFramePr>
        <p:xfrm>
          <a:off x="0" y="711860"/>
          <a:ext cx="9144000" cy="6124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424462196"/>
                    </a:ext>
                  </a:extLst>
                </a:gridCol>
                <a:gridCol w="1519064">
                  <a:extLst>
                    <a:ext uri="{9D8B030D-6E8A-4147-A177-3AD203B41FA5}">
                      <a16:colId xmlns:a16="http://schemas.microsoft.com/office/drawing/2014/main" val="91271398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433689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546375623"/>
                    </a:ext>
                  </a:extLst>
                </a:gridCol>
                <a:gridCol w="2411760">
                  <a:extLst>
                    <a:ext uri="{9D8B030D-6E8A-4147-A177-3AD203B41FA5}">
                      <a16:colId xmlns:a16="http://schemas.microsoft.com/office/drawing/2014/main" val="3072230999"/>
                    </a:ext>
                  </a:extLst>
                </a:gridCol>
              </a:tblGrid>
              <a:tr h="161462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แพลตฟอร์ม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ถูกเวลา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ถูกคน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ถูกแพลตฟอร์ม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คอนเทนต์ที่ออกมา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61505"/>
                  </a:ext>
                </a:extLst>
              </a:tr>
              <a:tr h="1966608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  TikTok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7:00 </a:t>
                      </a:r>
                      <a:r>
                        <a:rPr lang="th-TH" sz="3200" dirty="0">
                          <a:effectLst/>
                        </a:rPr>
                        <a:t>น.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เด็กมหาลัย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กำลังจะไป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เรียน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ปี </a:t>
                      </a:r>
                      <a:r>
                        <a:rPr lang="en-US" sz="3200" dirty="0">
                          <a:effectLst/>
                        </a:rPr>
                        <a:t>1 </a:t>
                      </a: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ดื่มกาแฟครั้ง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แรก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คลิป </a:t>
                      </a:r>
                      <a:r>
                        <a:rPr lang="en-US" sz="3200" dirty="0">
                          <a:effectLst/>
                        </a:rPr>
                        <a:t>15 </a:t>
                      </a:r>
                      <a:r>
                        <a:rPr lang="th-TH" sz="3200" dirty="0">
                          <a:effectLst/>
                        </a:rPr>
                        <a:t>วิ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เร็ว จบ มี </a:t>
                      </a: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Text </a:t>
                      </a:r>
                      <a:r>
                        <a:rPr lang="th-TH" sz="3200" dirty="0">
                          <a:effectLst/>
                        </a:rPr>
                        <a:t>ใหญ่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Hook: </a:t>
                      </a:r>
                      <a:r>
                        <a:rPr lang="en-US" sz="3200" dirty="0">
                          <a:effectLst/>
                        </a:rPr>
                        <a:t>"</a:t>
                      </a:r>
                      <a:r>
                        <a:rPr lang="th-TH" sz="3200" dirty="0">
                          <a:effectLst/>
                        </a:rPr>
                        <a:t>กินกาแฟ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แล้วมือสั่น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ตอนพรี</a:t>
                      </a:r>
                      <a:r>
                        <a:rPr lang="th-TH" sz="3200" dirty="0" err="1">
                          <a:effectLst/>
                        </a:rPr>
                        <a:t>เซนต์</a:t>
                      </a:r>
                      <a:r>
                        <a:rPr lang="th-TH" sz="32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แก้ไง" + สูตร: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กินพร้อม</a:t>
                      </a:r>
                      <a:r>
                        <a:rPr lang="th-TH" sz="3600" dirty="0">
                          <a:effectLst/>
                        </a:rPr>
                        <a:t>ขนมปัง </a:t>
                      </a:r>
                      <a:r>
                        <a:rPr lang="en-US" sz="3600" dirty="0">
                          <a:effectLst/>
                        </a:rPr>
                        <a:t>1 </a:t>
                      </a:r>
                      <a:endParaRPr lang="th-TH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600" dirty="0">
                          <a:effectLst/>
                        </a:rPr>
                        <a:t>แผ่น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633159"/>
                  </a:ext>
                </a:extLst>
              </a:tr>
              <a:tr h="218510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   IG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Carousel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14:00 </a:t>
                      </a:r>
                      <a:r>
                        <a:rPr lang="th-TH" sz="3200" dirty="0">
                          <a:effectLst/>
                        </a:rPr>
                        <a:t>น.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พนักงาน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ออฟฟิศบ่ายตก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วัยทำงาน </a:t>
                      </a: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25-30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เครียดง่าย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รูปสวย คำน้อย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เซฟเก็บได้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5 </a:t>
                      </a:r>
                      <a:r>
                        <a:rPr lang="th-TH" sz="3200" dirty="0">
                          <a:effectLst/>
                        </a:rPr>
                        <a:t>ทริกกินกาแฟไม่ใจ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สั่น ข้อ </a:t>
                      </a:r>
                      <a:r>
                        <a:rPr lang="en-US" sz="3200" dirty="0">
                          <a:effectLst/>
                        </a:rPr>
                        <a:t>3 </a:t>
                      </a:r>
                      <a:r>
                        <a:rPr lang="th-TH" sz="3200" dirty="0">
                          <a:effectLst/>
                        </a:rPr>
                        <a:t>คือ "เลือก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คั่วกลาง คาเฟอีนน้อย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กว่า </a:t>
                      </a:r>
                      <a:r>
                        <a:rPr lang="en-US" sz="3200" dirty="0">
                          <a:effectLst/>
                        </a:rPr>
                        <a:t>30%"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120316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90D6FC-4B6E-4AB1-94F6-6A035BFA5C96}"/>
              </a:ext>
            </a:extLst>
          </p:cNvPr>
          <p:cNvSpPr txBox="1"/>
          <p:nvPr/>
        </p:nvSpPr>
        <p:spPr>
          <a:xfrm>
            <a:off x="0" y="188640"/>
            <a:ext cx="45952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แบบที่ 2: ถูก </a:t>
            </a:r>
            <a:r>
              <a:rPr lang="en-US" b="1" i="0" dirty="0">
                <a:solidFill>
                  <a:srgbClr val="111112"/>
                </a:solidFill>
                <a:effectLst/>
                <a:latin typeface="optimisticAI"/>
              </a:rPr>
              <a:t>Context = 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ปัง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524C30-4ED5-4B5B-A943-FA232E36ED0C}"/>
              </a:ext>
            </a:extLst>
          </p:cNvPr>
          <p:cNvSpPr txBox="1"/>
          <p:nvPr/>
        </p:nvSpPr>
        <p:spPr>
          <a:xfrm>
            <a:off x="-36512" y="6351711"/>
            <a:ext cx="6737987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111112"/>
                </a:solidFill>
                <a:latin typeface="optimisticAI"/>
              </a:rPr>
              <a:t>จะเห็นได้ว่า </a:t>
            </a:r>
            <a:r>
              <a:rPr lang="th-TH" sz="2400" b="1" i="0" dirty="0">
                <a:solidFill>
                  <a:srgbClr val="111112"/>
                </a:solidFill>
                <a:effectLst/>
                <a:latin typeface="optimisticAI"/>
              </a:rPr>
              <a:t>เนื้อหาแกนเดียวกัน แต่หน้าตาเปลี่ยนหมดตาม </a:t>
            </a:r>
            <a:r>
              <a:rPr lang="en-US" sz="2400" b="1" i="0" dirty="0">
                <a:solidFill>
                  <a:srgbClr val="111112"/>
                </a:solidFill>
                <a:effectLst/>
                <a:latin typeface="optimisticAI"/>
              </a:rPr>
              <a:t>Context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783138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3E9514-C011-437A-9DD7-4666975C6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662878"/>
              </p:ext>
            </p:extLst>
          </p:nvPr>
        </p:nvGraphicFramePr>
        <p:xfrm>
          <a:off x="0" y="711860"/>
          <a:ext cx="9144000" cy="6386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424462196"/>
                    </a:ext>
                  </a:extLst>
                </a:gridCol>
                <a:gridCol w="1519064">
                  <a:extLst>
                    <a:ext uri="{9D8B030D-6E8A-4147-A177-3AD203B41FA5}">
                      <a16:colId xmlns:a16="http://schemas.microsoft.com/office/drawing/2014/main" val="91271398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433689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546375623"/>
                    </a:ext>
                  </a:extLst>
                </a:gridCol>
                <a:gridCol w="2411760">
                  <a:extLst>
                    <a:ext uri="{9D8B030D-6E8A-4147-A177-3AD203B41FA5}">
                      <a16:colId xmlns:a16="http://schemas.microsoft.com/office/drawing/2014/main" val="3072230999"/>
                    </a:ext>
                  </a:extLst>
                </a:gridCol>
              </a:tblGrid>
              <a:tr h="161462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แพลตฟอร์ม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ถูกเวลา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ถูกคน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ถูกแพลตฟอร์ม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คอนเทนต์ที่ออกมา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61505"/>
                  </a:ext>
                </a:extLst>
              </a:tr>
              <a:tr h="251799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  LinkedIn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 Article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9:00 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น. วัน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จันทร์ หัวหน้า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ทีมเปิดคอม</a:t>
                      </a:r>
                      <a:endParaRPr lang="th-TH" sz="32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Manager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อยากดูแลทีม</a:t>
                      </a:r>
                      <a:endParaRPr lang="th-TH" sz="32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บทความ 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 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คำ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มีข้อมูลอ้างอิง</a:t>
                      </a:r>
                      <a:endParaRPr lang="th-TH" sz="32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หัวข้อ: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Productivity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Hack: </a:t>
                      </a: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ทำไมทีมคุณ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ควรเสิร์ฟกาแฟ 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Decaf </a:t>
                      </a:r>
                      <a:endParaRPr lang="th-TH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ช่วงบ่าย" + งานวิจัย 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Harvard</a:t>
                      </a:r>
                      <a:endParaRPr lang="th-TH" sz="3200" dirty="0">
                        <a:effectLst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1633159"/>
                  </a:ext>
                </a:extLst>
              </a:tr>
              <a:tr h="2185104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 Chatbot</a:t>
                      </a:r>
                      <a:endParaRPr lang="en-US" sz="32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14:00 </a:t>
                      </a:r>
                      <a:r>
                        <a:rPr lang="th-TH" sz="3200" dirty="0">
                          <a:effectLst/>
                        </a:rPr>
                        <a:t>น.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วัยทำงาน </a:t>
                      </a: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25-30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เครียดง่าย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รูปสวย คำน้อย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เซฟเก็บได้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200" dirty="0">
                          <a:effectLst/>
                        </a:rPr>
                        <a:t>5 </a:t>
                      </a:r>
                      <a:r>
                        <a:rPr lang="th-TH" sz="3200" dirty="0">
                          <a:effectLst/>
                        </a:rPr>
                        <a:t>ทริกกินกาแฟไม่ใจ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สั่น ข้อ </a:t>
                      </a:r>
                      <a:r>
                        <a:rPr lang="en-US" sz="3200" dirty="0">
                          <a:effectLst/>
                        </a:rPr>
                        <a:t>3 </a:t>
                      </a:r>
                      <a:r>
                        <a:rPr lang="th-TH" sz="3200" dirty="0">
                          <a:effectLst/>
                        </a:rPr>
                        <a:t>คือ "เลือก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คั่วกลาง คาเฟอีนน้อย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กว่า </a:t>
                      </a:r>
                      <a:r>
                        <a:rPr lang="en-US" sz="3200" dirty="0">
                          <a:effectLst/>
                        </a:rPr>
                        <a:t>30%"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1203164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90D6FC-4B6E-4AB1-94F6-6A035BFA5C96}"/>
              </a:ext>
            </a:extLst>
          </p:cNvPr>
          <p:cNvSpPr txBox="1"/>
          <p:nvPr/>
        </p:nvSpPr>
        <p:spPr>
          <a:xfrm>
            <a:off x="0" y="188640"/>
            <a:ext cx="45952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แบบที่ 2: ถูก </a:t>
            </a:r>
            <a:r>
              <a:rPr lang="en-US" b="1" i="0" dirty="0">
                <a:solidFill>
                  <a:srgbClr val="111112"/>
                </a:solidFill>
                <a:effectLst/>
                <a:latin typeface="optimisticAI"/>
              </a:rPr>
              <a:t>Context = 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ปัง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C0E371-58B1-4563-8D89-2D0303CC6F04}"/>
              </a:ext>
            </a:extLst>
          </p:cNvPr>
          <p:cNvSpPr txBox="1"/>
          <p:nvPr/>
        </p:nvSpPr>
        <p:spPr>
          <a:xfrm>
            <a:off x="-36512" y="6567735"/>
            <a:ext cx="6737987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111112"/>
                </a:solidFill>
                <a:latin typeface="optimisticAI"/>
              </a:rPr>
              <a:t>จะเห็นได้ว่า </a:t>
            </a:r>
            <a:r>
              <a:rPr lang="th-TH" sz="2400" b="1" i="0" dirty="0">
                <a:solidFill>
                  <a:srgbClr val="111112"/>
                </a:solidFill>
                <a:effectLst/>
                <a:latin typeface="optimisticAI"/>
              </a:rPr>
              <a:t>เนื้อหาแกนเดียวกัน แต่หน้าตาเปลี่ยนหมดตาม </a:t>
            </a:r>
            <a:r>
              <a:rPr lang="en-US" sz="2400" b="1" i="0" dirty="0">
                <a:solidFill>
                  <a:srgbClr val="111112"/>
                </a:solidFill>
                <a:effectLst/>
                <a:latin typeface="optimisticAI"/>
              </a:rPr>
              <a:t>Context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6713352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3E9514-C011-437A-9DD7-4666975C66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371672"/>
              </p:ext>
            </p:extLst>
          </p:nvPr>
        </p:nvGraphicFramePr>
        <p:xfrm>
          <a:off x="179512" y="188640"/>
          <a:ext cx="8712970" cy="6552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424462196"/>
                    </a:ext>
                  </a:extLst>
                </a:gridCol>
                <a:gridCol w="1612980">
                  <a:extLst>
                    <a:ext uri="{9D8B030D-6E8A-4147-A177-3AD203B41FA5}">
                      <a16:colId xmlns:a16="http://schemas.microsoft.com/office/drawing/2014/main" val="912713987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val="343368901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val="2546375623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val="3072230999"/>
                    </a:ext>
                  </a:extLst>
                </a:gridCol>
              </a:tblGrid>
              <a:tr h="1293791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2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200" dirty="0">
                          <a:effectLst/>
                        </a:rPr>
                        <a:t>แพลตฟอร์ม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6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6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600" dirty="0">
                          <a:effectLst/>
                        </a:rPr>
                        <a:t>ถูกเวลา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6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6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600" dirty="0">
                          <a:effectLst/>
                        </a:rPr>
                        <a:t>ถูกคน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br>
                        <a:rPr lang="th-TH" sz="3600" dirty="0">
                          <a:effectLst/>
                        </a:rPr>
                      </a:br>
                      <a:endParaRPr lang="th-TH" sz="36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600" dirty="0">
                          <a:effectLst/>
                        </a:rPr>
                        <a:t>ถูก</a:t>
                      </a:r>
                      <a:br>
                        <a:rPr lang="th-TH" sz="3600" dirty="0">
                          <a:effectLst/>
                        </a:rPr>
                      </a:br>
                      <a:br>
                        <a:rPr lang="th-TH" sz="3600" dirty="0">
                          <a:effectLst/>
                        </a:rPr>
                      </a:br>
                      <a:r>
                        <a:rPr lang="th-TH" sz="3600" dirty="0">
                          <a:effectLst/>
                        </a:rPr>
                        <a:t>แพลตฟอร์ม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6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600" dirty="0"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600" dirty="0">
                          <a:effectLst/>
                        </a:rPr>
                        <a:t>คอนเทนต์ที่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600" dirty="0">
                          <a:effectLst/>
                        </a:rPr>
                        <a:t>ออกมา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961505"/>
                  </a:ext>
                </a:extLst>
              </a:tr>
              <a:tr h="2618941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LinkedIn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Article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9:00 </a:t>
                      </a:r>
                      <a:r>
                        <a:rPr lang="th-TH" sz="3600" dirty="0">
                          <a:effectLst/>
                        </a:rPr>
                        <a:t>น.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600" dirty="0">
                          <a:effectLst/>
                        </a:rPr>
                        <a:t>วันจันทร์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600" dirty="0">
                          <a:effectLst/>
                        </a:rPr>
                        <a:t>หัวหน้าทีม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600" dirty="0">
                          <a:effectLst/>
                        </a:rPr>
                        <a:t>เปิดคอม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Manager </a:t>
                      </a:r>
                      <a:endParaRPr lang="th-TH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600" dirty="0">
                          <a:effectLst/>
                        </a:rPr>
                        <a:t>อยากดูแลทีม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600" dirty="0">
                          <a:effectLst/>
                        </a:rPr>
                        <a:t>บทความ </a:t>
                      </a:r>
                      <a:endParaRPr lang="en-US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500 </a:t>
                      </a:r>
                      <a:r>
                        <a:rPr lang="th-TH" sz="3600" dirty="0">
                          <a:effectLst/>
                        </a:rPr>
                        <a:t>คำ มี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600" dirty="0">
                          <a:effectLst/>
                        </a:rPr>
                        <a:t>ข้อมูลอ้างอิง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หัวข้อ: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"</a:t>
                      </a:r>
                      <a:r>
                        <a:rPr lang="en-US" sz="2400" dirty="0">
                          <a:effectLst/>
                        </a:rPr>
                        <a:t>Productivity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Hack: </a:t>
                      </a:r>
                      <a:r>
                        <a:rPr lang="th-TH" sz="2400" dirty="0">
                          <a:effectLst/>
                        </a:rPr>
                        <a:t>ทำไมทีม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คุณควรเสิร์ฟกาแฟ </a:t>
                      </a: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Decaf </a:t>
                      </a:r>
                      <a:r>
                        <a:rPr lang="th-TH" sz="2400" dirty="0">
                          <a:effectLst/>
                        </a:rPr>
                        <a:t>ช่วงบ่าย" +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งานวิจัย </a:t>
                      </a:r>
                      <a:r>
                        <a:rPr lang="en-US" sz="2400" dirty="0">
                          <a:effectLst/>
                        </a:rPr>
                        <a:t>Harvard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415090609"/>
                  </a:ext>
                </a:extLst>
              </a:tr>
              <a:tr h="2639997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AI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Chatbot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3600" dirty="0">
                          <a:effectLst/>
                        </a:rPr>
                        <a:t>22:00 </a:t>
                      </a:r>
                      <a:r>
                        <a:rPr lang="th-TH" sz="3600" dirty="0">
                          <a:effectLst/>
                        </a:rPr>
                        <a:t>น.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600" dirty="0">
                          <a:effectLst/>
                        </a:rPr>
                        <a:t>คน</a:t>
                      </a:r>
                      <a:r>
                        <a:rPr lang="th-TH" sz="3600" dirty="0" err="1">
                          <a:effectLst/>
                        </a:rPr>
                        <a:t>เสิร์ช</a:t>
                      </a:r>
                      <a:r>
                        <a:rPr lang="th-TH" sz="36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600" dirty="0">
                          <a:effectLst/>
                        </a:rPr>
                        <a:t>"นอนไม่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600" dirty="0">
                          <a:effectLst/>
                        </a:rPr>
                        <a:t>หลับ"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600" dirty="0">
                          <a:effectLst/>
                        </a:rPr>
                        <a:t>คนนอนดึก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600" dirty="0">
                          <a:effectLst/>
                        </a:rPr>
                        <a:t>เครียด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600" dirty="0">
                          <a:effectLst/>
                        </a:rPr>
                        <a:t>ตอบสั้น </a:t>
                      </a:r>
                      <a:r>
                        <a:rPr lang="en-US" sz="3600" dirty="0">
                          <a:effectLst/>
                        </a:rPr>
                        <a:t>40 </a:t>
                      </a:r>
                      <a:endParaRPr lang="th-TH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600" dirty="0">
                          <a:effectLst/>
                        </a:rPr>
                        <a:t>คำ ให้ </a:t>
                      </a:r>
                      <a:r>
                        <a:rPr lang="en-US" sz="3600" dirty="0">
                          <a:effectLst/>
                        </a:rPr>
                        <a:t>AI </a:t>
                      </a:r>
                      <a:endParaRPr lang="th-TH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th-TH" sz="36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3600" dirty="0">
                          <a:effectLst/>
                        </a:rPr>
                        <a:t>หยิบไปใช้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"</a:t>
                      </a:r>
                      <a:r>
                        <a:rPr lang="th-TH" sz="2400" dirty="0">
                          <a:effectLst/>
                        </a:rPr>
                        <a:t>ถ้ากินกาแฟหลัง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16:00 </a:t>
                      </a:r>
                      <a:r>
                        <a:rPr lang="th-TH" sz="2400" dirty="0">
                          <a:effectLst/>
                        </a:rPr>
                        <a:t>แล้วนอนไม่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หลับ ลองเปลี่ยนเป็น </a:t>
                      </a:r>
                      <a:endParaRPr lang="en-US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Cold Brew </a:t>
                      </a:r>
                      <a:endParaRPr lang="th-TH" sz="2400" dirty="0"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คาเฟอีนออกช้ากว่า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effectLst/>
                        </a:rPr>
                        <a:t>ช่วยลดใจสั่นได้"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0328621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3BD7149-1494-4910-ACEE-76842F42E3CF}"/>
              </a:ext>
            </a:extLst>
          </p:cNvPr>
          <p:cNvSpPr txBox="1"/>
          <p:nvPr/>
        </p:nvSpPr>
        <p:spPr>
          <a:xfrm>
            <a:off x="282285" y="6190041"/>
            <a:ext cx="6737987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111112"/>
                </a:solidFill>
                <a:latin typeface="optimisticAI"/>
              </a:rPr>
              <a:t>จะเห็นได้ว่า </a:t>
            </a:r>
            <a:r>
              <a:rPr lang="th-TH" sz="2400" b="1" i="0" dirty="0">
                <a:solidFill>
                  <a:srgbClr val="111112"/>
                </a:solidFill>
                <a:effectLst/>
                <a:latin typeface="optimisticAI"/>
              </a:rPr>
              <a:t>เนื้อหาแกนเดียวกัน แต่หน้าตาเปลี่ยนหมดตาม </a:t>
            </a:r>
            <a:r>
              <a:rPr lang="en-US" sz="2400" b="1" i="0" dirty="0">
                <a:solidFill>
                  <a:srgbClr val="111112"/>
                </a:solidFill>
                <a:effectLst/>
                <a:latin typeface="optimisticAI"/>
              </a:rPr>
              <a:t>Context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14672904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6AE086-117F-4A59-8C71-53956939A5F4}"/>
              </a:ext>
            </a:extLst>
          </p:cNvPr>
          <p:cNvSpPr txBox="1"/>
          <p:nvPr/>
        </p:nvSpPr>
        <p:spPr>
          <a:xfrm>
            <a:off x="395536" y="260648"/>
            <a:ext cx="79928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ถ้า </a:t>
            </a:r>
            <a:r>
              <a:rPr lang="en-US" b="1" i="0" dirty="0">
                <a:solidFill>
                  <a:srgbClr val="111112"/>
                </a:solidFill>
                <a:effectLst/>
                <a:latin typeface="optimisticAI"/>
              </a:rPr>
              <a:t>Structure = 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จัดห้องให้เป็นระเบียบ</a:t>
            </a:r>
            <a:br>
              <a:rPr lang="th-TH" dirty="0"/>
            </a:br>
            <a:r>
              <a:rPr lang="en-US" b="1" i="0" dirty="0">
                <a:solidFill>
                  <a:srgbClr val="111112"/>
                </a:solidFill>
                <a:effectLst/>
                <a:latin typeface="optimisticAI"/>
              </a:rPr>
              <a:t>Context = 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เลือกเปิดห้องให้ถูกคน ในเวลาที่เขาต้องการใช้</a:t>
            </a:r>
            <a:endParaRPr lang="th-TH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7515DE-7771-474F-8BDA-BCE8449FA0FB}"/>
              </a:ext>
            </a:extLst>
          </p:cNvPr>
          <p:cNvSpPr txBox="1"/>
          <p:nvPr/>
        </p:nvSpPr>
        <p:spPr>
          <a:xfrm>
            <a:off x="395536" y="1844824"/>
            <a:ext cx="77048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111112"/>
                </a:solidFill>
                <a:latin typeface="optimisticAI"/>
              </a:rPr>
              <a:t>จะเห็นได้ว่า 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เนื้อหาแกนเดียวกัน แต่หน้าตาเปลี่ยนหมดตาม </a:t>
            </a:r>
            <a:r>
              <a:rPr lang="en-US" b="1" i="0" dirty="0">
                <a:solidFill>
                  <a:srgbClr val="111112"/>
                </a:solidFill>
                <a:effectLst/>
                <a:latin typeface="optimisticAI"/>
              </a:rPr>
              <a:t>Context</a:t>
            </a:r>
            <a:endParaRPr lang="th-T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E0094C-340E-4B44-B3EF-C68302F619C2}"/>
              </a:ext>
            </a:extLst>
          </p:cNvPr>
          <p:cNvSpPr txBox="1"/>
          <p:nvPr/>
        </p:nvSpPr>
        <p:spPr>
          <a:xfrm>
            <a:off x="827584" y="2736502"/>
            <a:ext cx="7992888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i="1" dirty="0">
                <a:effectLst/>
                <a:latin typeface="optimisticAI"/>
              </a:rPr>
              <a:t>Context </a:t>
            </a:r>
            <a:r>
              <a:rPr lang="th-TH" b="1" i="1" dirty="0">
                <a:effectLst/>
                <a:latin typeface="optimisticAI"/>
              </a:rPr>
              <a:t>คือ การออกแบบคอนเทนต์ให้ "ข้อความเดียวกัน" สื่อความหมายต่างกันได้ ตามเวลา คน และแพลตฟอร์มที่ผู้รับอยู่</a:t>
            </a:r>
            <a:br>
              <a:rPr lang="th-TH" dirty="0"/>
            </a:br>
            <a:r>
              <a:rPr lang="th-TH" b="0" i="1" dirty="0">
                <a:effectLst/>
                <a:latin typeface="optimisticAI"/>
              </a:rPr>
              <a:t>คอนเทนต์ที่ดีปี 2026 ต้องไม่ </a:t>
            </a:r>
            <a:r>
              <a:rPr lang="en-US" b="0" i="1" dirty="0">
                <a:effectLst/>
                <a:latin typeface="optimisticAI"/>
              </a:rPr>
              <a:t>One-size-fits-all </a:t>
            </a:r>
            <a:r>
              <a:rPr lang="th-TH" b="0" i="1" dirty="0">
                <a:effectLst/>
                <a:latin typeface="optimisticAI"/>
              </a:rPr>
              <a:t>แต่ต้อง </a:t>
            </a:r>
            <a:r>
              <a:rPr lang="en-US" b="0" i="1" dirty="0">
                <a:effectLst/>
                <a:latin typeface="optimisticAI"/>
              </a:rPr>
              <a:t>Adaptive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962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079BD7-4FC8-4179-A8D4-F0979B3BF256}"/>
              </a:ext>
            </a:extLst>
          </p:cNvPr>
          <p:cNvSpPr txBox="1"/>
          <p:nvPr/>
        </p:nvSpPr>
        <p:spPr>
          <a:xfrm>
            <a:off x="251520" y="181519"/>
            <a:ext cx="8558134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000" b="1" dirty="0"/>
              <a:t>"ดิจิทัลคอนเทนต์" </a:t>
            </a:r>
            <a:r>
              <a:rPr lang="th-TH" b="1" dirty="0"/>
              <a:t>(</a:t>
            </a:r>
            <a:r>
              <a:rPr lang="en-US" b="1" dirty="0"/>
              <a:t>Digital Content)</a:t>
            </a:r>
            <a:r>
              <a:rPr lang="en-US" dirty="0"/>
              <a:t> </a:t>
            </a:r>
            <a:r>
              <a:rPr lang="th-TH" sz="3200" b="1" dirty="0"/>
              <a:t>โครงสร้าง 5 แกนหลัก</a:t>
            </a:r>
          </a:p>
          <a:p>
            <a:r>
              <a:rPr lang="th-TH" sz="3200" b="1" dirty="0"/>
              <a:t>1. </a:t>
            </a:r>
            <a:r>
              <a:rPr lang="th-TH" sz="3600" b="1" dirty="0"/>
              <a:t>พื้นฐานและความเข้าใจเกี่ยวกับดิจิทัลคอนเทนต์ </a:t>
            </a:r>
            <a:r>
              <a:rPr lang="th-TH" sz="3200" b="1" dirty="0"/>
              <a:t>(</a:t>
            </a:r>
            <a:r>
              <a:rPr lang="en-US" sz="3200" b="1" dirty="0"/>
              <a:t>Foundations of Digital Content)</a:t>
            </a:r>
          </a:p>
          <a:p>
            <a:r>
              <a:rPr lang="th-TH" sz="3200" b="1" dirty="0">
                <a:solidFill>
                  <a:srgbClr val="002060"/>
                </a:solidFill>
              </a:rPr>
              <a:t>นี่คือกระดุมเม็ดแรก ถ้าเข้าใจบริบท ก็จะสามารถเลือกใช้เครื่องมือได้ถูกงาน</a:t>
            </a:r>
          </a:p>
          <a:p>
            <a:endParaRPr lang="th-TH" sz="3200" b="1" dirty="0">
              <a:solidFill>
                <a:srgbClr val="002060"/>
              </a:solidFill>
            </a:endParaRPr>
          </a:p>
          <a:p>
            <a:endParaRPr lang="th-TH" sz="3200" b="1" dirty="0">
              <a:solidFill>
                <a:srgbClr val="002060"/>
              </a:solidFill>
            </a:endParaRPr>
          </a:p>
          <a:p>
            <a:endParaRPr lang="th-TH" sz="3200" b="1" dirty="0">
              <a:solidFill>
                <a:srgbClr val="002060"/>
              </a:solidFill>
            </a:endParaRPr>
          </a:p>
          <a:p>
            <a:r>
              <a:rPr lang="th-TH" sz="3600" b="1" dirty="0">
                <a:solidFill>
                  <a:srgbClr val="002060"/>
                </a:solidFill>
              </a:rPr>
              <a:t> 1.1 ความหมายและบทบาท:</a:t>
            </a:r>
            <a:r>
              <a:rPr lang="th-TH" sz="3600" dirty="0">
                <a:solidFill>
                  <a:srgbClr val="002060"/>
                </a:solidFill>
              </a:rPr>
              <a:t> </a:t>
            </a:r>
            <a:endParaRPr lang="en-US" sz="3600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7030A0"/>
                </a:solidFill>
              </a:rPr>
              <a:t> 1.2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th-TH" sz="3600" b="1" dirty="0">
                <a:solidFill>
                  <a:srgbClr val="7030A0"/>
                </a:solidFill>
              </a:rPr>
              <a:t>ประเภทของคอนเทนต์ </a:t>
            </a:r>
            <a:r>
              <a:rPr lang="th-TH" sz="3600" dirty="0"/>
              <a:t>(</a:t>
            </a:r>
            <a:r>
              <a:rPr lang="en-US" dirty="0"/>
              <a:t>Content Formats):</a:t>
            </a:r>
            <a:endParaRPr lang="th-TH" dirty="0"/>
          </a:p>
          <a:p>
            <a:endParaRPr lang="th-TH" sz="2400" dirty="0"/>
          </a:p>
          <a:p>
            <a:endParaRPr lang="th-TH" sz="2400" dirty="0"/>
          </a:p>
          <a:p>
            <a:endParaRPr lang="th-TH" sz="2400" dirty="0"/>
          </a:p>
          <a:p>
            <a:endParaRPr lang="th-TH" sz="2400" dirty="0"/>
          </a:p>
        </p:txBody>
      </p:sp>
      <p:pic>
        <p:nvPicPr>
          <p:cNvPr id="3080" name="Picture 8" descr="12 Content Formats and Channels Every ...">
            <a:extLst>
              <a:ext uri="{FF2B5EF4-FFF2-40B4-BE49-F238E27FC236}">
                <a16:creationId xmlns:a16="http://schemas.microsoft.com/office/drawing/2014/main" id="{06D8D0FE-A1E6-4E0A-8D73-CCAEC49BA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311" y="2789070"/>
            <a:ext cx="1996703" cy="136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e Evolution of Content Formats: From ...">
            <a:extLst>
              <a:ext uri="{FF2B5EF4-FFF2-40B4-BE49-F238E27FC236}">
                <a16:creationId xmlns:a16="http://schemas.microsoft.com/office/drawing/2014/main" id="{13E1E294-C98B-49A8-B71B-AA54C7B41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5" y="2815363"/>
            <a:ext cx="2016223" cy="13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When to Use Which Content Formats ...">
            <a:extLst>
              <a:ext uri="{FF2B5EF4-FFF2-40B4-BE49-F238E27FC236}">
                <a16:creationId xmlns:a16="http://schemas.microsoft.com/office/drawing/2014/main" id="{13C599D2-9952-4822-97BF-19CC97375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988" y="2815363"/>
            <a:ext cx="2588353" cy="136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ontent Marketing - Moz">
            <a:extLst>
              <a:ext uri="{FF2B5EF4-FFF2-40B4-BE49-F238E27FC236}">
                <a16:creationId xmlns:a16="http://schemas.microsoft.com/office/drawing/2014/main" id="{8246A39D-437C-4FE8-8497-5DCB3D66F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433" y="2834631"/>
            <a:ext cx="1937221" cy="134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472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366A9-C326-4322-B618-9518197B6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80" y="0"/>
            <a:ext cx="856895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องค์ประกอบหลักที่ทำให้ “ไฟล์ดิจิทัล” กลายเป็น “คอนเทนต์”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BF1B1-A3FA-4B54-A321-214BEAF82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856" y="980728"/>
            <a:ext cx="8399276" cy="5327996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r>
              <a:rPr lang="th-TH" sz="11200" b="1" dirty="0">
                <a:solidFill>
                  <a:srgbClr val="111112"/>
                </a:solidFill>
                <a:latin typeface="optimisticAI"/>
              </a:rPr>
              <a:t>มี </a:t>
            </a:r>
            <a:r>
              <a:rPr lang="en-US" sz="11200" b="1" dirty="0">
                <a:solidFill>
                  <a:srgbClr val="111112"/>
                </a:solidFill>
                <a:latin typeface="optimisticAI"/>
              </a:rPr>
              <a:t>4 </a:t>
            </a:r>
            <a:r>
              <a:rPr lang="th-TH" sz="11200" b="1" i="0" dirty="0">
                <a:solidFill>
                  <a:srgbClr val="111112"/>
                </a:solidFill>
                <a:effectLst/>
                <a:latin typeface="optimisticAI"/>
              </a:rPr>
              <a:t>องค์ประกอบ</a:t>
            </a:r>
            <a:endParaRPr lang="en-US" sz="11200" b="1" i="0" dirty="0">
              <a:solidFill>
                <a:srgbClr val="111112"/>
              </a:solidFill>
              <a:effectLst/>
              <a:latin typeface="optimisticAI"/>
            </a:endParaRPr>
          </a:p>
          <a:p>
            <a:pPr marL="0" indent="0" algn="l">
              <a:buNone/>
            </a:pPr>
            <a:r>
              <a:rPr lang="en-US" sz="11200" b="1" i="0" dirty="0">
                <a:solidFill>
                  <a:srgbClr val="FF0000"/>
                </a:solidFill>
                <a:effectLst/>
                <a:latin typeface="optimisticAI"/>
              </a:rPr>
              <a:t>4.Addressable </a:t>
            </a:r>
            <a:r>
              <a:rPr lang="th-TH" sz="12800" b="1" i="0" dirty="0">
                <a:solidFill>
                  <a:srgbClr val="FF0000"/>
                </a:solidFill>
                <a:effectLst/>
                <a:latin typeface="optimisticAI"/>
              </a:rPr>
              <a:t>เรียกใช้</a:t>
            </a:r>
            <a:r>
              <a:rPr lang="th-TH" sz="12800" b="1" i="0" dirty="0">
                <a:solidFill>
                  <a:srgbClr val="111112"/>
                </a:solidFill>
                <a:effectLst/>
                <a:latin typeface="optimisticAI"/>
              </a:rPr>
              <a:t>ได้</a:t>
            </a:r>
            <a:r>
              <a:rPr lang="th-TH" sz="12800" b="0" i="0" dirty="0">
                <a:solidFill>
                  <a:srgbClr val="111112"/>
                </a:solidFill>
                <a:effectLst/>
                <a:latin typeface="optimisticAI"/>
              </a:rPr>
              <a:t>: </a:t>
            </a:r>
            <a:r>
              <a:rPr lang="th-TH" sz="11200" b="0" i="0" dirty="0">
                <a:solidFill>
                  <a:srgbClr val="111112"/>
                </a:solidFill>
                <a:effectLst/>
                <a:latin typeface="optimisticAI"/>
              </a:rPr>
              <a:t>มีตัวตนเป็นชิ้นๆ แชร์ ลิงก์ ฝัง หรือให้ </a:t>
            </a:r>
            <a:r>
              <a:rPr lang="en-US" sz="11200" b="0" i="0" dirty="0">
                <a:solidFill>
                  <a:srgbClr val="111112"/>
                </a:solidFill>
                <a:effectLst/>
                <a:latin typeface="optimisticAI"/>
              </a:rPr>
              <a:t>AI </a:t>
            </a:r>
            <a:r>
              <a:rPr lang="th-TH" sz="11200" b="0" i="0" dirty="0">
                <a:solidFill>
                  <a:srgbClr val="111112"/>
                </a:solidFill>
                <a:effectLst/>
                <a:latin typeface="optimisticAI"/>
              </a:rPr>
              <a:t>หยิบไปตอบได้</a:t>
            </a:r>
          </a:p>
          <a:p>
            <a:pPr marL="0" indent="0" algn="l">
              <a:buNone/>
            </a:pPr>
            <a:endParaRPr lang="th-TH" sz="5000" b="0" i="0" dirty="0">
              <a:solidFill>
                <a:srgbClr val="111112"/>
              </a:solidFill>
              <a:effectLst/>
              <a:latin typeface="optimisticAI"/>
            </a:endParaRPr>
          </a:p>
          <a:p>
            <a:pPr marL="0" indent="0" algn="l">
              <a:buNone/>
            </a:pPr>
            <a:r>
              <a:rPr lang="th-TH" sz="14400" b="1" u="sng" dirty="0">
                <a:solidFill>
                  <a:srgbClr val="111112"/>
                </a:solidFill>
                <a:latin typeface="optimisticAI"/>
              </a:rPr>
              <a:t>นิยามสั้น 1 ประโยค</a:t>
            </a:r>
          </a:p>
          <a:p>
            <a:pPr marL="0" indent="0" algn="l">
              <a:buNone/>
            </a:pPr>
            <a:r>
              <a:rPr lang="en-US" sz="11200" b="1" dirty="0">
                <a:solidFill>
                  <a:srgbClr val="111112"/>
                </a:solidFill>
                <a:latin typeface="optimisticAI"/>
              </a:rPr>
              <a:t>Addressable = </a:t>
            </a:r>
            <a:r>
              <a:rPr lang="th-TH" sz="11200" b="1" dirty="0">
                <a:solidFill>
                  <a:srgbClr val="111112"/>
                </a:solidFill>
                <a:latin typeface="optimisticAI"/>
              </a:rPr>
              <a:t>คอนเทนต์ทุกชิ้นมี "ที่อยู่บ้านเลขที่" เป็นของตัวเอง ทำให้คน, </a:t>
            </a:r>
            <a:r>
              <a:rPr lang="en-US" sz="11200" b="1" dirty="0">
                <a:solidFill>
                  <a:srgbClr val="111112"/>
                </a:solidFill>
                <a:latin typeface="optimisticAI"/>
              </a:rPr>
              <a:t>AI, </a:t>
            </a:r>
            <a:r>
              <a:rPr lang="th-TH" sz="11200" b="1" dirty="0">
                <a:solidFill>
                  <a:srgbClr val="111112"/>
                </a:solidFill>
                <a:latin typeface="optimisticAI"/>
              </a:rPr>
              <a:t>หรือระบบอื่น เรียกใช้เฉพาะส่วนที่ต้องการได้</a:t>
            </a:r>
          </a:p>
          <a:p>
            <a:pPr marL="0" indent="0" algn="l">
              <a:buNone/>
            </a:pPr>
            <a:r>
              <a:rPr lang="th-TH" sz="11200" b="1" dirty="0">
                <a:solidFill>
                  <a:srgbClr val="111112"/>
                </a:solidFill>
                <a:latin typeface="optimisticAI"/>
              </a:rPr>
              <a:t>โดยไม่ต้องยกมาทั้งก้อน</a:t>
            </a:r>
          </a:p>
          <a:p>
            <a:pPr marL="0" indent="0" algn="l">
              <a:buNone/>
            </a:pPr>
            <a:endParaRPr lang="th-TH" sz="11200" b="1" dirty="0">
              <a:solidFill>
                <a:srgbClr val="111112"/>
              </a:solidFill>
              <a:latin typeface="optimisticAI"/>
            </a:endParaRPr>
          </a:p>
          <a:p>
            <a:pPr marL="0" indent="0" algn="l">
              <a:buNone/>
            </a:pPr>
            <a:r>
              <a:rPr lang="th-TH" sz="11200" b="1" dirty="0">
                <a:solidFill>
                  <a:srgbClr val="111112"/>
                </a:solidFill>
                <a:latin typeface="optimisticAI"/>
              </a:rPr>
              <a:t>ถ้า </a:t>
            </a:r>
            <a:r>
              <a:rPr lang="en-US" sz="11200" b="1" dirty="0">
                <a:solidFill>
                  <a:srgbClr val="111112"/>
                </a:solidFill>
                <a:latin typeface="optimisticAI"/>
              </a:rPr>
              <a:t>Structure </a:t>
            </a:r>
            <a:r>
              <a:rPr lang="th-TH" sz="11200" b="1" dirty="0">
                <a:solidFill>
                  <a:srgbClr val="111112"/>
                </a:solidFill>
                <a:latin typeface="optimisticAI"/>
              </a:rPr>
              <a:t>   คือ  จัดห้องให้เป็นระเบียบ</a:t>
            </a:r>
          </a:p>
          <a:p>
            <a:pPr marL="0" indent="0" algn="l">
              <a:buNone/>
            </a:pPr>
            <a:r>
              <a:rPr lang="en-US" sz="11200" b="1" dirty="0">
                <a:solidFill>
                  <a:srgbClr val="111112"/>
                </a:solidFill>
                <a:latin typeface="optimisticAI"/>
              </a:rPr>
              <a:t>Addressable </a:t>
            </a:r>
            <a:r>
              <a:rPr lang="th-TH" sz="11200" b="1" dirty="0">
                <a:solidFill>
                  <a:srgbClr val="111112"/>
                </a:solidFill>
                <a:latin typeface="optimisticAI"/>
              </a:rPr>
              <a:t>   คือ  ติดเลขที่ห้องให้ทุกชิ้น จะได้ส่งของไปถูกห้อง</a:t>
            </a:r>
          </a:p>
          <a:p>
            <a:pPr marL="0" indent="0" algn="l">
              <a:buNone/>
            </a:pPr>
            <a:endParaRPr lang="th-TH" sz="11200" dirty="0">
              <a:solidFill>
                <a:srgbClr val="111112"/>
              </a:solidFill>
              <a:latin typeface="optimisticAI"/>
            </a:endParaRPr>
          </a:p>
          <a:p>
            <a:pPr marL="0" indent="0" algn="l">
              <a:buNone/>
            </a:pPr>
            <a:endParaRPr lang="th-TH" sz="5600" dirty="0">
              <a:solidFill>
                <a:srgbClr val="111112"/>
              </a:solidFill>
              <a:latin typeface="optimisticAI"/>
            </a:endParaRPr>
          </a:p>
          <a:p>
            <a:pPr marL="0" indent="0" algn="l">
              <a:buNone/>
            </a:pPr>
            <a:endParaRPr lang="th-TH" sz="5600" dirty="0">
              <a:solidFill>
                <a:srgbClr val="111112"/>
              </a:solidFill>
              <a:latin typeface="optimisticAI"/>
            </a:endParaRPr>
          </a:p>
          <a:p>
            <a:pPr marL="0" indent="0" algn="l">
              <a:buNone/>
            </a:pPr>
            <a:endParaRPr lang="th-TH" sz="5600" dirty="0">
              <a:solidFill>
                <a:srgbClr val="111112"/>
              </a:solidFill>
              <a:latin typeface="optimisticAI"/>
            </a:endParaRPr>
          </a:p>
          <a:p>
            <a:pPr marL="0" indent="0" algn="l">
              <a:buNone/>
            </a:pPr>
            <a:r>
              <a:rPr lang="th-TH" sz="7200" b="1" i="0" dirty="0">
                <a:solidFill>
                  <a:srgbClr val="111112"/>
                </a:solidFill>
                <a:effectLst/>
                <a:latin typeface="optimisticAI"/>
              </a:rPr>
              <a:t>(ถ้าขาดข้อใดข้อหนึ่ง จะเป็นแค่ "ไฟล์" ไม่ใช่ "คอนเทนต์“)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154948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954C2A-8257-4FE7-A3CE-0F83D5F01DED}"/>
              </a:ext>
            </a:extLst>
          </p:cNvPr>
          <p:cNvSpPr txBox="1"/>
          <p:nvPr/>
        </p:nvSpPr>
        <p:spPr>
          <a:xfrm>
            <a:off x="323528" y="0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 เทียบให้เห็นภาพ: ไม่มี </a:t>
            </a:r>
            <a:r>
              <a:rPr lang="en-US" b="1" i="0" dirty="0">
                <a:solidFill>
                  <a:srgbClr val="111112"/>
                </a:solidFill>
                <a:effectLst/>
                <a:latin typeface="optimisticAI"/>
              </a:rPr>
              <a:t>Addressable vs 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มี </a:t>
            </a:r>
            <a:r>
              <a:rPr lang="en-US" b="1" i="0" dirty="0">
                <a:solidFill>
                  <a:srgbClr val="111112"/>
                </a:solidFill>
                <a:effectLst/>
                <a:latin typeface="optimisticAI"/>
              </a:rPr>
              <a:t>Addressable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A0B9BAE-B2BF-4AFB-9088-D2401C64E1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574210"/>
              </p:ext>
            </p:extLst>
          </p:nvPr>
        </p:nvGraphicFramePr>
        <p:xfrm>
          <a:off x="552833" y="1124744"/>
          <a:ext cx="7464412" cy="4800544"/>
        </p:xfrm>
        <a:graphic>
          <a:graphicData uri="http://schemas.openxmlformats.org/drawingml/2006/table">
            <a:tbl>
              <a:tblPr/>
              <a:tblGrid>
                <a:gridCol w="3732206">
                  <a:extLst>
                    <a:ext uri="{9D8B030D-6E8A-4147-A177-3AD203B41FA5}">
                      <a16:colId xmlns:a16="http://schemas.microsoft.com/office/drawing/2014/main" val="443661839"/>
                    </a:ext>
                  </a:extLst>
                </a:gridCol>
                <a:gridCol w="3732206">
                  <a:extLst>
                    <a:ext uri="{9D8B030D-6E8A-4147-A177-3AD203B41FA5}">
                      <a16:colId xmlns:a16="http://schemas.microsoft.com/office/drawing/2014/main" val="30819751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l" fontAlgn="t"/>
                      <a:r>
                        <a:rPr lang="th-TH" sz="2700" b="1" dirty="0">
                          <a:solidFill>
                            <a:srgbClr val="111112"/>
                          </a:solidFill>
                          <a:effectLst/>
                        </a:rPr>
                        <a:t>แบบเดิม: ไม่ </a:t>
                      </a:r>
                      <a:r>
                        <a:rPr lang="en-US" sz="2700" b="1" dirty="0">
                          <a:solidFill>
                            <a:srgbClr val="111112"/>
                          </a:solidFill>
                          <a:effectLst/>
                        </a:rPr>
                        <a:t>Addressable</a:t>
                      </a:r>
                    </a:p>
                  </a:txBody>
                  <a:tcPr marL="87599" marR="87599" marT="43800" marB="43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700" b="1" dirty="0">
                          <a:solidFill>
                            <a:srgbClr val="111112"/>
                          </a:solidFill>
                          <a:effectLst/>
                        </a:rPr>
                        <a:t>แบบใหม่ 2026: </a:t>
                      </a:r>
                      <a:r>
                        <a:rPr lang="en-US" sz="2700" b="1" dirty="0">
                          <a:solidFill>
                            <a:srgbClr val="111112"/>
                          </a:solidFill>
                          <a:effectLst/>
                        </a:rPr>
                        <a:t>Addressable</a:t>
                      </a:r>
                    </a:p>
                  </a:txBody>
                  <a:tcPr marL="87599" marR="87599" marT="43800" marB="438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129233"/>
                  </a:ext>
                </a:extLst>
              </a:tr>
              <a:tr h="1002114">
                <a:tc>
                  <a:txBody>
                    <a:bodyPr/>
                    <a:lstStyle/>
                    <a:p>
                      <a:pPr algn="l" fontAlgn="t"/>
                      <a:r>
                        <a:rPr lang="th-TH" sz="2700" b="0" dirty="0">
                          <a:solidFill>
                            <a:srgbClr val="111112"/>
                          </a:solidFill>
                          <a:effectLst/>
                        </a:rPr>
                        <a:t>ทำอินโฟกราฟิก 1 รูป มีข้อมูล 5 ข้อข้างใน</a:t>
                      </a:r>
                    </a:p>
                  </a:txBody>
                  <a:tcPr marL="87599" marR="87599" marT="43800" marB="43800">
                    <a:lnL w="12700" cap="flat" cmpd="sng" algn="ctr">
                      <a:solidFill>
                        <a:srgbClr val="104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4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4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700" b="0">
                          <a:solidFill>
                            <a:srgbClr val="111112"/>
                          </a:solidFill>
                          <a:effectLst/>
                        </a:rPr>
                        <a:t>แยก 5 ข้อมูลเป็น 5 ไฟล์ + 5 </a:t>
                      </a:r>
                      <a:r>
                        <a:rPr lang="en-US" sz="2700" b="0">
                          <a:solidFill>
                            <a:srgbClr val="111112"/>
                          </a:solidFill>
                          <a:effectLst/>
                        </a:rPr>
                        <a:t>URL</a:t>
                      </a:r>
                    </a:p>
                  </a:txBody>
                  <a:tcPr marL="87599" marR="87599" marT="43800" marB="43800">
                    <a:lnL w="12700" cap="flat" cmpd="sng" algn="ctr">
                      <a:solidFill>
                        <a:srgbClr val="104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4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4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363538"/>
                  </a:ext>
                </a:extLst>
              </a:tr>
              <a:tr h="1002114">
                <a:tc>
                  <a:txBody>
                    <a:bodyPr/>
                    <a:lstStyle/>
                    <a:p>
                      <a:pPr algn="l" fontAlgn="t"/>
                      <a:r>
                        <a:rPr lang="th-TH" sz="2700" b="0">
                          <a:solidFill>
                            <a:srgbClr val="111112"/>
                          </a:solidFill>
                          <a:effectLst/>
                        </a:rPr>
                        <a:t>จะส่งให้เพื่อน ต้องส่งลิงก์บทความทั้งหน้า</a:t>
                      </a:r>
                    </a:p>
                  </a:txBody>
                  <a:tcPr marL="87599" marR="87599" marT="43800" marB="43800">
                    <a:lnL w="12700" cap="flat" cmpd="sng" algn="ctr">
                      <a:solidFill>
                        <a:srgbClr val="104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4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4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4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700" b="0">
                          <a:solidFill>
                            <a:srgbClr val="111112"/>
                          </a:solidFill>
                          <a:effectLst/>
                        </a:rPr>
                        <a:t>ส่งลิงก์ไปแค่ "ย่อหน้าที่ 3" หรือ "ตารางที่ 2" ได้เลย</a:t>
                      </a:r>
                    </a:p>
                  </a:txBody>
                  <a:tcPr marL="87599" marR="87599" marT="43800" marB="43800">
                    <a:lnL w="12700" cap="flat" cmpd="sng" algn="ctr">
                      <a:solidFill>
                        <a:srgbClr val="104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4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4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4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989472"/>
                  </a:ext>
                </a:extLst>
              </a:tr>
              <a:tr h="1002114">
                <a:tc>
                  <a:txBody>
                    <a:bodyPr/>
                    <a:lstStyle/>
                    <a:p>
                      <a:pPr algn="l" fontAlgn="t"/>
                      <a:r>
                        <a:rPr lang="en-US" sz="2700" b="0">
                          <a:solidFill>
                            <a:srgbClr val="111112"/>
                          </a:solidFill>
                          <a:effectLst/>
                        </a:rPr>
                        <a:t>AI </a:t>
                      </a:r>
                      <a:r>
                        <a:rPr lang="th-TH" sz="2700" b="0">
                          <a:solidFill>
                            <a:srgbClr val="111112"/>
                          </a:solidFill>
                          <a:effectLst/>
                        </a:rPr>
                        <a:t>อยากใช้สถิติเดียว ต้องอ่านทั้งบทความ</a:t>
                      </a:r>
                    </a:p>
                  </a:txBody>
                  <a:tcPr marL="87599" marR="87599" marT="43800" marB="43800">
                    <a:lnL w="12700" cap="flat" cmpd="sng" algn="ctr">
                      <a:solidFill>
                        <a:srgbClr val="104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4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4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4D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700" b="0">
                          <a:solidFill>
                            <a:srgbClr val="111112"/>
                          </a:solidFill>
                          <a:effectLst/>
                        </a:rPr>
                        <a:t>AI </a:t>
                      </a:r>
                      <a:r>
                        <a:rPr lang="th-TH" sz="2700" b="0">
                          <a:solidFill>
                            <a:srgbClr val="111112"/>
                          </a:solidFill>
                          <a:effectLst/>
                        </a:rPr>
                        <a:t>ดึงแค่ "</a:t>
                      </a:r>
                      <a:r>
                        <a:rPr lang="en-US" sz="2700" b="0">
                          <a:solidFill>
                            <a:srgbClr val="111112"/>
                          </a:solidFill>
                          <a:effectLst/>
                        </a:rPr>
                        <a:t>Stat: 68% </a:t>
                      </a:r>
                      <a:r>
                        <a:rPr lang="th-TH" sz="2700" b="0">
                          <a:solidFill>
                            <a:srgbClr val="111112"/>
                          </a:solidFill>
                          <a:effectLst/>
                        </a:rPr>
                        <a:t>ของ </a:t>
                      </a:r>
                      <a:r>
                        <a:rPr lang="en-US" sz="2700" b="0">
                          <a:solidFill>
                            <a:srgbClr val="111112"/>
                          </a:solidFill>
                          <a:effectLst/>
                        </a:rPr>
                        <a:t>Gen Z..." </a:t>
                      </a:r>
                      <a:r>
                        <a:rPr lang="th-TH" sz="2700" b="0">
                          <a:solidFill>
                            <a:srgbClr val="111112"/>
                          </a:solidFill>
                          <a:effectLst/>
                        </a:rPr>
                        <a:t>ไปตอบได้ทันที</a:t>
                      </a:r>
                    </a:p>
                  </a:txBody>
                  <a:tcPr marL="87599" marR="87599" marT="43800" marB="43800">
                    <a:lnL w="12700" cap="flat" cmpd="sng" algn="ctr">
                      <a:solidFill>
                        <a:srgbClr val="104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4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49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4D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196700"/>
                  </a:ext>
                </a:extLst>
              </a:tr>
              <a:tr h="1002114">
                <a:tc>
                  <a:txBody>
                    <a:bodyPr/>
                    <a:lstStyle/>
                    <a:p>
                      <a:pPr algn="l" fontAlgn="t"/>
                      <a:r>
                        <a:rPr lang="th-TH" sz="2700" b="0">
                          <a:solidFill>
                            <a:srgbClr val="111112"/>
                          </a:solidFill>
                          <a:effectLst/>
                        </a:rPr>
                        <a:t>อัปเดตราคา ต้องแก้รูปใหม่ทั้งรูป</a:t>
                      </a:r>
                    </a:p>
                  </a:txBody>
                  <a:tcPr marL="87599" marR="87599" marT="43800" marB="43800">
                    <a:lnL w="12700" cap="flat" cmpd="sng" algn="ctr">
                      <a:solidFill>
                        <a:srgbClr val="C04D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4D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4D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4D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2700" b="0" dirty="0">
                          <a:solidFill>
                            <a:srgbClr val="111112"/>
                          </a:solidFill>
                          <a:effectLst/>
                        </a:rPr>
                        <a:t>แก้แค่ "ชิ้นข้อมูลราคา" ที่เดียว ทุกที่ที่ดึงไปใช้จะ</a:t>
                      </a:r>
                      <a:r>
                        <a:rPr lang="th-TH" sz="2700" b="0" dirty="0" err="1">
                          <a:solidFill>
                            <a:srgbClr val="111112"/>
                          </a:solidFill>
                          <a:effectLst/>
                        </a:rPr>
                        <a:t>อัป</a:t>
                      </a:r>
                      <a:r>
                        <a:rPr lang="th-TH" sz="2700" b="0" dirty="0">
                          <a:solidFill>
                            <a:srgbClr val="111112"/>
                          </a:solidFill>
                          <a:effectLst/>
                        </a:rPr>
                        <a:t>เด</a:t>
                      </a:r>
                      <a:r>
                        <a:rPr lang="th-TH" sz="2700" b="0" dirty="0" err="1">
                          <a:solidFill>
                            <a:srgbClr val="111112"/>
                          </a:solidFill>
                          <a:effectLst/>
                        </a:rPr>
                        <a:t>ตเ</a:t>
                      </a:r>
                      <a:r>
                        <a:rPr lang="th-TH" sz="2700" b="0" dirty="0">
                          <a:solidFill>
                            <a:srgbClr val="111112"/>
                          </a:solidFill>
                          <a:effectLst/>
                        </a:rPr>
                        <a:t>อง</a:t>
                      </a:r>
                    </a:p>
                  </a:txBody>
                  <a:tcPr marL="87599" marR="87599" marT="43800" marB="43800">
                    <a:lnL w="12700" cap="flat" cmpd="sng" algn="ctr">
                      <a:solidFill>
                        <a:srgbClr val="C04D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4D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4D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4D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9073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B2BB9A9-2976-4396-95ED-ADB2BD25D7D3}"/>
              </a:ext>
            </a:extLst>
          </p:cNvPr>
          <p:cNvSpPr txBox="1"/>
          <p:nvPr/>
        </p:nvSpPr>
        <p:spPr>
          <a:xfrm>
            <a:off x="1043608" y="6021288"/>
            <a:ext cx="70567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สรุป</a:t>
            </a:r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: </a:t>
            </a:r>
            <a:r>
              <a:rPr lang="en-US" b="0" i="0" dirty="0">
                <a:solidFill>
                  <a:srgbClr val="111112"/>
                </a:solidFill>
                <a:effectLst/>
                <a:latin typeface="optimisticAI"/>
              </a:rPr>
              <a:t>Post = </a:t>
            </a:r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หนังสือที่ฉีกแบ่งหน้าไม่ได้</a:t>
            </a:r>
            <a:br>
              <a:rPr lang="th-TH" dirty="0"/>
            </a:br>
            <a:r>
              <a:rPr lang="en-US" b="0" i="0" dirty="0">
                <a:solidFill>
                  <a:srgbClr val="111112"/>
                </a:solidFill>
                <a:effectLst/>
                <a:latin typeface="optimisticAI"/>
              </a:rPr>
              <a:t>Asset = </a:t>
            </a:r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เว็บ </a:t>
            </a:r>
            <a:r>
              <a:rPr lang="en-US" b="0" i="0" dirty="0">
                <a:solidFill>
                  <a:srgbClr val="111112"/>
                </a:solidFill>
                <a:effectLst/>
                <a:latin typeface="optimisticAI"/>
              </a:rPr>
              <a:t>Wikipedia </a:t>
            </a:r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ทุกหัวข้อมีลิงก</a:t>
            </a:r>
            <a:r>
              <a:rPr lang="th-TH" b="0" i="0" dirty="0" err="1">
                <a:solidFill>
                  <a:srgbClr val="111112"/>
                </a:solidFill>
                <a:effectLst/>
                <a:latin typeface="optimisticAI"/>
              </a:rPr>
              <a:t>์ข</a:t>
            </a:r>
            <a:r>
              <a:rPr lang="th-TH" b="0" i="0" dirty="0">
                <a:solidFill>
                  <a:srgbClr val="111112"/>
                </a:solidFill>
                <a:effectLst/>
                <a:latin typeface="optimisticAI"/>
              </a:rPr>
              <a:t>องตัวเอง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287173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39E3F-4D4C-41EC-AD9B-8B1F4ED68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132856"/>
            <a:ext cx="8229600" cy="1143000"/>
          </a:xfrm>
        </p:spPr>
        <p:txBody>
          <a:bodyPr/>
          <a:lstStyle/>
          <a:p>
            <a:r>
              <a:rPr lang="en-US" dirty="0"/>
              <a:t>workshop2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73669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9881B5-9259-4CB3-8022-B024F4F1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นิยามความหมาย </a:t>
            </a:r>
            <a:r>
              <a:rPr lang="th-TH" sz="4400" b="1" dirty="0" err="1">
                <a:effectLst/>
                <a:latin typeface="optimisticAI"/>
              </a:rPr>
              <a:t>ดิทัล</a:t>
            </a:r>
            <a:r>
              <a:rPr lang="th-TH" sz="4400" b="1" dirty="0">
                <a:effectLst/>
                <a:latin typeface="optimisticAI"/>
              </a:rPr>
              <a:t>คอนเทนต์</a:t>
            </a:r>
            <a:endParaRPr lang="th-TH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664262-6C3D-4378-A219-7EEF50C095F5}"/>
              </a:ext>
            </a:extLst>
          </p:cNvPr>
          <p:cNvSpPr txBox="1"/>
          <p:nvPr/>
        </p:nvSpPr>
        <p:spPr>
          <a:xfrm>
            <a:off x="318356" y="1345902"/>
            <a:ext cx="8507288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u="none" strike="noStrike" dirty="0">
                <a:effectLst/>
                <a:latin typeface="Google Sans"/>
              </a:rPr>
              <a:t>ความหมาย ดิจิทัลคอนเทนต์ </a:t>
            </a:r>
            <a:r>
              <a:rPr lang="th-TH" b="1" u="none" strike="noStrike" dirty="0">
                <a:effectLst/>
                <a:latin typeface="Google Sans"/>
              </a:rPr>
              <a:t>(</a:t>
            </a:r>
            <a:r>
              <a:rPr lang="en-US" b="1" u="none" strike="noStrike" dirty="0">
                <a:effectLst/>
                <a:latin typeface="Google Sans"/>
              </a:rPr>
              <a:t>Digital Content) </a:t>
            </a:r>
            <a:r>
              <a:rPr lang="en-US" dirty="0"/>
              <a:t> </a:t>
            </a:r>
            <a:r>
              <a:rPr lang="th-TH" dirty="0"/>
              <a:t>ตามความหมายเดิม หมายถึง  </a:t>
            </a:r>
          </a:p>
          <a:p>
            <a:endParaRPr lang="th-TH" dirty="0"/>
          </a:p>
          <a:p>
            <a:pPr marL="457200" indent="-457200">
              <a:buFontTx/>
              <a:buChar char="-"/>
            </a:pPr>
            <a:r>
              <a:rPr lang="th-TH" b="1" dirty="0">
                <a:solidFill>
                  <a:srgbClr val="002060"/>
                </a:solidFill>
              </a:rPr>
              <a:t>ข้อมูล สารสนเทศ หรือสื่อในรูปแบบต่าง ๆ ที่ถูกสร้างสรรค์ขึ้นและถูกจัดเก็บในรูปแบบดิจิทัล (เลขฐานสอง 0 และ 1) </a:t>
            </a:r>
          </a:p>
          <a:p>
            <a:pPr marL="457200" indent="-457200">
              <a:buFontTx/>
              <a:buChar char="-"/>
            </a:pPr>
            <a:endParaRPr lang="th-TH" dirty="0"/>
          </a:p>
          <a:p>
            <a:r>
              <a:rPr lang="th-TH" b="1" dirty="0">
                <a:solidFill>
                  <a:srgbClr val="00B050"/>
                </a:solidFill>
              </a:rPr>
              <a:t>-    เพื่อใช้งานผ่านอุปกรณ์อิเล็กทรอนิกส์ เช่น สมาร์ทโฟน คอมพิวเตอร์ หรือแท็บ</a:t>
            </a:r>
            <a:r>
              <a:rPr lang="th-TH" b="1" dirty="0" err="1">
                <a:solidFill>
                  <a:srgbClr val="00B050"/>
                </a:solidFill>
              </a:rPr>
              <a:t>เล็ต</a:t>
            </a:r>
            <a:r>
              <a:rPr lang="th-TH" b="1" dirty="0">
                <a:solidFill>
                  <a:srgbClr val="00B050"/>
                </a:solidFill>
              </a:rPr>
              <a:t>ได้ </a:t>
            </a:r>
          </a:p>
        </p:txBody>
      </p:sp>
    </p:spTree>
    <p:extLst>
      <p:ext uri="{BB962C8B-B14F-4D97-AF65-F5344CB8AC3E}">
        <p14:creationId xmlns:p14="http://schemas.microsoft.com/office/powerpoint/2010/main" val="424809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6A9D7-3ADD-4B83-86B8-BA82FED5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นิยามความหมาย </a:t>
            </a:r>
            <a:r>
              <a:rPr lang="th-TH" sz="4400" b="1" dirty="0" err="1">
                <a:effectLst/>
                <a:latin typeface="optimisticAI"/>
              </a:rPr>
              <a:t>ดิทัล</a:t>
            </a:r>
            <a:r>
              <a:rPr lang="th-TH" sz="4400" b="1" dirty="0">
                <a:effectLst/>
                <a:latin typeface="optimisticAI"/>
              </a:rPr>
              <a:t>คอนเทนต์ </a:t>
            </a:r>
            <a:r>
              <a:rPr lang="th-TH" b="1" i="0" dirty="0">
                <a:solidFill>
                  <a:srgbClr val="111112"/>
                </a:solidFill>
                <a:effectLst/>
                <a:latin typeface="optimisticAI"/>
              </a:rPr>
              <a:t>แบบ(ใช้งานจริง) ปี 2026</a:t>
            </a:r>
            <a:endParaRPr lang="th-TH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0BCA90-9E29-4B3A-ACAB-965F7DB6326A}"/>
              </a:ext>
            </a:extLst>
          </p:cNvPr>
          <p:cNvSpPr txBox="1"/>
          <p:nvPr/>
        </p:nvSpPr>
        <p:spPr>
          <a:xfrm>
            <a:off x="457200" y="1417638"/>
            <a:ext cx="7956376" cy="5570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 err="1">
                <a:effectLst/>
                <a:latin typeface="optimisticAI"/>
              </a:rPr>
              <a:t>ดิทัล</a:t>
            </a:r>
            <a:r>
              <a:rPr lang="th-TH" sz="3600" b="1" dirty="0">
                <a:effectLst/>
                <a:latin typeface="optimisticAI"/>
              </a:rPr>
              <a:t>คอนเทนต์ = </a:t>
            </a:r>
            <a:r>
              <a:rPr lang="en-US" sz="3200" dirty="0">
                <a:solidFill>
                  <a:srgbClr val="0070C0"/>
                </a:solidFill>
                <a:effectLst/>
                <a:latin typeface="optimisticAI"/>
              </a:rPr>
              <a:t>Asset</a:t>
            </a:r>
            <a:r>
              <a:rPr lang="en-US" sz="3600" b="1" dirty="0">
                <a:solidFill>
                  <a:srgbClr val="0070C0"/>
                </a:solidFill>
                <a:effectLst/>
                <a:latin typeface="optimisticAI"/>
              </a:rPr>
              <a:t> </a:t>
            </a:r>
            <a:r>
              <a:rPr lang="th-TH" sz="3600" b="1" dirty="0">
                <a:solidFill>
                  <a:srgbClr val="0070C0"/>
                </a:solidFill>
                <a:effectLst/>
                <a:latin typeface="optimisticAI"/>
              </a:rPr>
              <a:t>ข้อมูลที่มีโครงสร้าง</a:t>
            </a:r>
            <a:r>
              <a:rPr lang="th-TH" sz="3600" b="0" dirty="0">
                <a:solidFill>
                  <a:srgbClr val="0070C0"/>
                </a:solidFill>
                <a:effectLst/>
                <a:latin typeface="optimisticAI"/>
              </a:rPr>
              <a:t> ที่ออกแบบมา</a:t>
            </a:r>
            <a:r>
              <a:rPr lang="th-TH" sz="3600" b="0" dirty="0">
                <a:effectLst/>
                <a:latin typeface="optimisticAI"/>
              </a:rPr>
              <a:t>ให้มนุษย์,</a:t>
            </a:r>
            <a:r>
              <a:rPr lang="th-TH" sz="3600" b="0" dirty="0">
                <a:solidFill>
                  <a:srgbClr val="002060"/>
                </a:solidFill>
                <a:effectLst/>
                <a:latin typeface="optimisticAI"/>
              </a:rPr>
              <a:t> </a:t>
            </a:r>
            <a:r>
              <a:rPr lang="en-US" sz="3600" b="0" dirty="0">
                <a:solidFill>
                  <a:srgbClr val="002060"/>
                </a:solidFill>
                <a:effectLst/>
                <a:latin typeface="optimisticAI"/>
              </a:rPr>
              <a:t>AI </a:t>
            </a:r>
            <a:r>
              <a:rPr lang="th-TH" sz="3600" b="0" dirty="0">
                <a:effectLst/>
                <a:latin typeface="optimisticAI"/>
              </a:rPr>
              <a:t>และ 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  <a:effectLst/>
                <a:latin typeface="optimisticAI"/>
              </a:rPr>
              <a:t>Community</a:t>
            </a:r>
            <a:r>
              <a:rPr lang="en-US" sz="3600" b="0" dirty="0">
                <a:effectLst/>
                <a:latin typeface="optimisticAI"/>
              </a:rPr>
              <a:t> </a:t>
            </a:r>
            <a:r>
              <a:rPr lang="th-TH" sz="3600" b="0" dirty="0">
                <a:effectLst/>
                <a:latin typeface="optimisticAI"/>
              </a:rPr>
              <a:t>สามารถ</a:t>
            </a:r>
          </a:p>
          <a:p>
            <a:r>
              <a:rPr lang="th-TH" sz="3600" b="1" dirty="0">
                <a:latin typeface="optimisticAI"/>
              </a:rPr>
              <a:t> - </a:t>
            </a:r>
            <a:r>
              <a:rPr lang="th-TH" sz="3600" b="1" dirty="0">
                <a:solidFill>
                  <a:schemeClr val="accent2">
                    <a:lumMod val="75000"/>
                  </a:schemeClr>
                </a:solidFill>
                <a:effectLst/>
                <a:latin typeface="optimisticAI"/>
              </a:rPr>
              <a:t>ค้นหา</a:t>
            </a:r>
            <a:r>
              <a:rPr lang="th-TH" sz="3600" b="1" dirty="0">
                <a:effectLst/>
                <a:latin typeface="optimisticAI"/>
              </a:rPr>
              <a:t> </a:t>
            </a:r>
            <a:r>
              <a:rPr lang="th-TH" sz="3600" b="1" dirty="0">
                <a:solidFill>
                  <a:srgbClr val="00B050"/>
                </a:solidFill>
                <a:effectLst/>
                <a:latin typeface="optimisticAI"/>
              </a:rPr>
              <a:t>เข้าใจ อ้างอิง </a:t>
            </a:r>
            <a:r>
              <a:rPr lang="th-TH" sz="3600" b="1" dirty="0">
                <a:solidFill>
                  <a:srgbClr val="00B0F0"/>
                </a:solidFill>
                <a:effectLst/>
                <a:latin typeface="optimisticAI"/>
              </a:rPr>
              <a:t>ดัดแปลง</a:t>
            </a:r>
            <a:r>
              <a:rPr lang="th-TH" sz="3600" b="1" dirty="0">
                <a:effectLst/>
                <a:latin typeface="optimisticAI"/>
              </a:rPr>
              <a:t> และใช้ซ้ำได้ </a:t>
            </a:r>
          </a:p>
          <a:p>
            <a:endParaRPr lang="en-US" sz="3600" b="1" dirty="0">
              <a:effectLst/>
              <a:latin typeface="optimisticAI"/>
            </a:endParaRPr>
          </a:p>
          <a:p>
            <a:endParaRPr lang="en-US" sz="3600" b="1" dirty="0">
              <a:latin typeface="optimisticAI"/>
            </a:endParaRPr>
          </a:p>
          <a:p>
            <a:endParaRPr lang="en-US" sz="3600" b="1" dirty="0">
              <a:effectLst/>
              <a:latin typeface="optimisticAI"/>
            </a:endParaRPr>
          </a:p>
          <a:p>
            <a:endParaRPr lang="en-US" sz="3600" b="1" dirty="0">
              <a:effectLst/>
              <a:latin typeface="optimisticAI"/>
            </a:endParaRPr>
          </a:p>
          <a:p>
            <a:endParaRPr lang="th-TH" sz="3600" b="1" dirty="0">
              <a:effectLst/>
              <a:latin typeface="optimisticAI"/>
            </a:endParaRPr>
          </a:p>
          <a:p>
            <a:r>
              <a:rPr lang="th-TH" sz="3600" b="0" dirty="0">
                <a:effectLst/>
                <a:latin typeface="optimisticAI"/>
              </a:rPr>
              <a:t>-  </a:t>
            </a:r>
            <a:r>
              <a:rPr lang="th-TH" sz="3200" b="1" dirty="0">
                <a:effectLst/>
                <a:latin typeface="optimisticAI"/>
              </a:rPr>
              <a:t>เพื่อสร้างมูลค่าทางเศรษฐกิจ สังคม หรือวัฒนธรรม อย่างต่อเนื่อง</a:t>
            </a:r>
            <a:endParaRPr lang="th-TH" sz="3600" b="1" dirty="0"/>
          </a:p>
        </p:txBody>
      </p:sp>
      <p:pic>
        <p:nvPicPr>
          <p:cNvPr id="6146" name="Picture 2" descr="สินทรัพย์ (Asset) คืออะไรและประเภทของสินทรัพย์ มีอะไรบ้าง">
            <a:extLst>
              <a:ext uri="{FF2B5EF4-FFF2-40B4-BE49-F238E27FC236}">
                <a16:creationId xmlns:a16="http://schemas.microsoft.com/office/drawing/2014/main" id="{13D68F6C-529C-46CD-84FB-19AB98F4E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24" y="321297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I คืออะไร มีกี่ประเภทและมีประโยชน์อย่างไรต่อธุรกิจ - Greenmoons">
            <a:extLst>
              <a:ext uri="{FF2B5EF4-FFF2-40B4-BE49-F238E27FC236}">
                <a16:creationId xmlns:a16="http://schemas.microsoft.com/office/drawing/2014/main" id="{783929DE-4D83-4A86-AAB4-8BDEA4BF7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20" y="3158662"/>
            <a:ext cx="2455168" cy="221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I Volunteer Match: แพลตฟอร์มจับคู่จิตอาสาอัจฉริยะ - Eisai's hhc Thailand">
            <a:extLst>
              <a:ext uri="{FF2B5EF4-FFF2-40B4-BE49-F238E27FC236}">
                <a16:creationId xmlns:a16="http://schemas.microsoft.com/office/drawing/2014/main" id="{1F0DAB6D-0C14-41F4-88DD-33AC71CFE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58662"/>
            <a:ext cx="2160240" cy="221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426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83E85-63A1-4A81-BAFD-C9AACA7E7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34" y="10368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h-TH" sz="4000" b="1" dirty="0"/>
              <a:t>ดิจิทัลคอนเทนต์" </a:t>
            </a:r>
            <a:r>
              <a:rPr lang="th-TH" sz="2800" b="1" dirty="0"/>
              <a:t>(</a:t>
            </a:r>
            <a:r>
              <a:rPr lang="en-US" sz="2800" b="1" dirty="0"/>
              <a:t>Digital Content)</a:t>
            </a:r>
            <a:r>
              <a:rPr lang="en-US" sz="2800" dirty="0"/>
              <a:t> </a:t>
            </a:r>
            <a:endParaRPr lang="th-TH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95BFD-6381-4570-B8C3-62BBBE365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/>
          </a:bodyPr>
          <a:lstStyle/>
          <a:p>
            <a:r>
              <a:rPr lang="en-US" b="1" u="sng" dirty="0"/>
              <a:t>Zero-Click World</a:t>
            </a:r>
            <a:r>
              <a:rPr lang="en-US" u="sng" dirty="0"/>
              <a:t> (</a:t>
            </a:r>
            <a:r>
              <a:rPr lang="th-TH" u="sng" dirty="0"/>
              <a:t>หรือ </a:t>
            </a:r>
            <a:r>
              <a:rPr lang="en-US" u="sng" dirty="0"/>
              <a:t>Zero-Click Search) </a:t>
            </a:r>
            <a:endParaRPr lang="th-TH" dirty="0"/>
          </a:p>
          <a:p>
            <a:pPr>
              <a:buFontTx/>
              <a:buChar char="-"/>
            </a:pPr>
            <a:r>
              <a:rPr lang="th-TH" b="1" dirty="0">
                <a:solidFill>
                  <a:srgbClr val="FF0000"/>
                </a:solidFill>
              </a:rPr>
              <a:t>ปรากฏการณ์ในโลกออนไลน์</a:t>
            </a:r>
            <a:r>
              <a:rPr lang="th-TH" dirty="0"/>
              <a:t>ที่</a:t>
            </a:r>
          </a:p>
          <a:p>
            <a:pPr>
              <a:buFontTx/>
              <a:buChar char="-"/>
            </a:pPr>
            <a:r>
              <a:rPr lang="th-TH" dirty="0"/>
              <a:t>ผู้ใช้งาน </a:t>
            </a:r>
            <a:r>
              <a:rPr lang="th-TH" b="1" dirty="0"/>
              <a:t>"ค้นหาข้อมูลแล้วได้คำตอบทันที"</a:t>
            </a:r>
            <a:r>
              <a:rPr lang="th-TH" dirty="0"/>
              <a:t> </a:t>
            </a:r>
          </a:p>
          <a:p>
            <a:pPr>
              <a:buFontTx/>
              <a:buChar char="-"/>
            </a:pPr>
            <a:r>
              <a:rPr lang="th-TH" dirty="0"/>
              <a:t>บนหน้าผลการค้นหา (เช่น </a:t>
            </a:r>
            <a:r>
              <a:rPr lang="en-US" dirty="0"/>
              <a:t>Google) </a:t>
            </a:r>
            <a:r>
              <a:rPr lang="th-TH" dirty="0"/>
              <a:t>โดย </a:t>
            </a:r>
            <a:r>
              <a:rPr lang="th-TH" b="1" dirty="0"/>
              <a:t>"ไม่ต้องคลิก"</a:t>
            </a:r>
            <a:r>
              <a:rPr lang="th-TH" dirty="0"/>
              <a:t> เข้าไปยังเว็บไซต์ใดเว็บไซต์หนึ่งเลย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th-TH" dirty="0"/>
          </a:p>
          <a:p>
            <a:endParaRPr lang="th-TH" dirty="0"/>
          </a:p>
        </p:txBody>
      </p:sp>
      <p:pic>
        <p:nvPicPr>
          <p:cNvPr id="1026" name="Picture 2" descr="SEO in a Zero-Click ...">
            <a:extLst>
              <a:ext uri="{FF2B5EF4-FFF2-40B4-BE49-F238E27FC236}">
                <a16:creationId xmlns:a16="http://schemas.microsoft.com/office/drawing/2014/main" id="{1F473979-605A-40F7-B1FC-A9A66832E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51" y="3985305"/>
            <a:ext cx="2023433" cy="261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FF572A-8F66-4A7A-B97A-928E1C475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84" y="3995624"/>
            <a:ext cx="5848476" cy="2601728"/>
          </a:xfrm>
          <a:custGeom>
            <a:avLst/>
            <a:gdLst>
              <a:gd name="connsiteX0" fmla="*/ 0 w 5848476"/>
              <a:gd name="connsiteY0" fmla="*/ 0 h 2601728"/>
              <a:gd name="connsiteX1" fmla="*/ 701817 w 5848476"/>
              <a:gd name="connsiteY1" fmla="*/ 0 h 2601728"/>
              <a:gd name="connsiteX2" fmla="*/ 1286665 w 5848476"/>
              <a:gd name="connsiteY2" fmla="*/ 0 h 2601728"/>
              <a:gd name="connsiteX3" fmla="*/ 1929997 w 5848476"/>
              <a:gd name="connsiteY3" fmla="*/ 0 h 2601728"/>
              <a:gd name="connsiteX4" fmla="*/ 2397875 w 5848476"/>
              <a:gd name="connsiteY4" fmla="*/ 0 h 2601728"/>
              <a:gd name="connsiteX5" fmla="*/ 2982723 w 5848476"/>
              <a:gd name="connsiteY5" fmla="*/ 0 h 2601728"/>
              <a:gd name="connsiteX6" fmla="*/ 3626055 w 5848476"/>
              <a:gd name="connsiteY6" fmla="*/ 0 h 2601728"/>
              <a:gd name="connsiteX7" fmla="*/ 4327872 w 5848476"/>
              <a:gd name="connsiteY7" fmla="*/ 0 h 2601728"/>
              <a:gd name="connsiteX8" fmla="*/ 5029689 w 5848476"/>
              <a:gd name="connsiteY8" fmla="*/ 0 h 2601728"/>
              <a:gd name="connsiteX9" fmla="*/ 5848476 w 5848476"/>
              <a:gd name="connsiteY9" fmla="*/ 0 h 2601728"/>
              <a:gd name="connsiteX10" fmla="*/ 5848476 w 5848476"/>
              <a:gd name="connsiteY10" fmla="*/ 520346 h 2601728"/>
              <a:gd name="connsiteX11" fmla="*/ 5848476 w 5848476"/>
              <a:gd name="connsiteY11" fmla="*/ 1014674 h 2601728"/>
              <a:gd name="connsiteX12" fmla="*/ 5848476 w 5848476"/>
              <a:gd name="connsiteY12" fmla="*/ 1482985 h 2601728"/>
              <a:gd name="connsiteX13" fmla="*/ 5848476 w 5848476"/>
              <a:gd name="connsiteY13" fmla="*/ 1977313 h 2601728"/>
              <a:gd name="connsiteX14" fmla="*/ 5848476 w 5848476"/>
              <a:gd name="connsiteY14" fmla="*/ 2601728 h 2601728"/>
              <a:gd name="connsiteX15" fmla="*/ 5322113 w 5848476"/>
              <a:gd name="connsiteY15" fmla="*/ 2601728 h 2601728"/>
              <a:gd name="connsiteX16" fmla="*/ 4795750 w 5848476"/>
              <a:gd name="connsiteY16" fmla="*/ 2601728 h 2601728"/>
              <a:gd name="connsiteX17" fmla="*/ 4093933 w 5848476"/>
              <a:gd name="connsiteY17" fmla="*/ 2601728 h 2601728"/>
              <a:gd name="connsiteX18" fmla="*/ 3509086 w 5848476"/>
              <a:gd name="connsiteY18" fmla="*/ 2601728 h 2601728"/>
              <a:gd name="connsiteX19" fmla="*/ 2865753 w 5848476"/>
              <a:gd name="connsiteY19" fmla="*/ 2601728 h 2601728"/>
              <a:gd name="connsiteX20" fmla="*/ 2163936 w 5848476"/>
              <a:gd name="connsiteY20" fmla="*/ 2601728 h 2601728"/>
              <a:gd name="connsiteX21" fmla="*/ 1754543 w 5848476"/>
              <a:gd name="connsiteY21" fmla="*/ 2601728 h 2601728"/>
              <a:gd name="connsiteX22" fmla="*/ 1228180 w 5848476"/>
              <a:gd name="connsiteY22" fmla="*/ 2601728 h 2601728"/>
              <a:gd name="connsiteX23" fmla="*/ 818787 w 5848476"/>
              <a:gd name="connsiteY23" fmla="*/ 2601728 h 2601728"/>
              <a:gd name="connsiteX24" fmla="*/ 0 w 5848476"/>
              <a:gd name="connsiteY24" fmla="*/ 2601728 h 2601728"/>
              <a:gd name="connsiteX25" fmla="*/ 0 w 5848476"/>
              <a:gd name="connsiteY25" fmla="*/ 2133417 h 2601728"/>
              <a:gd name="connsiteX26" fmla="*/ 0 w 5848476"/>
              <a:gd name="connsiteY26" fmla="*/ 1561037 h 2601728"/>
              <a:gd name="connsiteX27" fmla="*/ 0 w 5848476"/>
              <a:gd name="connsiteY27" fmla="*/ 1014674 h 2601728"/>
              <a:gd name="connsiteX28" fmla="*/ 0 w 5848476"/>
              <a:gd name="connsiteY28" fmla="*/ 494328 h 2601728"/>
              <a:gd name="connsiteX29" fmla="*/ 0 w 5848476"/>
              <a:gd name="connsiteY29" fmla="*/ 0 h 2601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848476" h="2601728" fill="none" extrusionOk="0">
                <a:moveTo>
                  <a:pt x="0" y="0"/>
                </a:moveTo>
                <a:cubicBezTo>
                  <a:pt x="187453" y="-38387"/>
                  <a:pt x="391437" y="42436"/>
                  <a:pt x="701817" y="0"/>
                </a:cubicBezTo>
                <a:cubicBezTo>
                  <a:pt x="1012197" y="-42436"/>
                  <a:pt x="1143826" y="49873"/>
                  <a:pt x="1286665" y="0"/>
                </a:cubicBezTo>
                <a:cubicBezTo>
                  <a:pt x="1429504" y="-49873"/>
                  <a:pt x="1688800" y="30857"/>
                  <a:pt x="1929997" y="0"/>
                </a:cubicBezTo>
                <a:cubicBezTo>
                  <a:pt x="2171194" y="-30857"/>
                  <a:pt x="2185008" y="12007"/>
                  <a:pt x="2397875" y="0"/>
                </a:cubicBezTo>
                <a:cubicBezTo>
                  <a:pt x="2610742" y="-12007"/>
                  <a:pt x="2791117" y="10396"/>
                  <a:pt x="2982723" y="0"/>
                </a:cubicBezTo>
                <a:cubicBezTo>
                  <a:pt x="3174329" y="-10396"/>
                  <a:pt x="3382337" y="19165"/>
                  <a:pt x="3626055" y="0"/>
                </a:cubicBezTo>
                <a:cubicBezTo>
                  <a:pt x="3869773" y="-19165"/>
                  <a:pt x="4126601" y="80332"/>
                  <a:pt x="4327872" y="0"/>
                </a:cubicBezTo>
                <a:cubicBezTo>
                  <a:pt x="4529143" y="-80332"/>
                  <a:pt x="4795669" y="58381"/>
                  <a:pt x="5029689" y="0"/>
                </a:cubicBezTo>
                <a:cubicBezTo>
                  <a:pt x="5263709" y="-58381"/>
                  <a:pt x="5454311" y="88840"/>
                  <a:pt x="5848476" y="0"/>
                </a:cubicBezTo>
                <a:cubicBezTo>
                  <a:pt x="5891708" y="195168"/>
                  <a:pt x="5837761" y="364006"/>
                  <a:pt x="5848476" y="520346"/>
                </a:cubicBezTo>
                <a:cubicBezTo>
                  <a:pt x="5859191" y="676686"/>
                  <a:pt x="5811420" y="768151"/>
                  <a:pt x="5848476" y="1014674"/>
                </a:cubicBezTo>
                <a:cubicBezTo>
                  <a:pt x="5885532" y="1261197"/>
                  <a:pt x="5811448" y="1289064"/>
                  <a:pt x="5848476" y="1482985"/>
                </a:cubicBezTo>
                <a:cubicBezTo>
                  <a:pt x="5885504" y="1676906"/>
                  <a:pt x="5819391" y="1820154"/>
                  <a:pt x="5848476" y="1977313"/>
                </a:cubicBezTo>
                <a:cubicBezTo>
                  <a:pt x="5877561" y="2134472"/>
                  <a:pt x="5791006" y="2410276"/>
                  <a:pt x="5848476" y="2601728"/>
                </a:cubicBezTo>
                <a:cubicBezTo>
                  <a:pt x="5696762" y="2640782"/>
                  <a:pt x="5481944" y="2540960"/>
                  <a:pt x="5322113" y="2601728"/>
                </a:cubicBezTo>
                <a:cubicBezTo>
                  <a:pt x="5162282" y="2662496"/>
                  <a:pt x="4975907" y="2579096"/>
                  <a:pt x="4795750" y="2601728"/>
                </a:cubicBezTo>
                <a:cubicBezTo>
                  <a:pt x="4615593" y="2624360"/>
                  <a:pt x="4415457" y="2587246"/>
                  <a:pt x="4093933" y="2601728"/>
                </a:cubicBezTo>
                <a:cubicBezTo>
                  <a:pt x="3772409" y="2616210"/>
                  <a:pt x="3646997" y="2576991"/>
                  <a:pt x="3509086" y="2601728"/>
                </a:cubicBezTo>
                <a:cubicBezTo>
                  <a:pt x="3371175" y="2626465"/>
                  <a:pt x="3072454" y="2580077"/>
                  <a:pt x="2865753" y="2601728"/>
                </a:cubicBezTo>
                <a:cubicBezTo>
                  <a:pt x="2659052" y="2623379"/>
                  <a:pt x="2337350" y="2582884"/>
                  <a:pt x="2163936" y="2601728"/>
                </a:cubicBezTo>
                <a:cubicBezTo>
                  <a:pt x="1990522" y="2620572"/>
                  <a:pt x="1863340" y="2586064"/>
                  <a:pt x="1754543" y="2601728"/>
                </a:cubicBezTo>
                <a:cubicBezTo>
                  <a:pt x="1645746" y="2617392"/>
                  <a:pt x="1484999" y="2553254"/>
                  <a:pt x="1228180" y="2601728"/>
                </a:cubicBezTo>
                <a:cubicBezTo>
                  <a:pt x="971361" y="2650202"/>
                  <a:pt x="906380" y="2556606"/>
                  <a:pt x="818787" y="2601728"/>
                </a:cubicBezTo>
                <a:cubicBezTo>
                  <a:pt x="731194" y="2646850"/>
                  <a:pt x="385631" y="2512284"/>
                  <a:pt x="0" y="2601728"/>
                </a:cubicBezTo>
                <a:cubicBezTo>
                  <a:pt x="-30168" y="2481688"/>
                  <a:pt x="25972" y="2267770"/>
                  <a:pt x="0" y="2133417"/>
                </a:cubicBezTo>
                <a:cubicBezTo>
                  <a:pt x="-25972" y="1999064"/>
                  <a:pt x="63334" y="1837789"/>
                  <a:pt x="0" y="1561037"/>
                </a:cubicBezTo>
                <a:cubicBezTo>
                  <a:pt x="-63334" y="1284285"/>
                  <a:pt x="54337" y="1130485"/>
                  <a:pt x="0" y="1014674"/>
                </a:cubicBezTo>
                <a:cubicBezTo>
                  <a:pt x="-54337" y="898863"/>
                  <a:pt x="22928" y="667017"/>
                  <a:pt x="0" y="494328"/>
                </a:cubicBezTo>
                <a:cubicBezTo>
                  <a:pt x="-22928" y="321639"/>
                  <a:pt x="51901" y="111593"/>
                  <a:pt x="0" y="0"/>
                </a:cubicBezTo>
                <a:close/>
              </a:path>
              <a:path w="5848476" h="2601728" stroke="0" extrusionOk="0">
                <a:moveTo>
                  <a:pt x="0" y="0"/>
                </a:moveTo>
                <a:cubicBezTo>
                  <a:pt x="226896" y="-24832"/>
                  <a:pt x="329831" y="55983"/>
                  <a:pt x="467878" y="0"/>
                </a:cubicBezTo>
                <a:cubicBezTo>
                  <a:pt x="605925" y="-55983"/>
                  <a:pt x="773504" y="25493"/>
                  <a:pt x="877271" y="0"/>
                </a:cubicBezTo>
                <a:cubicBezTo>
                  <a:pt x="981038" y="-25493"/>
                  <a:pt x="1202818" y="16316"/>
                  <a:pt x="1403634" y="0"/>
                </a:cubicBezTo>
                <a:cubicBezTo>
                  <a:pt x="1604450" y="-16316"/>
                  <a:pt x="1718010" y="69332"/>
                  <a:pt x="1988482" y="0"/>
                </a:cubicBezTo>
                <a:cubicBezTo>
                  <a:pt x="2258954" y="-69332"/>
                  <a:pt x="2415788" y="10502"/>
                  <a:pt x="2631814" y="0"/>
                </a:cubicBezTo>
                <a:cubicBezTo>
                  <a:pt x="2847840" y="-10502"/>
                  <a:pt x="2935988" y="29691"/>
                  <a:pt x="3099692" y="0"/>
                </a:cubicBezTo>
                <a:cubicBezTo>
                  <a:pt x="3263396" y="-29691"/>
                  <a:pt x="3383969" y="47995"/>
                  <a:pt x="3626055" y="0"/>
                </a:cubicBezTo>
                <a:cubicBezTo>
                  <a:pt x="3868141" y="-47995"/>
                  <a:pt x="4154360" y="24642"/>
                  <a:pt x="4327872" y="0"/>
                </a:cubicBezTo>
                <a:cubicBezTo>
                  <a:pt x="4501384" y="-24642"/>
                  <a:pt x="4754549" y="60858"/>
                  <a:pt x="4971205" y="0"/>
                </a:cubicBezTo>
                <a:cubicBezTo>
                  <a:pt x="5187861" y="-60858"/>
                  <a:pt x="5516593" y="45796"/>
                  <a:pt x="5848476" y="0"/>
                </a:cubicBezTo>
                <a:cubicBezTo>
                  <a:pt x="5896740" y="192408"/>
                  <a:pt x="5818230" y="247839"/>
                  <a:pt x="5848476" y="468311"/>
                </a:cubicBezTo>
                <a:cubicBezTo>
                  <a:pt x="5878722" y="688783"/>
                  <a:pt x="5827657" y="875329"/>
                  <a:pt x="5848476" y="1014674"/>
                </a:cubicBezTo>
                <a:cubicBezTo>
                  <a:pt x="5869295" y="1154019"/>
                  <a:pt x="5842553" y="1298899"/>
                  <a:pt x="5848476" y="1535020"/>
                </a:cubicBezTo>
                <a:cubicBezTo>
                  <a:pt x="5854399" y="1771141"/>
                  <a:pt x="5815634" y="1884197"/>
                  <a:pt x="5848476" y="1977313"/>
                </a:cubicBezTo>
                <a:cubicBezTo>
                  <a:pt x="5881318" y="2070429"/>
                  <a:pt x="5814931" y="2346359"/>
                  <a:pt x="5848476" y="2601728"/>
                </a:cubicBezTo>
                <a:cubicBezTo>
                  <a:pt x="5595517" y="2659761"/>
                  <a:pt x="5370435" y="2560522"/>
                  <a:pt x="5205144" y="2601728"/>
                </a:cubicBezTo>
                <a:cubicBezTo>
                  <a:pt x="5039853" y="2642934"/>
                  <a:pt x="4893874" y="2592279"/>
                  <a:pt x="4737266" y="2601728"/>
                </a:cubicBezTo>
                <a:cubicBezTo>
                  <a:pt x="4580658" y="2611177"/>
                  <a:pt x="4296333" y="2580629"/>
                  <a:pt x="4152418" y="2601728"/>
                </a:cubicBezTo>
                <a:cubicBezTo>
                  <a:pt x="4008503" y="2622827"/>
                  <a:pt x="3869770" y="2579976"/>
                  <a:pt x="3743025" y="2601728"/>
                </a:cubicBezTo>
                <a:cubicBezTo>
                  <a:pt x="3616280" y="2623480"/>
                  <a:pt x="3418294" y="2555050"/>
                  <a:pt x="3333631" y="2601728"/>
                </a:cubicBezTo>
                <a:cubicBezTo>
                  <a:pt x="3248968" y="2648406"/>
                  <a:pt x="2987341" y="2566398"/>
                  <a:pt x="2748784" y="2601728"/>
                </a:cubicBezTo>
                <a:cubicBezTo>
                  <a:pt x="2510227" y="2637058"/>
                  <a:pt x="2313058" y="2570713"/>
                  <a:pt x="2105451" y="2601728"/>
                </a:cubicBezTo>
                <a:cubicBezTo>
                  <a:pt x="1897844" y="2632743"/>
                  <a:pt x="1679342" y="2539663"/>
                  <a:pt x="1520604" y="2601728"/>
                </a:cubicBezTo>
                <a:cubicBezTo>
                  <a:pt x="1361866" y="2663793"/>
                  <a:pt x="1152649" y="2580922"/>
                  <a:pt x="1052726" y="2601728"/>
                </a:cubicBezTo>
                <a:cubicBezTo>
                  <a:pt x="952803" y="2622534"/>
                  <a:pt x="660814" y="2594279"/>
                  <a:pt x="526363" y="2601728"/>
                </a:cubicBezTo>
                <a:cubicBezTo>
                  <a:pt x="391912" y="2609177"/>
                  <a:pt x="261783" y="2597492"/>
                  <a:pt x="0" y="2601728"/>
                </a:cubicBezTo>
                <a:cubicBezTo>
                  <a:pt x="-55036" y="2505746"/>
                  <a:pt x="18946" y="2280134"/>
                  <a:pt x="0" y="2133417"/>
                </a:cubicBezTo>
                <a:cubicBezTo>
                  <a:pt x="-18946" y="1986700"/>
                  <a:pt x="608" y="1774305"/>
                  <a:pt x="0" y="1587054"/>
                </a:cubicBezTo>
                <a:cubicBezTo>
                  <a:pt x="-608" y="1399803"/>
                  <a:pt x="47135" y="1255582"/>
                  <a:pt x="0" y="1144760"/>
                </a:cubicBezTo>
                <a:cubicBezTo>
                  <a:pt x="-47135" y="1033938"/>
                  <a:pt x="49904" y="846515"/>
                  <a:pt x="0" y="702467"/>
                </a:cubicBezTo>
                <a:cubicBezTo>
                  <a:pt x="-49904" y="558419"/>
                  <a:pt x="14302" y="213064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0747574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0B3525-F618-49BF-9730-D9DDF21BC60A}"/>
              </a:ext>
            </a:extLst>
          </p:cNvPr>
          <p:cNvSpPr txBox="1"/>
          <p:nvPr/>
        </p:nvSpPr>
        <p:spPr>
          <a:xfrm>
            <a:off x="1691680" y="5326022"/>
            <a:ext cx="1895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/>
              <a:t>อบเชยช่วยอะไร</a:t>
            </a:r>
          </a:p>
        </p:txBody>
      </p:sp>
    </p:spTree>
    <p:extLst>
      <p:ext uri="{BB962C8B-B14F-4D97-AF65-F5344CB8AC3E}">
        <p14:creationId xmlns:p14="http://schemas.microsoft.com/office/powerpoint/2010/main" val="1479073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95BFD-6381-4570-B8C3-62BBBE365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6"/>
            <a:ext cx="8291264" cy="2232248"/>
          </a:xfrm>
        </p:spPr>
        <p:txBody>
          <a:bodyPr>
            <a:normAutofit/>
          </a:bodyPr>
          <a:lstStyle/>
          <a:p>
            <a:r>
              <a:rPr lang="en-US" b="1" u="sng" dirty="0"/>
              <a:t>Zero-Click World</a:t>
            </a:r>
            <a:r>
              <a:rPr lang="en-US" u="sng" dirty="0"/>
              <a:t> (</a:t>
            </a:r>
            <a:r>
              <a:rPr lang="th-TH" u="sng" dirty="0"/>
              <a:t>หรือ </a:t>
            </a:r>
            <a:r>
              <a:rPr lang="en-US" u="sng" dirty="0"/>
              <a:t>Zero-Click Search)</a:t>
            </a:r>
            <a:endParaRPr lang="th-TH" dirty="0"/>
          </a:p>
          <a:p>
            <a:r>
              <a:rPr lang="th-TH" sz="2800" dirty="0"/>
              <a:t>นึกภาพเหมือนอยากรู้</a:t>
            </a:r>
            <a:r>
              <a:rPr lang="th-TH" sz="2800" dirty="0">
                <a:solidFill>
                  <a:srgbClr val="002060"/>
                </a:solidFill>
              </a:rPr>
              <a:t>ว่า "อบเชยช่วยอะไร?" แล้ว </a:t>
            </a:r>
            <a:r>
              <a:rPr lang="en-US" sz="2800" dirty="0">
                <a:solidFill>
                  <a:srgbClr val="002060"/>
                </a:solidFill>
              </a:rPr>
              <a:t>Google </a:t>
            </a:r>
            <a:r>
              <a:rPr lang="th-TH" sz="2800" dirty="0"/>
              <a:t>ก็โชว์สรุป</a:t>
            </a:r>
            <a:r>
              <a:rPr lang="th-TH" sz="2800" b="1" dirty="0">
                <a:solidFill>
                  <a:srgbClr val="7030A0"/>
                </a:solidFill>
              </a:rPr>
              <a:t>สรรพคุณมาให้เห็นเด่นชัดในหน้าแรกเลย จนอ่านจบแล้วปิดหน้าจอไป โดยไม่ต้องกดลิงก์เข้าไปอ่านบทความในเว็บไหนต่อ คือหัวใจของมัน</a:t>
            </a:r>
          </a:p>
          <a:p>
            <a:endParaRPr lang="th-T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64893-5D2B-4C67-B655-1FCC2CE0D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484" y="2276872"/>
            <a:ext cx="5621796" cy="4338024"/>
          </a:xfrm>
          <a:custGeom>
            <a:avLst/>
            <a:gdLst>
              <a:gd name="connsiteX0" fmla="*/ 0 w 5621796"/>
              <a:gd name="connsiteY0" fmla="*/ 0 h 4338024"/>
              <a:gd name="connsiteX1" fmla="*/ 562180 w 5621796"/>
              <a:gd name="connsiteY1" fmla="*/ 0 h 4338024"/>
              <a:gd name="connsiteX2" fmla="*/ 955705 w 5621796"/>
              <a:gd name="connsiteY2" fmla="*/ 0 h 4338024"/>
              <a:gd name="connsiteX3" fmla="*/ 1630321 w 5621796"/>
              <a:gd name="connsiteY3" fmla="*/ 0 h 4338024"/>
              <a:gd name="connsiteX4" fmla="*/ 2080065 w 5621796"/>
              <a:gd name="connsiteY4" fmla="*/ 0 h 4338024"/>
              <a:gd name="connsiteX5" fmla="*/ 2698462 w 5621796"/>
              <a:gd name="connsiteY5" fmla="*/ 0 h 4338024"/>
              <a:gd name="connsiteX6" fmla="*/ 3204424 w 5621796"/>
              <a:gd name="connsiteY6" fmla="*/ 0 h 4338024"/>
              <a:gd name="connsiteX7" fmla="*/ 3822821 w 5621796"/>
              <a:gd name="connsiteY7" fmla="*/ 0 h 4338024"/>
              <a:gd name="connsiteX8" fmla="*/ 4328783 w 5621796"/>
              <a:gd name="connsiteY8" fmla="*/ 0 h 4338024"/>
              <a:gd name="connsiteX9" fmla="*/ 5003398 w 5621796"/>
              <a:gd name="connsiteY9" fmla="*/ 0 h 4338024"/>
              <a:gd name="connsiteX10" fmla="*/ 5621796 w 5621796"/>
              <a:gd name="connsiteY10" fmla="*/ 0 h 4338024"/>
              <a:gd name="connsiteX11" fmla="*/ 5621796 w 5621796"/>
              <a:gd name="connsiteY11" fmla="*/ 455493 h 4338024"/>
              <a:gd name="connsiteX12" fmla="*/ 5621796 w 5621796"/>
              <a:gd name="connsiteY12" fmla="*/ 1084506 h 4338024"/>
              <a:gd name="connsiteX13" fmla="*/ 5621796 w 5621796"/>
              <a:gd name="connsiteY13" fmla="*/ 1713519 h 4338024"/>
              <a:gd name="connsiteX14" fmla="*/ 5621796 w 5621796"/>
              <a:gd name="connsiteY14" fmla="*/ 2342533 h 4338024"/>
              <a:gd name="connsiteX15" fmla="*/ 5621796 w 5621796"/>
              <a:gd name="connsiteY15" fmla="*/ 2884786 h 4338024"/>
              <a:gd name="connsiteX16" fmla="*/ 5621796 w 5621796"/>
              <a:gd name="connsiteY16" fmla="*/ 3513799 h 4338024"/>
              <a:gd name="connsiteX17" fmla="*/ 5621796 w 5621796"/>
              <a:gd name="connsiteY17" fmla="*/ 4338024 h 4338024"/>
              <a:gd name="connsiteX18" fmla="*/ 5172052 w 5621796"/>
              <a:gd name="connsiteY18" fmla="*/ 4338024 h 4338024"/>
              <a:gd name="connsiteX19" fmla="*/ 4722309 w 5621796"/>
              <a:gd name="connsiteY19" fmla="*/ 4338024 h 4338024"/>
              <a:gd name="connsiteX20" fmla="*/ 4160129 w 5621796"/>
              <a:gd name="connsiteY20" fmla="*/ 4338024 h 4338024"/>
              <a:gd name="connsiteX21" fmla="*/ 3766603 w 5621796"/>
              <a:gd name="connsiteY21" fmla="*/ 4338024 h 4338024"/>
              <a:gd name="connsiteX22" fmla="*/ 3316860 w 5621796"/>
              <a:gd name="connsiteY22" fmla="*/ 4338024 h 4338024"/>
              <a:gd name="connsiteX23" fmla="*/ 2754680 w 5621796"/>
              <a:gd name="connsiteY23" fmla="*/ 4338024 h 4338024"/>
              <a:gd name="connsiteX24" fmla="*/ 2361154 w 5621796"/>
              <a:gd name="connsiteY24" fmla="*/ 4338024 h 4338024"/>
              <a:gd name="connsiteX25" fmla="*/ 1855193 w 5621796"/>
              <a:gd name="connsiteY25" fmla="*/ 4338024 h 4338024"/>
              <a:gd name="connsiteX26" fmla="*/ 1405449 w 5621796"/>
              <a:gd name="connsiteY26" fmla="*/ 4338024 h 4338024"/>
              <a:gd name="connsiteX27" fmla="*/ 899487 w 5621796"/>
              <a:gd name="connsiteY27" fmla="*/ 4338024 h 4338024"/>
              <a:gd name="connsiteX28" fmla="*/ 0 w 5621796"/>
              <a:gd name="connsiteY28" fmla="*/ 4338024 h 4338024"/>
              <a:gd name="connsiteX29" fmla="*/ 0 w 5621796"/>
              <a:gd name="connsiteY29" fmla="*/ 3795771 h 4338024"/>
              <a:gd name="connsiteX30" fmla="*/ 0 w 5621796"/>
              <a:gd name="connsiteY30" fmla="*/ 3253518 h 4338024"/>
              <a:gd name="connsiteX31" fmla="*/ 0 w 5621796"/>
              <a:gd name="connsiteY31" fmla="*/ 2624505 h 4338024"/>
              <a:gd name="connsiteX32" fmla="*/ 0 w 5621796"/>
              <a:gd name="connsiteY32" fmla="*/ 2082252 h 4338024"/>
              <a:gd name="connsiteX33" fmla="*/ 0 w 5621796"/>
              <a:gd name="connsiteY33" fmla="*/ 1453238 h 4338024"/>
              <a:gd name="connsiteX34" fmla="*/ 0 w 5621796"/>
              <a:gd name="connsiteY34" fmla="*/ 954365 h 4338024"/>
              <a:gd name="connsiteX35" fmla="*/ 0 w 5621796"/>
              <a:gd name="connsiteY35" fmla="*/ 0 h 4338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621796" h="4338024" fill="none" extrusionOk="0">
                <a:moveTo>
                  <a:pt x="0" y="0"/>
                </a:moveTo>
                <a:cubicBezTo>
                  <a:pt x="173356" y="-28899"/>
                  <a:pt x="331941" y="47699"/>
                  <a:pt x="562180" y="0"/>
                </a:cubicBezTo>
                <a:cubicBezTo>
                  <a:pt x="792419" y="-47699"/>
                  <a:pt x="813130" y="30696"/>
                  <a:pt x="955705" y="0"/>
                </a:cubicBezTo>
                <a:cubicBezTo>
                  <a:pt x="1098281" y="-30696"/>
                  <a:pt x="1489280" y="23741"/>
                  <a:pt x="1630321" y="0"/>
                </a:cubicBezTo>
                <a:cubicBezTo>
                  <a:pt x="1771362" y="-23741"/>
                  <a:pt x="1901177" y="38910"/>
                  <a:pt x="2080065" y="0"/>
                </a:cubicBezTo>
                <a:cubicBezTo>
                  <a:pt x="2258953" y="-38910"/>
                  <a:pt x="2569454" y="12959"/>
                  <a:pt x="2698462" y="0"/>
                </a:cubicBezTo>
                <a:cubicBezTo>
                  <a:pt x="2827470" y="-12959"/>
                  <a:pt x="2987725" y="22836"/>
                  <a:pt x="3204424" y="0"/>
                </a:cubicBezTo>
                <a:cubicBezTo>
                  <a:pt x="3421123" y="-22836"/>
                  <a:pt x="3530362" y="66378"/>
                  <a:pt x="3822821" y="0"/>
                </a:cubicBezTo>
                <a:cubicBezTo>
                  <a:pt x="4115280" y="-66378"/>
                  <a:pt x="4110086" y="49434"/>
                  <a:pt x="4328783" y="0"/>
                </a:cubicBezTo>
                <a:cubicBezTo>
                  <a:pt x="4547480" y="-49434"/>
                  <a:pt x="4813705" y="4437"/>
                  <a:pt x="5003398" y="0"/>
                </a:cubicBezTo>
                <a:cubicBezTo>
                  <a:pt x="5193091" y="-4437"/>
                  <a:pt x="5386641" y="187"/>
                  <a:pt x="5621796" y="0"/>
                </a:cubicBezTo>
                <a:cubicBezTo>
                  <a:pt x="5670221" y="190671"/>
                  <a:pt x="5593428" y="358402"/>
                  <a:pt x="5621796" y="455493"/>
                </a:cubicBezTo>
                <a:cubicBezTo>
                  <a:pt x="5650164" y="552584"/>
                  <a:pt x="5600154" y="846865"/>
                  <a:pt x="5621796" y="1084506"/>
                </a:cubicBezTo>
                <a:cubicBezTo>
                  <a:pt x="5643438" y="1322147"/>
                  <a:pt x="5616779" y="1432938"/>
                  <a:pt x="5621796" y="1713519"/>
                </a:cubicBezTo>
                <a:cubicBezTo>
                  <a:pt x="5626813" y="1994100"/>
                  <a:pt x="5555726" y="2204609"/>
                  <a:pt x="5621796" y="2342533"/>
                </a:cubicBezTo>
                <a:cubicBezTo>
                  <a:pt x="5687866" y="2480457"/>
                  <a:pt x="5571450" y="2650699"/>
                  <a:pt x="5621796" y="2884786"/>
                </a:cubicBezTo>
                <a:cubicBezTo>
                  <a:pt x="5672142" y="3118873"/>
                  <a:pt x="5555914" y="3315653"/>
                  <a:pt x="5621796" y="3513799"/>
                </a:cubicBezTo>
                <a:cubicBezTo>
                  <a:pt x="5687678" y="3711945"/>
                  <a:pt x="5562867" y="4077441"/>
                  <a:pt x="5621796" y="4338024"/>
                </a:cubicBezTo>
                <a:cubicBezTo>
                  <a:pt x="5492897" y="4367788"/>
                  <a:pt x="5389849" y="4327025"/>
                  <a:pt x="5172052" y="4338024"/>
                </a:cubicBezTo>
                <a:cubicBezTo>
                  <a:pt x="4954255" y="4349023"/>
                  <a:pt x="4941071" y="4309117"/>
                  <a:pt x="4722309" y="4338024"/>
                </a:cubicBezTo>
                <a:cubicBezTo>
                  <a:pt x="4503547" y="4366931"/>
                  <a:pt x="4285043" y="4297818"/>
                  <a:pt x="4160129" y="4338024"/>
                </a:cubicBezTo>
                <a:cubicBezTo>
                  <a:pt x="4035215" y="4378230"/>
                  <a:pt x="3864235" y="4305647"/>
                  <a:pt x="3766603" y="4338024"/>
                </a:cubicBezTo>
                <a:cubicBezTo>
                  <a:pt x="3668971" y="4370401"/>
                  <a:pt x="3492316" y="4317324"/>
                  <a:pt x="3316860" y="4338024"/>
                </a:cubicBezTo>
                <a:cubicBezTo>
                  <a:pt x="3141404" y="4358724"/>
                  <a:pt x="3000021" y="4312950"/>
                  <a:pt x="2754680" y="4338024"/>
                </a:cubicBezTo>
                <a:cubicBezTo>
                  <a:pt x="2509339" y="4363098"/>
                  <a:pt x="2495209" y="4307563"/>
                  <a:pt x="2361154" y="4338024"/>
                </a:cubicBezTo>
                <a:cubicBezTo>
                  <a:pt x="2227099" y="4368485"/>
                  <a:pt x="2096601" y="4306536"/>
                  <a:pt x="1855193" y="4338024"/>
                </a:cubicBezTo>
                <a:cubicBezTo>
                  <a:pt x="1613785" y="4369512"/>
                  <a:pt x="1526409" y="4334282"/>
                  <a:pt x="1405449" y="4338024"/>
                </a:cubicBezTo>
                <a:cubicBezTo>
                  <a:pt x="1284489" y="4341766"/>
                  <a:pt x="1037349" y="4304578"/>
                  <a:pt x="899487" y="4338024"/>
                </a:cubicBezTo>
                <a:cubicBezTo>
                  <a:pt x="761625" y="4371470"/>
                  <a:pt x="240342" y="4289106"/>
                  <a:pt x="0" y="4338024"/>
                </a:cubicBezTo>
                <a:cubicBezTo>
                  <a:pt x="-42429" y="4220691"/>
                  <a:pt x="44976" y="3953486"/>
                  <a:pt x="0" y="3795771"/>
                </a:cubicBezTo>
                <a:cubicBezTo>
                  <a:pt x="-44976" y="3638056"/>
                  <a:pt x="49228" y="3393860"/>
                  <a:pt x="0" y="3253518"/>
                </a:cubicBezTo>
                <a:cubicBezTo>
                  <a:pt x="-49228" y="3113176"/>
                  <a:pt x="51942" y="2829344"/>
                  <a:pt x="0" y="2624505"/>
                </a:cubicBezTo>
                <a:cubicBezTo>
                  <a:pt x="-51942" y="2419666"/>
                  <a:pt x="44813" y="2327335"/>
                  <a:pt x="0" y="2082252"/>
                </a:cubicBezTo>
                <a:cubicBezTo>
                  <a:pt x="-44813" y="1837169"/>
                  <a:pt x="19892" y="1700606"/>
                  <a:pt x="0" y="1453238"/>
                </a:cubicBezTo>
                <a:cubicBezTo>
                  <a:pt x="-19892" y="1205870"/>
                  <a:pt x="14378" y="1110540"/>
                  <a:pt x="0" y="954365"/>
                </a:cubicBezTo>
                <a:cubicBezTo>
                  <a:pt x="-14378" y="798190"/>
                  <a:pt x="18192" y="425734"/>
                  <a:pt x="0" y="0"/>
                </a:cubicBezTo>
                <a:close/>
              </a:path>
              <a:path w="5621796" h="4338024" stroke="0" extrusionOk="0">
                <a:moveTo>
                  <a:pt x="0" y="0"/>
                </a:moveTo>
                <a:cubicBezTo>
                  <a:pt x="182012" y="-444"/>
                  <a:pt x="256867" y="51129"/>
                  <a:pt x="505962" y="0"/>
                </a:cubicBezTo>
                <a:cubicBezTo>
                  <a:pt x="755057" y="-51129"/>
                  <a:pt x="815586" y="30077"/>
                  <a:pt x="955705" y="0"/>
                </a:cubicBezTo>
                <a:cubicBezTo>
                  <a:pt x="1095824" y="-30077"/>
                  <a:pt x="1271975" y="55320"/>
                  <a:pt x="1574103" y="0"/>
                </a:cubicBezTo>
                <a:cubicBezTo>
                  <a:pt x="1876231" y="-55320"/>
                  <a:pt x="1770910" y="41436"/>
                  <a:pt x="1967629" y="0"/>
                </a:cubicBezTo>
                <a:cubicBezTo>
                  <a:pt x="2164348" y="-41436"/>
                  <a:pt x="2331455" y="40763"/>
                  <a:pt x="2473590" y="0"/>
                </a:cubicBezTo>
                <a:cubicBezTo>
                  <a:pt x="2615725" y="-40763"/>
                  <a:pt x="2760638" y="52997"/>
                  <a:pt x="2979552" y="0"/>
                </a:cubicBezTo>
                <a:cubicBezTo>
                  <a:pt x="3198466" y="-52997"/>
                  <a:pt x="3295411" y="47012"/>
                  <a:pt x="3597949" y="0"/>
                </a:cubicBezTo>
                <a:cubicBezTo>
                  <a:pt x="3900487" y="-47012"/>
                  <a:pt x="4004967" y="8790"/>
                  <a:pt x="4272565" y="0"/>
                </a:cubicBezTo>
                <a:cubicBezTo>
                  <a:pt x="4540163" y="-8790"/>
                  <a:pt x="4528320" y="12355"/>
                  <a:pt x="4722309" y="0"/>
                </a:cubicBezTo>
                <a:cubicBezTo>
                  <a:pt x="4916298" y="-12355"/>
                  <a:pt x="5220921" y="68283"/>
                  <a:pt x="5621796" y="0"/>
                </a:cubicBezTo>
                <a:cubicBezTo>
                  <a:pt x="5631133" y="223072"/>
                  <a:pt x="5604091" y="325632"/>
                  <a:pt x="5621796" y="498873"/>
                </a:cubicBezTo>
                <a:cubicBezTo>
                  <a:pt x="5639501" y="672114"/>
                  <a:pt x="5600718" y="845049"/>
                  <a:pt x="5621796" y="1127886"/>
                </a:cubicBezTo>
                <a:cubicBezTo>
                  <a:pt x="5642874" y="1410723"/>
                  <a:pt x="5619769" y="1438678"/>
                  <a:pt x="5621796" y="1539999"/>
                </a:cubicBezTo>
                <a:cubicBezTo>
                  <a:pt x="5623823" y="1641320"/>
                  <a:pt x="5566276" y="1864242"/>
                  <a:pt x="5621796" y="2125632"/>
                </a:cubicBezTo>
                <a:cubicBezTo>
                  <a:pt x="5677316" y="2387022"/>
                  <a:pt x="5599533" y="2444340"/>
                  <a:pt x="5621796" y="2537744"/>
                </a:cubicBezTo>
                <a:cubicBezTo>
                  <a:pt x="5644059" y="2631148"/>
                  <a:pt x="5551753" y="2870179"/>
                  <a:pt x="5621796" y="3166758"/>
                </a:cubicBezTo>
                <a:cubicBezTo>
                  <a:pt x="5691839" y="3463337"/>
                  <a:pt x="5596892" y="3500054"/>
                  <a:pt x="5621796" y="3795771"/>
                </a:cubicBezTo>
                <a:cubicBezTo>
                  <a:pt x="5646700" y="4091488"/>
                  <a:pt x="5573009" y="4179750"/>
                  <a:pt x="5621796" y="4338024"/>
                </a:cubicBezTo>
                <a:cubicBezTo>
                  <a:pt x="5445581" y="4376362"/>
                  <a:pt x="5248892" y="4282168"/>
                  <a:pt x="5059616" y="4338024"/>
                </a:cubicBezTo>
                <a:cubicBezTo>
                  <a:pt x="4870340" y="4393880"/>
                  <a:pt x="4707250" y="4336432"/>
                  <a:pt x="4497437" y="4338024"/>
                </a:cubicBezTo>
                <a:cubicBezTo>
                  <a:pt x="4287624" y="4339616"/>
                  <a:pt x="4161313" y="4267365"/>
                  <a:pt x="3879039" y="4338024"/>
                </a:cubicBezTo>
                <a:cubicBezTo>
                  <a:pt x="3596765" y="4408683"/>
                  <a:pt x="3505908" y="4327174"/>
                  <a:pt x="3373078" y="4338024"/>
                </a:cubicBezTo>
                <a:cubicBezTo>
                  <a:pt x="3240248" y="4348874"/>
                  <a:pt x="3078377" y="4317840"/>
                  <a:pt x="2923334" y="4338024"/>
                </a:cubicBezTo>
                <a:cubicBezTo>
                  <a:pt x="2768291" y="4358208"/>
                  <a:pt x="2588752" y="4323148"/>
                  <a:pt x="2473590" y="4338024"/>
                </a:cubicBezTo>
                <a:cubicBezTo>
                  <a:pt x="2358428" y="4352900"/>
                  <a:pt x="2213462" y="4315823"/>
                  <a:pt x="1967629" y="4338024"/>
                </a:cubicBezTo>
                <a:cubicBezTo>
                  <a:pt x="1721796" y="4360225"/>
                  <a:pt x="1662415" y="4301754"/>
                  <a:pt x="1517885" y="4338024"/>
                </a:cubicBezTo>
                <a:cubicBezTo>
                  <a:pt x="1373355" y="4374294"/>
                  <a:pt x="1158465" y="4327611"/>
                  <a:pt x="899487" y="4338024"/>
                </a:cubicBezTo>
                <a:cubicBezTo>
                  <a:pt x="640509" y="4348437"/>
                  <a:pt x="294965" y="4335598"/>
                  <a:pt x="0" y="4338024"/>
                </a:cubicBezTo>
                <a:cubicBezTo>
                  <a:pt x="-1739" y="4239430"/>
                  <a:pt x="24184" y="4040363"/>
                  <a:pt x="0" y="3925912"/>
                </a:cubicBezTo>
                <a:cubicBezTo>
                  <a:pt x="-24184" y="3811461"/>
                  <a:pt x="56455" y="3518247"/>
                  <a:pt x="0" y="3340278"/>
                </a:cubicBezTo>
                <a:cubicBezTo>
                  <a:pt x="-56455" y="3162309"/>
                  <a:pt x="63225" y="2973071"/>
                  <a:pt x="0" y="2711265"/>
                </a:cubicBezTo>
                <a:cubicBezTo>
                  <a:pt x="-63225" y="2449459"/>
                  <a:pt x="31237" y="2352399"/>
                  <a:pt x="0" y="2169012"/>
                </a:cubicBezTo>
                <a:cubicBezTo>
                  <a:pt x="-31237" y="1985625"/>
                  <a:pt x="52851" y="1820067"/>
                  <a:pt x="0" y="1539999"/>
                </a:cubicBezTo>
                <a:cubicBezTo>
                  <a:pt x="-52851" y="1259931"/>
                  <a:pt x="39564" y="1332318"/>
                  <a:pt x="0" y="1127886"/>
                </a:cubicBezTo>
                <a:cubicBezTo>
                  <a:pt x="-39564" y="923454"/>
                  <a:pt x="15939" y="794076"/>
                  <a:pt x="0" y="629013"/>
                </a:cubicBezTo>
                <a:cubicBezTo>
                  <a:pt x="-15939" y="463950"/>
                  <a:pt x="51141" y="27391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5046083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1300778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3487</TotalTime>
  <Words>4074</Words>
  <Application>Microsoft Office PowerPoint</Application>
  <PresentationFormat>On-screen Show (4:3)</PresentationFormat>
  <Paragraphs>701</Paragraphs>
  <Slides>52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Google Sans</vt:lpstr>
      <vt:lpstr>optimisticAI</vt:lpstr>
      <vt:lpstr>Office Theme</vt:lpstr>
      <vt:lpstr>ดิจิทัลคอนเทนต์ (Digital Content) โครงสร้าง 5 แกนหลัก</vt:lpstr>
      <vt:lpstr>PowerPoint Presentation</vt:lpstr>
      <vt:lpstr>PowerPoint Presentation</vt:lpstr>
      <vt:lpstr>PowerPoint Presentation</vt:lpstr>
      <vt:lpstr>PowerPoint Presentation</vt:lpstr>
      <vt:lpstr>นิยามความหมาย ดิทัลคอนเทนต์</vt:lpstr>
      <vt:lpstr>นิยามความหมาย ดิทัลคอนเทนต์ แบบ(ใช้งานจริง) ปี 2026</vt:lpstr>
      <vt:lpstr>ดิจิทัลคอนเทนต์" (Digital Content) </vt:lpstr>
      <vt:lpstr>PowerPoint Presentation</vt:lpstr>
      <vt:lpstr>PowerPoint Presentation</vt:lpstr>
      <vt:lpstr>องค์ประกอบหลักที่ทำให้ “ไฟล์ดิจิทัล” กลายเป็น “คอนเทนต์”</vt:lpstr>
      <vt:lpstr>องค์ประกอบหลักที่ทำให้ “ไฟล์ดิจิทัล” กลายเป็น “คอนเทนต์”</vt:lpstr>
      <vt:lpstr>องค์ประกอบหลักที่ทำให้ “ไฟล์ดิจิทัล” กลายเป็น “คอนเทนต์”</vt:lpstr>
      <vt:lpstr>องค์ประกอบหลักที่ทำให้ “ไฟล์ดิจิทัล” กลายเป็น “คอนเทนต์”</vt:lpstr>
      <vt:lpstr>องค์ประกอบหลักที่ทำให้ “ไฟล์ดิจิทัล” กลายเป็น “คอนเทนต์”</vt:lpstr>
      <vt:lpstr>องค์ประกอบหลักที่ทำให้ “ไฟล์ดิจิทัล” กลายเป็น “คอนเทนต์”</vt:lpstr>
      <vt:lpstr>องค์ประกอบหลักที่ทำให้ “ไฟล์ดิจิทัล” กลายเป็น “คอนเทนต์”</vt:lpstr>
      <vt:lpstr>องค์ประกอบหลักที่ทำให้ “ไฟล์ดิจิทัล” กลายเป็น “คอนเทนต์”</vt:lpstr>
      <vt:lpstr>PowerPoint Presentation</vt:lpstr>
      <vt:lpstr>องค์ประกอบหลักที่ทำให้ “ไฟล์ดิจิทัล” กลายเป็น “คอนเทนต์”</vt:lpstr>
      <vt:lpstr>องค์ประกอบหลักที่ทำให้ “ไฟล์ดิจิทัล” กลายเป็น “คอนเทนต์”</vt:lpstr>
      <vt:lpstr>องค์ประกอบหลักที่ทำให้ “ไฟล์ดิจิทัล” กลายเป็น “คอนเทนต์”</vt:lpstr>
      <vt:lpstr>องค์ประกอบหลักที่ทำให้ “ไฟล์ดิจิทัล” กลายเป็น “คอนเทนต์”</vt:lpstr>
      <vt:lpstr>องค์ประกอบหลักที่ทำให้ “ไฟล์ดิจิทัล” กลายเป็น “คอนเทนต์”</vt:lpstr>
      <vt:lpstr>องค์ประกอบหลักที่ทำให้ “ไฟล์ดิจิทัล” กลายเป็น “คอนเทนต์”</vt:lpstr>
      <vt:lpstr>องค์ประกอบหลักที่ทำให้ “ไฟล์ดิจิทัล” กลายเป็น “คอนเทนต์”</vt:lpstr>
      <vt:lpstr>องค์ประกอบหลักที่ทำให้ “ไฟล์ดิจิทัล” กลายเป็น “คอนเทนต์”</vt:lpstr>
      <vt:lpstr>องค์ประกอบหลักที่ทำให้ “ไฟล์ดิจิทัล” กลายเป็น “คอนเทนต์”</vt:lpstr>
      <vt:lpstr>องค์ประกอบหลักที่ทำให้ “ไฟล์ดิจิทัล” กลายเป็น “คอนเทนต์”</vt:lpstr>
      <vt:lpstr>องค์ประกอบหลักที่ทำให้ “ไฟล์ดิจิทัล” กลายเป็น “คอนเทนต์”</vt:lpstr>
      <vt:lpstr>องค์ประกอบหลักที่ทำให้ “ไฟล์ดิจิทัล” กลายเป็น “คอนเทนต์”</vt:lpstr>
      <vt:lpstr>องค์ประกอบหลักที่ทำให้ “ไฟล์ดิจิทัล” กลายเป็น “คอนเทนต์”</vt:lpstr>
      <vt:lpstr>2.Structure โครงสร้าง: จัดรูปแบบชัดเจน + มี Metadata ให้ AI และคนเข้าใจได้</vt:lpstr>
      <vt:lpstr>2.Structure โครงสร้าง: จัดรูปแบบชัดเจน + มี Metadata ให้ AI และคนเข้าใจได้</vt:lpstr>
      <vt:lpstr>2.Structure โครงสร้าง: จัดรูปแบบชัดเจน + มี Metadata ให้ AI และคนเข้าใจได้</vt:lpstr>
      <vt:lpstr>PowerPoint Presentation</vt:lpstr>
      <vt:lpstr>2.Structure โครงสร้าง: จัดรูปแบบชัดเจน + มี Metadata ให้ AI และคนเข้าใจได้</vt:lpstr>
      <vt:lpstr>PowerPoint Presentation</vt:lpstr>
      <vt:lpstr>PowerPoint Presentation</vt:lpstr>
      <vt:lpstr>องค์ประกอบหลักที่ทำให้ “ไฟล์ดิจิทัล” กลายเป็น “คอนเทนต์”</vt:lpstr>
      <vt:lpstr>องค์ประกอบหลักที่ทำให้ “ไฟล์ดิจิทัล” กลายเป็น “คอนเทนต์”</vt:lpstr>
      <vt:lpstr>องค์ประกอบหลักที่ทำให้ “ไฟล์ดิจิทัล” กลายเป็น “คอนเทนต์”</vt:lpstr>
      <vt:lpstr>องค์ประกอบหลักที่ทำให้ “ไฟล์ดิจิทัล” กลายเป็น “คอนเทนต์”</vt:lpstr>
      <vt:lpstr>องค์ประกอบหลักที่ทำให้ “ไฟล์ดิจิทัล” กลายเป็น “คอนเทนต์”</vt:lpstr>
      <vt:lpstr>องค์ประกอบหลักที่ทำให้ “ไฟล์ดิจิทัล” กลายเป็น “คอนเทนต์”</vt:lpstr>
      <vt:lpstr>PowerPoint Presentation</vt:lpstr>
      <vt:lpstr>PowerPoint Presentation</vt:lpstr>
      <vt:lpstr>PowerPoint Presentation</vt:lpstr>
      <vt:lpstr>PowerPoint Presentation</vt:lpstr>
      <vt:lpstr>องค์ประกอบหลักที่ทำให้ “ไฟล์ดิจิทัล” กลายเป็น “คอนเทนต์”</vt:lpstr>
      <vt:lpstr>PowerPoint Presentation</vt:lpstr>
      <vt:lpstr>workshop2</vt:lpstr>
    </vt:vector>
  </TitlesOfParts>
  <Company>www.easyosteam.com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ดิจิทัลคอนเทนต์ Digital Content</dc:title>
  <dc:creator>KKD Windows7 V.11_x64</dc:creator>
  <cp:lastModifiedBy>Computer</cp:lastModifiedBy>
  <cp:revision>401</cp:revision>
  <dcterms:created xsi:type="dcterms:W3CDTF">2023-04-14T12:37:56Z</dcterms:created>
  <dcterms:modified xsi:type="dcterms:W3CDTF">2026-05-08T06:11:33Z</dcterms:modified>
</cp:coreProperties>
</file>