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306" r:id="rId2"/>
    <p:sldId id="449" r:id="rId3"/>
    <p:sldId id="450" r:id="rId4"/>
    <p:sldId id="451" r:id="rId5"/>
    <p:sldId id="309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319" r:id="rId14"/>
    <p:sldId id="320" r:id="rId15"/>
    <p:sldId id="321" r:id="rId16"/>
    <p:sldId id="322" r:id="rId17"/>
    <p:sldId id="310" r:id="rId18"/>
    <p:sldId id="323" r:id="rId19"/>
    <p:sldId id="326" r:id="rId20"/>
    <p:sldId id="327" r:id="rId21"/>
    <p:sldId id="328" r:id="rId22"/>
    <p:sldId id="329" r:id="rId23"/>
    <p:sldId id="325" r:id="rId24"/>
    <p:sldId id="331" r:id="rId25"/>
    <p:sldId id="335" r:id="rId26"/>
    <p:sldId id="332" r:id="rId27"/>
    <p:sldId id="333" r:id="rId28"/>
    <p:sldId id="334" r:id="rId29"/>
    <p:sldId id="336" r:id="rId30"/>
    <p:sldId id="337" r:id="rId31"/>
    <p:sldId id="330" r:id="rId32"/>
    <p:sldId id="338" r:id="rId33"/>
    <p:sldId id="459" r:id="rId34"/>
    <p:sldId id="460" r:id="rId35"/>
    <p:sldId id="461" r:id="rId36"/>
    <p:sldId id="462" r:id="rId37"/>
    <p:sldId id="463" r:id="rId38"/>
    <p:sldId id="343" r:id="rId39"/>
    <p:sldId id="464" r:id="rId40"/>
    <p:sldId id="339" r:id="rId41"/>
    <p:sldId id="465" r:id="rId42"/>
    <p:sldId id="466" r:id="rId43"/>
    <p:sldId id="467" r:id="rId44"/>
    <p:sldId id="349" r:id="rId45"/>
    <p:sldId id="468" r:id="rId46"/>
    <p:sldId id="340" r:id="rId47"/>
    <p:sldId id="341" r:id="rId48"/>
    <p:sldId id="469" r:id="rId49"/>
    <p:sldId id="342" r:id="rId50"/>
    <p:sldId id="307" r:id="rId51"/>
    <p:sldId id="311" r:id="rId52"/>
    <p:sldId id="312" r:id="rId53"/>
    <p:sldId id="318" r:id="rId54"/>
    <p:sldId id="313" r:id="rId55"/>
    <p:sldId id="314" r:id="rId56"/>
    <p:sldId id="315" r:id="rId57"/>
    <p:sldId id="316" r:id="rId58"/>
    <p:sldId id="317" r:id="rId59"/>
    <p:sldId id="390" r:id="rId60"/>
    <p:sldId id="344" r:id="rId61"/>
    <p:sldId id="361" r:id="rId62"/>
    <p:sldId id="350" r:id="rId63"/>
    <p:sldId id="351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8" r:id="rId78"/>
    <p:sldId id="376" r:id="rId79"/>
    <p:sldId id="377" r:id="rId80"/>
    <p:sldId id="379" r:id="rId81"/>
    <p:sldId id="380" r:id="rId82"/>
    <p:sldId id="381" r:id="rId83"/>
    <p:sldId id="382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48" r:id="rId92"/>
    <p:sldId id="360" r:id="rId93"/>
    <p:sldId id="345" r:id="rId94"/>
    <p:sldId id="362" r:id="rId95"/>
    <p:sldId id="347" r:id="rId96"/>
    <p:sldId id="346" r:id="rId97"/>
    <p:sldId id="405" r:id="rId98"/>
    <p:sldId id="406" r:id="rId99"/>
    <p:sldId id="411" r:id="rId100"/>
    <p:sldId id="407" r:id="rId101"/>
    <p:sldId id="410" r:id="rId102"/>
    <p:sldId id="408" r:id="rId103"/>
    <p:sldId id="409" r:id="rId104"/>
    <p:sldId id="412" r:id="rId105"/>
    <p:sldId id="421" r:id="rId106"/>
    <p:sldId id="422" r:id="rId107"/>
    <p:sldId id="423" r:id="rId108"/>
    <p:sldId id="424" r:id="rId109"/>
    <p:sldId id="413" r:id="rId110"/>
    <p:sldId id="414" r:id="rId111"/>
    <p:sldId id="419" r:id="rId112"/>
    <p:sldId id="425" r:id="rId113"/>
    <p:sldId id="416" r:id="rId114"/>
    <p:sldId id="415" r:id="rId115"/>
    <p:sldId id="417" r:id="rId116"/>
    <p:sldId id="428" r:id="rId117"/>
    <p:sldId id="430" r:id="rId118"/>
    <p:sldId id="427" r:id="rId119"/>
    <p:sldId id="432" r:id="rId120"/>
    <p:sldId id="434" r:id="rId121"/>
    <p:sldId id="437" r:id="rId122"/>
    <p:sldId id="435" r:id="rId123"/>
    <p:sldId id="438" r:id="rId124"/>
    <p:sldId id="436" r:id="rId125"/>
    <p:sldId id="439" r:id="rId126"/>
    <p:sldId id="431" r:id="rId127"/>
    <p:sldId id="433" r:id="rId128"/>
    <p:sldId id="441" r:id="rId129"/>
    <p:sldId id="446" r:id="rId130"/>
    <p:sldId id="447" r:id="rId131"/>
    <p:sldId id="444" r:id="rId132"/>
    <p:sldId id="442" r:id="rId133"/>
    <p:sldId id="443" r:id="rId134"/>
    <p:sldId id="448" r:id="rId13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0FABE-5E75-4AE8-B894-9EDBA88DA41B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4F38D-308A-463F-9BFA-045CE1AB926D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83703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8E8C9-9F14-4EA4-9D35-1D41C931E25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7957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65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84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85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86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87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88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89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128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812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8E8C9-9F14-4EA4-9D35-1D41C931E25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182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8E8C9-9F14-4EA4-9D35-1D41C931E258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182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244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237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8E8C9-9F14-4EA4-9D35-1D41C931E258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182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F38D-308A-463F-9BFA-045CE1AB926D}" type="slidenum">
              <a:rPr lang="th-TH" smtClean="0"/>
              <a:t>64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1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270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322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740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699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9159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656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451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486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973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6652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049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6973-4F27-4F13-AAC7-A282F263FB62}" type="datetimeFigureOut">
              <a:rPr lang="th-TH" smtClean="0"/>
              <a:t>09/05/69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256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ผู้ผลิต ดิจิทัลคอนเทนต์ (Digital Content) แถวหน้า  ฝันที่ไม่ไกลเกินเอื้อมของ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6" name="AutoShape 4" descr="ผู้ผลิต ดิจิทัลคอนเทนต์ (Digital Content) แถวหน้า  ฝันที่ไม่ไกลเกินเอื้อมของไทย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7" name="AutoShape 6" descr="Five Copyright Issues and Solutions on Digital Content - Advisory Excellence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8" name="AutoShape 8" descr="312,143 Digital Content Images, Stock Photos &amp; Vectors | Shutterstock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0" y="1"/>
            <a:ext cx="2952750" cy="24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" y="3933056"/>
            <a:ext cx="2469329" cy="174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The age of digital media – what comes next? - News - University of Liverp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30221" cy="24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tent Generation Archives - WordB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90" y="3933056"/>
            <a:ext cx="2952750" cy="17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igital Marketing Platform Guide: Definition &amp; Examples | Marketing  Evolu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0" y="3933056"/>
            <a:ext cx="3717760" cy="17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igital Learning: The Top 10 Benefits - eLearning Indust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33" y="908720"/>
            <a:ext cx="2481790" cy="15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igital Footprint กับการคัดเลือกพนักงานเข้าทำงาน | จ๊อบส์ดีบี ประเทศไทย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90" y="5644838"/>
            <a:ext cx="2952750" cy="11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506252" y="1672753"/>
            <a:ext cx="6120680" cy="15841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err="1">
                <a:solidFill>
                  <a:srgbClr val="FFFF00"/>
                </a:solidFill>
              </a:rPr>
              <a:t>ดิจิทัล</a:t>
            </a:r>
            <a:r>
              <a:rPr lang="th-TH" sz="5400" b="1" dirty="0">
                <a:solidFill>
                  <a:srgbClr val="FFFF00"/>
                </a:solidFill>
              </a:rPr>
              <a:t>คอน</a:t>
            </a:r>
            <a:r>
              <a:rPr lang="th-TH" sz="5400" b="1" dirty="0" err="1">
                <a:solidFill>
                  <a:srgbClr val="FFFF00"/>
                </a:solidFill>
              </a:rPr>
              <a:t>เทนต์</a:t>
            </a:r>
            <a:br>
              <a:rPr lang="en-US" sz="54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Digital Content</a:t>
            </a:r>
            <a:endParaRPr lang="th-TH" sz="5400" dirty="0">
              <a:solidFill>
                <a:srgbClr val="FFFF00"/>
              </a:solidFill>
            </a:endParaRPr>
          </a:p>
        </p:txBody>
      </p:sp>
      <p:pic>
        <p:nvPicPr>
          <p:cNvPr id="16" name="Picture 2" descr="Digital content regulation: Tech giants may limit user-experience in  Banglades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82" y="5618706"/>
            <a:ext cx="3732716" cy="1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tse3.mm.bing.net/th?id=OIP.0FrhqurbnVALciwndG9wvQAAAA&amp;pid=Api&amp;P=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9" y="5497825"/>
            <a:ext cx="2481790" cy="132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14917" y="3933056"/>
            <a:ext cx="7319550" cy="646331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th-TH" sz="3600" b="1" dirty="0"/>
              <a:t>คอมพิวเตอร์ช่วยสอน (</a:t>
            </a:r>
            <a:r>
              <a:rPr lang="en-US" sz="2400" b="1" dirty="0"/>
              <a:t>CAI</a:t>
            </a:r>
            <a:r>
              <a:rPr lang="en-US" b="1" dirty="0"/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26574" y="-27384"/>
            <a:ext cx="2584708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ITB2303</a:t>
            </a:r>
            <a:endParaRPr lang="th-TH" sz="5400" dirty="0">
              <a:solidFill>
                <a:srgbClr val="FFFF00"/>
              </a:solidFill>
            </a:endParaRPr>
          </a:p>
        </p:txBody>
      </p:sp>
      <p:pic>
        <p:nvPicPr>
          <p:cNvPr id="21" name="Picture 10" descr="บทเรียนคอมพิวเตอร์ช่วยสอน (CAI) - โครงการ อพ.สธ.-มรส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80" y="5185247"/>
            <a:ext cx="2857940" cy="18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A98E56-2D33-4444-80EC-8FB11040840D}"/>
              </a:ext>
            </a:extLst>
          </p:cNvPr>
          <p:cNvSpPr txBox="1"/>
          <p:nvPr/>
        </p:nvSpPr>
        <p:spPr>
          <a:xfrm>
            <a:off x="1468075" y="4633257"/>
            <a:ext cx="6352999" cy="138499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</a:rPr>
              <a:t>ความรู้เกี่ยวกับดิจิทัลคอนเทนต์</a:t>
            </a:r>
            <a:br>
              <a:rPr lang="th-TH" b="1" dirty="0">
                <a:solidFill>
                  <a:srgbClr val="FFFF00"/>
                </a:solidFill>
              </a:rPr>
            </a:br>
            <a:r>
              <a:rPr lang="th-TH" sz="2800" b="1" dirty="0">
                <a:solidFill>
                  <a:srgbClr val="FFFF00"/>
                </a:solidFill>
              </a:rPr>
              <a:t>โดยสำนักงานคณะกรรมการพัฒนาการเศรษฐกิจและสังคมแห่งชาติ</a:t>
            </a:r>
            <a:endParaRPr lang="th-TH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B1DBC-75CC-4F5A-A6ED-1E27F677ECC2}"/>
              </a:ext>
            </a:extLst>
          </p:cNvPr>
          <p:cNvSpPr txBox="1"/>
          <p:nvPr/>
        </p:nvSpPr>
        <p:spPr>
          <a:xfrm>
            <a:off x="2738937" y="736650"/>
            <a:ext cx="2712789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782294884">
                  <a:custGeom>
                    <a:avLst/>
                    <a:gdLst>
                      <a:gd name="connsiteX0" fmla="*/ 0 w 2712789"/>
                      <a:gd name="connsiteY0" fmla="*/ 0 h 1015663"/>
                      <a:gd name="connsiteX1" fmla="*/ 542558 w 2712789"/>
                      <a:gd name="connsiteY1" fmla="*/ 0 h 1015663"/>
                      <a:gd name="connsiteX2" fmla="*/ 1030860 w 2712789"/>
                      <a:gd name="connsiteY2" fmla="*/ 0 h 1015663"/>
                      <a:gd name="connsiteX3" fmla="*/ 1573418 w 2712789"/>
                      <a:gd name="connsiteY3" fmla="*/ 0 h 1015663"/>
                      <a:gd name="connsiteX4" fmla="*/ 2061720 w 2712789"/>
                      <a:gd name="connsiteY4" fmla="*/ 0 h 1015663"/>
                      <a:gd name="connsiteX5" fmla="*/ 2712789 w 2712789"/>
                      <a:gd name="connsiteY5" fmla="*/ 0 h 1015663"/>
                      <a:gd name="connsiteX6" fmla="*/ 2712789 w 2712789"/>
                      <a:gd name="connsiteY6" fmla="*/ 528145 h 1015663"/>
                      <a:gd name="connsiteX7" fmla="*/ 2712789 w 2712789"/>
                      <a:gd name="connsiteY7" fmla="*/ 1015663 h 1015663"/>
                      <a:gd name="connsiteX8" fmla="*/ 2251615 w 2712789"/>
                      <a:gd name="connsiteY8" fmla="*/ 1015663 h 1015663"/>
                      <a:gd name="connsiteX9" fmla="*/ 1763313 w 2712789"/>
                      <a:gd name="connsiteY9" fmla="*/ 1015663 h 1015663"/>
                      <a:gd name="connsiteX10" fmla="*/ 1275011 w 2712789"/>
                      <a:gd name="connsiteY10" fmla="*/ 1015663 h 1015663"/>
                      <a:gd name="connsiteX11" fmla="*/ 759581 w 2712789"/>
                      <a:gd name="connsiteY11" fmla="*/ 1015663 h 1015663"/>
                      <a:gd name="connsiteX12" fmla="*/ 0 w 2712789"/>
                      <a:gd name="connsiteY12" fmla="*/ 1015663 h 1015663"/>
                      <a:gd name="connsiteX13" fmla="*/ 0 w 2712789"/>
                      <a:gd name="connsiteY13" fmla="*/ 507832 h 1015663"/>
                      <a:gd name="connsiteX14" fmla="*/ 0 w 2712789"/>
                      <a:gd name="connsiteY14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12789" h="1015663" fill="none" extrusionOk="0">
                        <a:moveTo>
                          <a:pt x="0" y="0"/>
                        </a:moveTo>
                        <a:cubicBezTo>
                          <a:pt x="247022" y="-15483"/>
                          <a:pt x="329408" y="48147"/>
                          <a:pt x="542558" y="0"/>
                        </a:cubicBezTo>
                        <a:cubicBezTo>
                          <a:pt x="755708" y="-48147"/>
                          <a:pt x="884515" y="30088"/>
                          <a:pt x="1030860" y="0"/>
                        </a:cubicBezTo>
                        <a:cubicBezTo>
                          <a:pt x="1177205" y="-30088"/>
                          <a:pt x="1375122" y="25876"/>
                          <a:pt x="1573418" y="0"/>
                        </a:cubicBezTo>
                        <a:cubicBezTo>
                          <a:pt x="1771714" y="-25876"/>
                          <a:pt x="1864557" y="39333"/>
                          <a:pt x="2061720" y="0"/>
                        </a:cubicBezTo>
                        <a:cubicBezTo>
                          <a:pt x="2258883" y="-39333"/>
                          <a:pt x="2475632" y="63634"/>
                          <a:pt x="2712789" y="0"/>
                        </a:cubicBezTo>
                        <a:cubicBezTo>
                          <a:pt x="2770494" y="251014"/>
                          <a:pt x="2697886" y="400030"/>
                          <a:pt x="2712789" y="528145"/>
                        </a:cubicBezTo>
                        <a:cubicBezTo>
                          <a:pt x="2727692" y="656261"/>
                          <a:pt x="2657075" y="832254"/>
                          <a:pt x="2712789" y="1015663"/>
                        </a:cubicBezTo>
                        <a:cubicBezTo>
                          <a:pt x="2608260" y="1034778"/>
                          <a:pt x="2351477" y="1005989"/>
                          <a:pt x="2251615" y="1015663"/>
                        </a:cubicBezTo>
                        <a:cubicBezTo>
                          <a:pt x="2151753" y="1025337"/>
                          <a:pt x="1956993" y="1008068"/>
                          <a:pt x="1763313" y="1015663"/>
                        </a:cubicBezTo>
                        <a:cubicBezTo>
                          <a:pt x="1569633" y="1023258"/>
                          <a:pt x="1428854" y="991409"/>
                          <a:pt x="1275011" y="1015663"/>
                        </a:cubicBezTo>
                        <a:cubicBezTo>
                          <a:pt x="1121168" y="1039917"/>
                          <a:pt x="993642" y="1011440"/>
                          <a:pt x="759581" y="1015663"/>
                        </a:cubicBezTo>
                        <a:cubicBezTo>
                          <a:pt x="525520" y="1019886"/>
                          <a:pt x="216149" y="1001973"/>
                          <a:pt x="0" y="1015663"/>
                        </a:cubicBezTo>
                        <a:cubicBezTo>
                          <a:pt x="-59838" y="886759"/>
                          <a:pt x="39498" y="729248"/>
                          <a:pt x="0" y="507832"/>
                        </a:cubicBezTo>
                        <a:cubicBezTo>
                          <a:pt x="-39498" y="286416"/>
                          <a:pt x="28699" y="246259"/>
                          <a:pt x="0" y="0"/>
                        </a:cubicBezTo>
                        <a:close/>
                      </a:path>
                      <a:path w="2712789" h="1015663" stroke="0" extrusionOk="0">
                        <a:moveTo>
                          <a:pt x="0" y="0"/>
                        </a:moveTo>
                        <a:cubicBezTo>
                          <a:pt x="267245" y="-43999"/>
                          <a:pt x="358982" y="4520"/>
                          <a:pt x="542558" y="0"/>
                        </a:cubicBezTo>
                        <a:cubicBezTo>
                          <a:pt x="726134" y="-4520"/>
                          <a:pt x="916997" y="4940"/>
                          <a:pt x="1139371" y="0"/>
                        </a:cubicBezTo>
                        <a:cubicBezTo>
                          <a:pt x="1361745" y="-4940"/>
                          <a:pt x="1507130" y="18411"/>
                          <a:pt x="1600546" y="0"/>
                        </a:cubicBezTo>
                        <a:cubicBezTo>
                          <a:pt x="1693962" y="-18411"/>
                          <a:pt x="1959010" y="2998"/>
                          <a:pt x="2088848" y="0"/>
                        </a:cubicBezTo>
                        <a:cubicBezTo>
                          <a:pt x="2218686" y="-2998"/>
                          <a:pt x="2523314" y="3670"/>
                          <a:pt x="2712789" y="0"/>
                        </a:cubicBezTo>
                        <a:cubicBezTo>
                          <a:pt x="2766325" y="111111"/>
                          <a:pt x="2678055" y="392874"/>
                          <a:pt x="2712789" y="528145"/>
                        </a:cubicBezTo>
                        <a:cubicBezTo>
                          <a:pt x="2747523" y="663417"/>
                          <a:pt x="2655413" y="906984"/>
                          <a:pt x="2712789" y="1015663"/>
                        </a:cubicBezTo>
                        <a:cubicBezTo>
                          <a:pt x="2464462" y="1055866"/>
                          <a:pt x="2443346" y="975594"/>
                          <a:pt x="2197359" y="1015663"/>
                        </a:cubicBezTo>
                        <a:cubicBezTo>
                          <a:pt x="1951372" y="1055732"/>
                          <a:pt x="1881540" y="954407"/>
                          <a:pt x="1654801" y="1015663"/>
                        </a:cubicBezTo>
                        <a:cubicBezTo>
                          <a:pt x="1428062" y="1076919"/>
                          <a:pt x="1382717" y="968014"/>
                          <a:pt x="1166499" y="1015663"/>
                        </a:cubicBezTo>
                        <a:cubicBezTo>
                          <a:pt x="950281" y="1063312"/>
                          <a:pt x="718000" y="978364"/>
                          <a:pt x="596814" y="1015663"/>
                        </a:cubicBezTo>
                        <a:cubicBezTo>
                          <a:pt x="475629" y="1052962"/>
                          <a:pt x="128303" y="958449"/>
                          <a:pt x="0" y="1015663"/>
                        </a:cubicBezTo>
                        <a:cubicBezTo>
                          <a:pt x="-58705" y="804275"/>
                          <a:pt x="536" y="741310"/>
                          <a:pt x="0" y="517988"/>
                        </a:cubicBezTo>
                        <a:cubicBezTo>
                          <a:pt x="-536" y="294667"/>
                          <a:pt x="3587" y="2489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srgbClr val="FFFF00"/>
                </a:solidFill>
              </a:rPr>
              <a:t>บทเสริม</a:t>
            </a:r>
          </a:p>
        </p:txBody>
      </p:sp>
    </p:spTree>
    <p:extLst>
      <p:ext uri="{BB962C8B-B14F-4D97-AF65-F5344CB8AC3E}">
        <p14:creationId xmlns:p14="http://schemas.microsoft.com/office/powerpoint/2010/main" val="416992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001" y="188640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>
                <a:solidFill>
                  <a:schemeClr val="bg1"/>
                </a:solidFill>
              </a:rPr>
              <a:t> </a:t>
            </a:r>
            <a:r>
              <a:rPr lang="th-TH" sz="3600" b="1" dirty="0"/>
              <a:t>ความหมายของบทเรียนคอมพิวเตอร์ช่วยสอน </a:t>
            </a:r>
            <a:endParaRPr lang="th-TH" sz="3600" dirty="0"/>
          </a:p>
        </p:txBody>
      </p:sp>
      <p:sp>
        <p:nvSpPr>
          <p:cNvPr id="3" name="Rectangle 2"/>
          <p:cNvSpPr/>
          <p:nvPr/>
        </p:nvSpPr>
        <p:spPr>
          <a:xfrm>
            <a:off x="318770" y="1235193"/>
            <a:ext cx="85689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ฟอรเซ</a:t>
            </a:r>
            <a:r>
              <a:rPr lang="th-TH" sz="3600" b="1" dirty="0" err="1"/>
              <a:t>ียร์</a:t>
            </a:r>
            <a:r>
              <a:rPr lang="th-TH" sz="3600" b="1" dirty="0"/>
              <a:t> </a:t>
            </a:r>
            <a:r>
              <a:rPr lang="th-TH" dirty="0"/>
              <a:t>(</a:t>
            </a:r>
            <a:r>
              <a:rPr lang="en-US" sz="2000" dirty="0"/>
              <a:t>Forcier</a:t>
            </a:r>
            <a:r>
              <a:rPr lang="th-TH" sz="2000" dirty="0"/>
              <a:t>)</a:t>
            </a:r>
            <a:r>
              <a:rPr lang="th-TH" dirty="0"/>
              <a:t>กล่าวว่า </a:t>
            </a:r>
            <a:r>
              <a:rPr lang="en-US" b="1" dirty="0">
                <a:solidFill>
                  <a:srgbClr val="002060"/>
                </a:solidFill>
              </a:rPr>
              <a:t>“</a:t>
            </a:r>
            <a:r>
              <a:rPr lang="th-TH" b="1" dirty="0">
                <a:solidFill>
                  <a:srgbClr val="002060"/>
                </a:solidFill>
              </a:rPr>
              <a:t>บทเรียนคอมพิวเตอร์ช่วยสอน หมายถึง การนำเอาคอมพิวเตอร์มาใช้ในการจัดการเรียนการสอน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en-US" dirty="0"/>
          </a:p>
          <a:p>
            <a:endParaRPr lang="en-US" dirty="0"/>
          </a:p>
          <a:p>
            <a:endParaRPr lang="th-TH" dirty="0"/>
          </a:p>
          <a:p>
            <a:r>
              <a:rPr lang="th-TH" b="1" dirty="0">
                <a:solidFill>
                  <a:srgbClr val="FF0000"/>
                </a:solidFill>
              </a:rPr>
              <a:t>ลักษณะของบทเรียนจะเป็นการโต้ตอบกันระหว่าง   </a:t>
            </a:r>
            <a:r>
              <a:rPr lang="th-TH" b="1" dirty="0">
                <a:solidFill>
                  <a:srgbClr val="002060"/>
                </a:solidFill>
              </a:rPr>
              <a:t>นักเรียนกับคอมพิวเตอร์ </a:t>
            </a:r>
          </a:p>
          <a:p>
            <a:endParaRPr lang="th-TH" b="1" dirty="0">
              <a:solidFill>
                <a:srgbClr val="002060"/>
              </a:solidFill>
            </a:endParaRPr>
          </a:p>
          <a:p>
            <a:r>
              <a:rPr lang="th-TH" dirty="0"/>
              <a:t>คอมพิวเตอร์จะทำหน้าที่เสนอเนื้อหาต่าง ๆ ให้นักเรียนได้จนชำนาญ และนักเรียนสามารถที่จะเรียนรู้ได้ด้วยตนเอง </a:t>
            </a:r>
            <a:r>
              <a:rPr lang="en-US" dirty="0"/>
              <a:t>“</a:t>
            </a:r>
            <a:endParaRPr lang="th-TH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User interface design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857500" cy="17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otect interfaces with a web application fire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60" y="257634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logram Of Web Application Interfaces Between Hands Stock Photo - Download 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84" y="256490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769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321"/>
            <a:ext cx="8229600" cy="1143000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1028" name="Picture 4" descr="Business Man Drawing A Brainstorming Chart High-Res Stock Photo - Getty 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688632" cy="48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7784" y="1340768"/>
            <a:ext cx="3083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(Brain Storm Chart)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221473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321"/>
            <a:ext cx="8229600" cy="1143000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576180" y="2276872"/>
            <a:ext cx="76328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1.2 </a:t>
            </a:r>
            <a:r>
              <a:rPr lang="th-TH" sz="3200" b="1" dirty="0"/>
              <a:t>สร้างแผนภูมิหัวเรื่องสัมพันธ์ </a:t>
            </a:r>
            <a:r>
              <a:rPr lang="th-TH" dirty="0"/>
              <a:t>(</a:t>
            </a:r>
            <a:r>
              <a:rPr lang="en-US" dirty="0"/>
              <a:t>Concept Chart)</a:t>
            </a:r>
            <a:r>
              <a:rPr lang="th-TH" dirty="0"/>
              <a:t>จากแผนภูมิระดมสมอง นำมาทำการวิเคราะห์ความถูกต้องของทฤษฎีหลักการและเหตุผลความสัมพันธ์ต่อเนื่องกันอย่างละเอียด </a:t>
            </a:r>
          </a:p>
          <a:p>
            <a:endParaRPr lang="th-TH" dirty="0"/>
          </a:p>
          <a:p>
            <a:r>
              <a:rPr lang="th-TH" dirty="0"/>
              <a:t>                      อาจมีการตัดเพิ่มหัวเรื่องตามเหตุผลและความเหมาะสมจนสามารถอธิบายและตอบคำถาม ได้ผลที่ได้เป็นแผนภูมิที่เรียกว่า</a:t>
            </a:r>
          </a:p>
          <a:p>
            <a:r>
              <a:rPr lang="th-TH" sz="3200" b="1" dirty="0">
                <a:solidFill>
                  <a:srgbClr val="7030A0"/>
                </a:solidFill>
              </a:rPr>
              <a:t>             แผนภูมิหัวเรื่องสัมพันธ์</a:t>
            </a:r>
            <a:r>
              <a:rPr lang="th-TH" sz="3200" dirty="0">
                <a:solidFill>
                  <a:srgbClr val="7030A0"/>
                </a:solidFill>
              </a:rPr>
              <a:t>(</a:t>
            </a:r>
            <a:r>
              <a:rPr lang="en-US" sz="3200" dirty="0">
                <a:solidFill>
                  <a:srgbClr val="7030A0"/>
                </a:solidFill>
              </a:rPr>
              <a:t>Concept Chart) </a:t>
            </a:r>
            <a:endParaRPr lang="th-TH" sz="32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180" y="1340768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sz="3200" b="1" dirty="0"/>
              <a:t>การวิเคราะห์บทเรียน (</a:t>
            </a:r>
            <a:r>
              <a:rPr lang="en-US" sz="3200" b="1" dirty="0"/>
              <a:t>Analysis)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484755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321"/>
            <a:ext cx="8229600" cy="1143000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2050" name="Picture 2" descr="Brainstorm Chart Images – Browse 154,118 Stock Photos, Vectors, and Video | 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28" y="2204864"/>
            <a:ext cx="4396489" cy="407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1484784"/>
            <a:ext cx="5814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สร้างแผนภูมิหัวเรื่องสัมพันธ์ </a:t>
            </a:r>
            <a:r>
              <a:rPr lang="th-TH" dirty="0"/>
              <a:t>(</a:t>
            </a:r>
            <a:r>
              <a:rPr lang="en-US" dirty="0"/>
              <a:t>Concept Chart)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85176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321"/>
            <a:ext cx="7920880" cy="737383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AutoShape 2" descr="Rethinking the KWL Chart + 8 ideas for working with conceptual organizers -  The Robertson Program for Inquiry-based Teaching in Mathematics and Scienc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20" y="1359932"/>
            <a:ext cx="6466864" cy="4611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5656" y="836712"/>
            <a:ext cx="5814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สร้างแผนภูมิหัวเรื่องสัมพันธ์ </a:t>
            </a:r>
            <a:r>
              <a:rPr lang="th-TH" dirty="0"/>
              <a:t>(</a:t>
            </a:r>
            <a:r>
              <a:rPr lang="en-US" dirty="0"/>
              <a:t>Concept Chart)</a:t>
            </a:r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643353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190988" y="1660625"/>
            <a:ext cx="885698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1.3 </a:t>
            </a:r>
            <a:r>
              <a:rPr lang="th-TH" sz="3200" b="1" dirty="0"/>
              <a:t>สร้างแผนภูมิโครงข่ายเนื้อหา </a:t>
            </a:r>
            <a:r>
              <a:rPr lang="th-TH" dirty="0"/>
              <a:t>(</a:t>
            </a:r>
            <a:r>
              <a:rPr lang="en-US" dirty="0"/>
              <a:t>Content Network Chart)</a:t>
            </a:r>
            <a:endParaRPr lang="th-TH" dirty="0"/>
          </a:p>
          <a:p>
            <a:endParaRPr lang="th-TH" dirty="0"/>
          </a:p>
          <a:p>
            <a:r>
              <a:rPr lang="th-TH" dirty="0"/>
              <a:t>        นำหัวเรื่องต่างๆ จากแผนภูมิหัวเรื่องสัมพันธ์ (</a:t>
            </a:r>
            <a:r>
              <a:rPr lang="en-US" dirty="0"/>
              <a:t>Concept Chart) </a:t>
            </a:r>
            <a:r>
              <a:rPr lang="th-TH" dirty="0"/>
              <a:t>มาเขียนเป็นโครงข่ายตามหลักการเทคนิคโครงข่าย </a:t>
            </a:r>
          </a:p>
          <a:p>
            <a:r>
              <a:rPr lang="th-TH" dirty="0"/>
              <a:t>       โดยคำนึงถึงลำดับการเรียนเนื้อหา </a:t>
            </a:r>
            <a:r>
              <a:rPr lang="th-TH" b="1" dirty="0"/>
              <a:t> ก่อน-หลัง</a:t>
            </a:r>
            <a:r>
              <a:rPr lang="th-TH" dirty="0"/>
              <a:t>   ความต่อเนื่องของเนื้อหา</a:t>
            </a:r>
          </a:p>
          <a:p>
            <a:r>
              <a:rPr lang="th-TH" dirty="0"/>
              <a:t>แล้วทำการวิเคราะห์เหตุผลความสัมพันธ์ของเนื้อหาโดย</a:t>
            </a:r>
          </a:p>
          <a:p>
            <a:endParaRPr lang="th-TH" dirty="0"/>
          </a:p>
          <a:p>
            <a:endParaRPr lang="th-TH" dirty="0"/>
          </a:p>
          <a:p>
            <a:r>
              <a:rPr lang="th-TH" sz="3600" b="1" dirty="0"/>
              <a:t>วิธีการวิเคราะห์ข่ายงาน</a:t>
            </a:r>
            <a:r>
              <a:rPr lang="en-US" sz="3600" dirty="0"/>
              <a:t> </a:t>
            </a:r>
            <a:r>
              <a:rPr lang="en-US" dirty="0"/>
              <a:t>(Network Analysis) </a:t>
            </a:r>
            <a:r>
              <a:rPr lang="th-TH" dirty="0"/>
              <a:t>จนสมบูรณ์ผลที่ได้จะเป็นโครงข่ายเนื้อหาที่ต้องการเรียกว่า   แผนภูมิโครงข่าย เนื้อหา </a:t>
            </a:r>
          </a:p>
          <a:p>
            <a:r>
              <a:rPr lang="th-TH" sz="2400" dirty="0"/>
              <a:t>(</a:t>
            </a:r>
            <a:r>
              <a:rPr lang="en-US" sz="2400" dirty="0"/>
              <a:t>Content Network Chart) </a:t>
            </a:r>
            <a:endParaRPr lang="th-TH" sz="2400" dirty="0"/>
          </a:p>
        </p:txBody>
      </p:sp>
      <p:sp>
        <p:nvSpPr>
          <p:cNvPr id="6" name="Rectangle 5"/>
          <p:cNvSpPr/>
          <p:nvPr/>
        </p:nvSpPr>
        <p:spPr>
          <a:xfrm>
            <a:off x="395536" y="1075850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sz="3200" b="1" dirty="0"/>
              <a:t>การวิเคราะห์บทเรียน (</a:t>
            </a:r>
            <a:r>
              <a:rPr lang="en-US" sz="3200" b="1" dirty="0"/>
              <a:t>Analysis)</a:t>
            </a:r>
          </a:p>
        </p:txBody>
      </p:sp>
    </p:spTree>
    <p:extLst>
      <p:ext uri="{BB962C8B-B14F-4D97-AF65-F5344CB8AC3E}">
        <p14:creationId xmlns:p14="http://schemas.microsoft.com/office/powerpoint/2010/main" val="13396674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587718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70" y="980728"/>
            <a:ext cx="3899032" cy="246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692696"/>
            <a:ext cx="5004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– นำหัวเรื่องที่ได้จากแผนภูมิหัวเรื่องสัมพันธ์ </a:t>
            </a:r>
            <a:r>
              <a:rPr lang="th-TH" b="1" dirty="0"/>
              <a:t>มาจัดลำดับความสัมพันธ์ของเนื้อหา โดยพิจารณาลำดับก่อนหลัง </a:t>
            </a:r>
            <a:r>
              <a:rPr lang="th-TH" dirty="0"/>
              <a:t>หรือคู่ขนานกันตามความจำเป็นที่จะต้องอ้างอิงกันตามหลักการเทคนิคโครงข่าย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788" y="3140968"/>
            <a:ext cx="888179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- สัญลักษณ์ที่ใช้ </a:t>
            </a:r>
          </a:p>
          <a:p>
            <a:pPr marL="457200" indent="-457200">
              <a:buFontTx/>
              <a:buChar char="-"/>
            </a:pPr>
            <a:r>
              <a:rPr lang="th-TH" dirty="0"/>
              <a:t>จุดเหตุการณ์แบบวงกลม  </a:t>
            </a:r>
            <a:r>
              <a:rPr lang="en-US" dirty="0"/>
              <a:t>O </a:t>
            </a:r>
            <a:r>
              <a:rPr lang="th-TH" dirty="0"/>
              <a:t>  เป็นจุดกำหนดการเริ่มต้น และจุดสุดท้ายของหัวข้อใดหัวข้อหนึ่ง </a:t>
            </a:r>
          </a:p>
          <a:p>
            <a:endParaRPr lang="th-TH" dirty="0"/>
          </a:p>
          <a:p>
            <a:r>
              <a:rPr lang="th-TH" dirty="0"/>
              <a:t>-     จุดเหตุการณ์แบบไข่ปลา        ใช้กับเหตุการณ์ที่เป็นทางเลือก ซึ่งมีหัวข้อมากกว่าหนึ่งหัวเรื่องที่คู่ขนานกัน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8888" y="4561086"/>
            <a:ext cx="180020" cy="110016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29607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587718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03" y="1175940"/>
            <a:ext cx="3692638" cy="555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586" y="908720"/>
            <a:ext cx="88817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th-TH" sz="3200" b="1" dirty="0"/>
              <a:t>สัญลักษณ์ที่ใช้ </a:t>
            </a:r>
          </a:p>
          <a:p>
            <a:r>
              <a:rPr lang="th-TH" sz="3200" b="1" dirty="0"/>
              <a:t>ลูกศรกิจกรรม </a:t>
            </a:r>
            <a:r>
              <a:rPr lang="th-TH" sz="3200" dirty="0"/>
              <a:t>(</a:t>
            </a:r>
            <a:r>
              <a:rPr lang="en-US" sz="3200" dirty="0"/>
              <a:t>Activity arrows) </a:t>
            </a:r>
            <a:endParaRPr lang="th-TH" sz="3200" dirty="0"/>
          </a:p>
          <a:p>
            <a:r>
              <a:rPr lang="th-TH" sz="3200" dirty="0"/>
              <a:t>เป็นสัญลักษณ์แทนกิจกรรมหรือหัวเรื่องเนื้อหา</a:t>
            </a:r>
          </a:p>
          <a:p>
            <a:r>
              <a:rPr lang="th-TH" sz="3200" dirty="0"/>
              <a:t>ซึ่งจะต้องเขียนกากับไว้ด้านบน</a:t>
            </a:r>
          </a:p>
          <a:p>
            <a:r>
              <a:rPr lang="th-TH" sz="3200" dirty="0"/>
              <a:t>หรือด้านล่างลูกศรให้ชัดเจน </a:t>
            </a:r>
          </a:p>
          <a:p>
            <a:endParaRPr lang="th-TH" sz="3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79506" y="4881632"/>
            <a:ext cx="288032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67744" y="4365104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/>
              <a:t>ใส่หัวเรื่อง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249276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587718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0" y="3068960"/>
            <a:ext cx="857330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586" y="908720"/>
            <a:ext cx="88817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th-TH" sz="3200" b="1" dirty="0"/>
              <a:t>สัญลักษณ์ที่ใช้ </a:t>
            </a:r>
          </a:p>
          <a:p>
            <a:endParaRPr lang="th-TH" sz="3200" dirty="0"/>
          </a:p>
        </p:txBody>
      </p:sp>
      <p:sp>
        <p:nvSpPr>
          <p:cNvPr id="2" name="Rectangle 1"/>
          <p:cNvSpPr/>
          <p:nvPr/>
        </p:nvSpPr>
        <p:spPr>
          <a:xfrm>
            <a:off x="395536" y="156695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/>
              <a:t>เลขลำดับกิจกรรม ในการอ้างอิงลำดับของหัวเรื่อง ให้เขียนเลขลงในจุดเหตุการณ์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70416"/>
            <a:ext cx="2895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6101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587718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9" y="2852936"/>
            <a:ext cx="857330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038" y="760313"/>
            <a:ext cx="88817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th-TH" sz="3200" b="1" dirty="0"/>
              <a:t>สัญลักษณ์ที่ใช้ </a:t>
            </a:r>
          </a:p>
          <a:p>
            <a:endParaRPr lang="th-TH" sz="3200" dirty="0"/>
          </a:p>
        </p:txBody>
      </p:sp>
      <p:sp>
        <p:nvSpPr>
          <p:cNvPr id="6" name="Rectangle 5"/>
          <p:cNvSpPr/>
          <p:nvPr/>
        </p:nvSpPr>
        <p:spPr>
          <a:xfrm>
            <a:off x="107504" y="1298921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ลูกศรเชื่อมโยง (</a:t>
            </a:r>
            <a:r>
              <a:rPr lang="en-US" dirty="0"/>
              <a:t>Dummy activity arrow) </a:t>
            </a:r>
            <a:r>
              <a:rPr lang="th-TH" dirty="0"/>
              <a:t>เป็นลูกศรเส้นประ เป็นเส้นทางเชื่อมโยงกิจกรรม หรือหัวเรื่องที่มีความสัมพันธ์กัน โดยในตัวเองไม่ต้องมีการเขียนหัวเรื่องกำกับไว้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53028"/>
            <a:ext cx="15430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6670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6" y="1052736"/>
            <a:ext cx="81534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5810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001" y="188640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/>
              <a:t> ความหมายของบทเรียนคอมพิวเตอร์ช่วยสอน </a:t>
            </a:r>
            <a:endParaRPr lang="th-TH" sz="3600" dirty="0"/>
          </a:p>
        </p:txBody>
      </p:sp>
      <p:sp>
        <p:nvSpPr>
          <p:cNvPr id="3" name="Rectangle 2"/>
          <p:cNvSpPr/>
          <p:nvPr/>
        </p:nvSpPr>
        <p:spPr>
          <a:xfrm>
            <a:off x="342900" y="980728"/>
            <a:ext cx="83529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สเปนเซอร์ </a:t>
            </a:r>
            <a:r>
              <a:rPr lang="th-TH" dirty="0"/>
              <a:t>(</a:t>
            </a:r>
            <a:r>
              <a:rPr lang="en-US" sz="2000" dirty="0"/>
              <a:t>Spencer)</a:t>
            </a:r>
          </a:p>
          <a:p>
            <a:r>
              <a:rPr lang="en-US" sz="2000" dirty="0"/>
              <a:t>“</a:t>
            </a:r>
            <a:r>
              <a:rPr lang="th-TH" dirty="0"/>
              <a:t>บทเรียน</a:t>
            </a:r>
            <a:r>
              <a:rPr lang="th-TH" dirty="0">
                <a:solidFill>
                  <a:srgbClr val="FF0000"/>
                </a:solidFill>
              </a:rPr>
              <a:t>คอมพิวเตอร์ช่วยสอนเป็นการ</a:t>
            </a:r>
            <a:r>
              <a:rPr lang="th-TH" b="1" dirty="0">
                <a:solidFill>
                  <a:srgbClr val="002060"/>
                </a:solidFill>
              </a:rPr>
              <a:t>ใช้คอมพิวเตอร์ให้เป็นกระบวนการเรียนการสอน</a:t>
            </a:r>
            <a:r>
              <a:rPr lang="th-TH" dirty="0"/>
              <a:t>ส่วนบุคคล โดยให้ลำดับขั้นตอนของการเรียนการสอนแก่นักเรียน ภายใต้การควบคุมของคอมพิวเตอร์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b="1" dirty="0">
                <a:solidFill>
                  <a:srgbClr val="002060"/>
                </a:solidFill>
              </a:rPr>
              <a:t>อัตราความก้าวหน้าของการเรียนนั้นขึ้นอยู่กับตัวนักเรียนเอง </a:t>
            </a:r>
            <a:r>
              <a:rPr lang="th-TH" dirty="0"/>
              <a:t>คอมพิวเตอร์ช่วยสอนสามารถตอบสนองความต้องการส่วนบุคคลของนักเรียนแต่ละคนได้ </a:t>
            </a:r>
            <a:r>
              <a:rPr lang="en-US" dirty="0"/>
              <a:t>“</a:t>
            </a:r>
            <a:endParaRPr lang="th-TH" dirty="0"/>
          </a:p>
        </p:txBody>
      </p:sp>
      <p:sp>
        <p:nvSpPr>
          <p:cNvPr id="4" name="AutoShape 2" descr="Computer Aided Instruction (CAI) by Mary Ann Singhid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4" descr="Computer Aided Instruction (CAI) by Mary Ann Singhid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6150" name="Picture 6" descr="COMPUTER ASSISTED INSTRUCTION: A STUDY OF ITS EFFECTIVENESS AMONG THE  COLLEGE STUDENTS OF ODISHASTUDENTS OF ODIS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212976"/>
            <a:ext cx="31052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mputer Assisted Instruction Labs - Santa Barbara City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02" y="3215594"/>
            <a:ext cx="5486594" cy="17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013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AutoShape 2" descr="เอกสารที่ตองจัดทํา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เอกสารที่ตองจัดทํา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415673" y="2636912"/>
            <a:ext cx="8388424" cy="28007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 </a:t>
            </a:r>
            <a:r>
              <a:rPr lang="th-TH" b="1" dirty="0"/>
              <a:t> มี</a:t>
            </a:r>
            <a:r>
              <a:rPr lang="en-US" b="1" dirty="0"/>
              <a:t> 2 </a:t>
            </a:r>
            <a:r>
              <a:rPr lang="th-TH" b="1" dirty="0"/>
              <a:t>ขั้นตอน</a:t>
            </a:r>
          </a:p>
          <a:p>
            <a:r>
              <a:rPr lang="th-TH" b="1" dirty="0"/>
              <a:t>      </a:t>
            </a:r>
            <a:r>
              <a:rPr lang="en-US" b="1" dirty="0"/>
              <a:t> 2.1 </a:t>
            </a:r>
            <a:r>
              <a:rPr lang="th-TH" sz="3200" b="1" dirty="0"/>
              <a:t>การกำหนดกลวิธีการนำเสนอและ</a:t>
            </a:r>
            <a:r>
              <a:rPr lang="th-TH" b="1" dirty="0"/>
              <a:t>วัตถุประสงค์เชิงพฤติกรรม </a:t>
            </a:r>
          </a:p>
          <a:p>
            <a:r>
              <a:rPr lang="th-TH" dirty="0"/>
              <a:t>(</a:t>
            </a:r>
            <a:r>
              <a:rPr lang="en-US" b="1" dirty="0"/>
              <a:t>Strategic Presentation Plan and Behavior Objective)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      2.2 </a:t>
            </a:r>
            <a:r>
              <a:rPr lang="th-TH" sz="3200" b="1" dirty="0"/>
              <a:t>สร้างแผนภูมิการนำเสนอในแต่ละหน่วย </a:t>
            </a:r>
          </a:p>
          <a:p>
            <a:r>
              <a:rPr lang="th-TH" b="1" dirty="0"/>
              <a:t>             </a:t>
            </a:r>
            <a:r>
              <a:rPr lang="th-TH" dirty="0"/>
              <a:t>(</a:t>
            </a:r>
            <a:r>
              <a:rPr lang="en-US" dirty="0"/>
              <a:t>Module Presentation Chart)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462833" y="1124744"/>
            <a:ext cx="4927952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</a:rPr>
              <a:t>2. </a:t>
            </a:r>
            <a:r>
              <a:rPr lang="th-TH" sz="3600" b="1" dirty="0">
                <a:solidFill>
                  <a:srgbClr val="002060"/>
                </a:solidFill>
              </a:rPr>
              <a:t>การออกแบบบทเรียน </a:t>
            </a:r>
            <a:r>
              <a:rPr lang="th-TH" dirty="0"/>
              <a:t>(</a:t>
            </a:r>
            <a:r>
              <a:rPr lang="en-US" dirty="0"/>
              <a:t>Design) </a:t>
            </a:r>
          </a:p>
        </p:txBody>
      </p:sp>
    </p:spTree>
    <p:extLst>
      <p:ext uri="{BB962C8B-B14F-4D97-AF65-F5344CB8AC3E}">
        <p14:creationId xmlns:p14="http://schemas.microsoft.com/office/powerpoint/2010/main" val="29456218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AutoShape 2" descr="เอกสารที่ตองจัดทํา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เอกสารที่ตองจัดทํา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" y="1750169"/>
            <a:ext cx="89535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</a:t>
            </a:r>
            <a:r>
              <a:rPr lang="th-TH" b="1" dirty="0"/>
              <a:t> มี</a:t>
            </a:r>
            <a:r>
              <a:rPr lang="en-US" b="1" dirty="0"/>
              <a:t> 2 </a:t>
            </a:r>
            <a:r>
              <a:rPr lang="th-TH" b="1" dirty="0"/>
              <a:t>ขั้นตอน</a:t>
            </a:r>
          </a:p>
          <a:p>
            <a:r>
              <a:rPr lang="th-TH" b="1" dirty="0"/>
              <a:t>      </a:t>
            </a:r>
            <a:r>
              <a:rPr lang="en-US" b="1" dirty="0"/>
              <a:t> 2.1 </a:t>
            </a:r>
            <a:r>
              <a:rPr lang="th-TH" sz="3200" b="1" dirty="0"/>
              <a:t>การกำหนดกลวิธีการนำเสนอและ</a:t>
            </a:r>
            <a:r>
              <a:rPr lang="th-TH" b="1" dirty="0"/>
              <a:t>วัตถุประสงค์เชิงพฤติกรรม </a:t>
            </a:r>
          </a:p>
          <a:p>
            <a:r>
              <a:rPr lang="th-TH" sz="2400" dirty="0"/>
              <a:t>(</a:t>
            </a:r>
            <a:r>
              <a:rPr lang="en-US" sz="2400" b="1" dirty="0"/>
              <a:t>Strategic Presentation Plan and Behavior Objective) </a:t>
            </a:r>
          </a:p>
          <a:p>
            <a:r>
              <a:rPr lang="en-US" b="1" dirty="0"/>
              <a:t>       </a:t>
            </a:r>
            <a:r>
              <a:rPr lang="th-TH" dirty="0"/>
              <a:t>โดยเริ่มจากนำแผนภูมิโครงข่ายเนื้อหา (</a:t>
            </a:r>
            <a:r>
              <a:rPr lang="en-US" dirty="0"/>
              <a:t>Content Network Chart) </a:t>
            </a:r>
            <a:endParaRPr lang="th-TH" dirty="0"/>
          </a:p>
          <a:p>
            <a:r>
              <a:rPr lang="th-TH" dirty="0"/>
              <a:t>มาพิจารณา</a:t>
            </a:r>
          </a:p>
          <a:p>
            <a:r>
              <a:rPr lang="th-TH" dirty="0"/>
              <a:t>         </a:t>
            </a:r>
            <a:r>
              <a:rPr lang="th-TH" b="1" dirty="0">
                <a:solidFill>
                  <a:srgbClr val="7030A0"/>
                </a:solidFill>
              </a:rPr>
              <a:t>- กลุ่มหัวเรื่อง</a:t>
            </a:r>
            <a:r>
              <a:rPr lang="th-TH" dirty="0"/>
              <a:t>ที่สามารถจัดไว้ในหน่วยการเรียน (</a:t>
            </a:r>
            <a:r>
              <a:rPr lang="en-US" dirty="0"/>
              <a:t>Module) </a:t>
            </a:r>
            <a:r>
              <a:rPr lang="th-TH" dirty="0"/>
              <a:t>เดียวกันได้ ภายใต้กรอบเวลาที่กำหนด   ตีเป็นกรอบๆไว้จนครบหัวเรื่องบนโครงข่ายเนื้อหา</a:t>
            </a:r>
          </a:p>
          <a:p>
            <a:r>
              <a:rPr lang="th-TH" dirty="0"/>
              <a:t>          -  </a:t>
            </a:r>
            <a:r>
              <a:rPr lang="th-TH" b="1" dirty="0">
                <a:solidFill>
                  <a:srgbClr val="7030A0"/>
                </a:solidFill>
              </a:rPr>
              <a:t>จากนั้นนำกรอบหน่วยการเรียน </a:t>
            </a:r>
            <a:r>
              <a:rPr lang="th-TH" dirty="0"/>
              <a:t>(</a:t>
            </a:r>
            <a:r>
              <a:rPr lang="en-US" dirty="0"/>
              <a:t>Module) </a:t>
            </a:r>
            <a:r>
              <a:rPr lang="th-TH" dirty="0"/>
              <a:t>มาจัดลำ ดับการนำเสนอตามอันดับและความสัมพันธ์ให้เป็นแนวทางเดียวกับแผนภูมิโครงข่ายเนื้อหา (</a:t>
            </a:r>
            <a:r>
              <a:rPr lang="en-US" sz="2000" dirty="0"/>
              <a:t>Content Network Chart)</a:t>
            </a:r>
          </a:p>
          <a:p>
            <a:r>
              <a:rPr lang="th-TH" dirty="0"/>
              <a:t>          -   </a:t>
            </a:r>
            <a:r>
              <a:rPr lang="th-TH" b="1" dirty="0">
                <a:solidFill>
                  <a:srgbClr val="7030A0"/>
                </a:solidFill>
              </a:rPr>
              <a:t>จะได้ผลเป็นแผนภูมิบทเรียน </a:t>
            </a:r>
            <a:r>
              <a:rPr lang="th-TH" dirty="0"/>
              <a:t>(</a:t>
            </a:r>
            <a:r>
              <a:rPr lang="en-US" dirty="0"/>
              <a:t>Course Flow Chart) </a:t>
            </a:r>
            <a:r>
              <a:rPr lang="th-TH" dirty="0"/>
              <a:t>แสดงให้เห็นถึง</a:t>
            </a:r>
          </a:p>
          <a:p>
            <a:r>
              <a:rPr lang="th-TH" dirty="0"/>
              <a:t>ลำดับการเรียนแต่ละหน่วยการเรียน (</a:t>
            </a:r>
            <a:r>
              <a:rPr lang="en-US" dirty="0"/>
              <a:t>Module) </a:t>
            </a:r>
            <a:r>
              <a:rPr lang="th-TH" dirty="0"/>
              <a:t>ทั้งรายวิชา</a:t>
            </a:r>
            <a:endParaRPr lang="en-US" dirty="0"/>
          </a:p>
          <a:p>
            <a:r>
              <a:rPr lang="en-US" sz="2000" dirty="0"/>
              <a:t> </a:t>
            </a:r>
            <a:endParaRPr lang="th-TH" sz="2000" dirty="0"/>
          </a:p>
        </p:txBody>
      </p:sp>
      <p:sp>
        <p:nvSpPr>
          <p:cNvPr id="6" name="Rectangle 5"/>
          <p:cNvSpPr/>
          <p:nvPr/>
        </p:nvSpPr>
        <p:spPr>
          <a:xfrm>
            <a:off x="388446" y="980728"/>
            <a:ext cx="4927952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</a:rPr>
              <a:t>2. </a:t>
            </a:r>
            <a:r>
              <a:rPr lang="th-TH" sz="3600" b="1" dirty="0">
                <a:solidFill>
                  <a:srgbClr val="002060"/>
                </a:solidFill>
              </a:rPr>
              <a:t>การออกแบบบทเรียน </a:t>
            </a:r>
            <a:r>
              <a:rPr lang="th-TH" dirty="0"/>
              <a:t>(</a:t>
            </a:r>
            <a:r>
              <a:rPr lang="en-US" dirty="0"/>
              <a:t>Design) </a:t>
            </a:r>
          </a:p>
        </p:txBody>
      </p:sp>
    </p:spTree>
    <p:extLst>
      <p:ext uri="{BB962C8B-B14F-4D97-AF65-F5344CB8AC3E}">
        <p14:creationId xmlns:p14="http://schemas.microsoft.com/office/powerpoint/2010/main" val="2026183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AutoShape 2" descr="เอกสารที่ตองจัดทํา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เอกสารที่ตองจัดทํา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" y="1750169"/>
            <a:ext cx="8953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endParaRPr lang="th-TH" sz="2000" dirty="0"/>
          </a:p>
        </p:txBody>
      </p:sp>
      <p:sp>
        <p:nvSpPr>
          <p:cNvPr id="6" name="Rectangle 5"/>
          <p:cNvSpPr/>
          <p:nvPr/>
        </p:nvSpPr>
        <p:spPr>
          <a:xfrm>
            <a:off x="388446" y="980728"/>
            <a:ext cx="4927952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</a:rPr>
              <a:t>2. </a:t>
            </a:r>
            <a:r>
              <a:rPr lang="th-TH" sz="3600" b="1" dirty="0">
                <a:solidFill>
                  <a:srgbClr val="002060"/>
                </a:solidFill>
              </a:rPr>
              <a:t>การออกแบบบทเรียน </a:t>
            </a:r>
            <a:r>
              <a:rPr lang="th-TH" dirty="0"/>
              <a:t>(</a:t>
            </a:r>
            <a:r>
              <a:rPr lang="en-US" dirty="0"/>
              <a:t>Design)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408" y="1750169"/>
            <a:ext cx="8359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สรุป กำหนดกลวิธีในการนำเสนอและเขียนวัตถุประสงค์เชิงพฤติกรรมของเนื้อหา มี 3 ขั้นตอน</a:t>
            </a:r>
          </a:p>
          <a:p>
            <a:endParaRPr lang="th-TH" b="1" dirty="0"/>
          </a:p>
          <a:p>
            <a:r>
              <a:rPr lang="th-TH" b="1" dirty="0"/>
              <a:t>       –  การแบ่งเนื้อหาออกเป็นหน่วยการเรียน </a:t>
            </a:r>
            <a:r>
              <a:rPr lang="th-TH" dirty="0"/>
              <a:t>สำหรับการแบ่งเนื้อหา ออกเป็นหน่วยการเรียนนี้ เป็นการแบ่งเนื้อหาเพื่อให้เหมาะสมกับการเรียนแต่ละครั้ง </a:t>
            </a:r>
          </a:p>
          <a:p>
            <a:endParaRPr lang="th-TH" dirty="0"/>
          </a:p>
          <a:p>
            <a:r>
              <a:rPr lang="th-TH" dirty="0"/>
              <a:t>       </a:t>
            </a:r>
            <a:r>
              <a:rPr lang="th-TH" b="1" dirty="0"/>
              <a:t>–  การสร้างแผนภูมิหน่วยการเรียนวิชา </a:t>
            </a:r>
          </a:p>
          <a:p>
            <a:r>
              <a:rPr lang="th-TH" dirty="0"/>
              <a:t> </a:t>
            </a:r>
          </a:p>
          <a:p>
            <a:r>
              <a:rPr lang="th-TH" dirty="0"/>
              <a:t>       </a:t>
            </a:r>
            <a:r>
              <a:rPr lang="th-TH" b="1" dirty="0"/>
              <a:t>–  การกำหนดและเขียนวัตถุประสงค์เชิงพฤติกรรม</a:t>
            </a:r>
            <a:r>
              <a:rPr lang="th-TH" dirty="0"/>
              <a:t>ของเนื้อหาแต่ละหน่วยการเรียน </a:t>
            </a:r>
          </a:p>
        </p:txBody>
      </p:sp>
    </p:spTree>
    <p:extLst>
      <p:ext uri="{BB962C8B-B14F-4D97-AF65-F5344CB8AC3E}">
        <p14:creationId xmlns:p14="http://schemas.microsoft.com/office/powerpoint/2010/main" val="4331794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434946" y="2060848"/>
            <a:ext cx="81859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2.2 </a:t>
            </a:r>
            <a:r>
              <a:rPr lang="th-TH" dirty="0"/>
              <a:t>สร้างแผนภูมิการนำเสนอในแต่ละหน่วย (</a:t>
            </a:r>
            <a:r>
              <a:rPr lang="en-US" dirty="0"/>
              <a:t>Module Presentation Chart) </a:t>
            </a:r>
            <a:r>
              <a:rPr lang="th-TH" dirty="0"/>
              <a:t>ซึ่งนับว่าเป็นการออกแบบการสอน (</a:t>
            </a:r>
            <a:r>
              <a:rPr lang="en-US" dirty="0"/>
              <a:t>Instruction Design) </a:t>
            </a:r>
            <a:endParaRPr lang="th-TH" dirty="0"/>
          </a:p>
          <a:p>
            <a:r>
              <a:rPr lang="th-TH" dirty="0"/>
              <a:t>     </a:t>
            </a:r>
          </a:p>
          <a:p>
            <a:r>
              <a:rPr lang="th-TH" dirty="0"/>
              <a:t>       จะต้องออกแบบลำดับการนำเสนอเนื้อหา บทเรียนตามหลักการสอนจริงอันเป็นส่วนสำคัญมากในการประกันคุณภาพ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833" y="1124743"/>
            <a:ext cx="4927952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</a:rPr>
              <a:t>2. </a:t>
            </a:r>
            <a:r>
              <a:rPr lang="th-TH" sz="3600" b="1" dirty="0">
                <a:solidFill>
                  <a:srgbClr val="002060"/>
                </a:solidFill>
              </a:rPr>
              <a:t>การออกแบบบทเรียน </a:t>
            </a:r>
            <a:r>
              <a:rPr lang="th-TH" dirty="0"/>
              <a:t>(</a:t>
            </a:r>
            <a:r>
              <a:rPr lang="en-US" dirty="0"/>
              <a:t>Design) </a:t>
            </a:r>
          </a:p>
        </p:txBody>
      </p:sp>
    </p:spTree>
    <p:extLst>
      <p:ext uri="{BB962C8B-B14F-4D97-AF65-F5344CB8AC3E}">
        <p14:creationId xmlns:p14="http://schemas.microsoft.com/office/powerpoint/2010/main" val="32147325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083196" cy="441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1018010"/>
            <a:ext cx="4927952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</a:rPr>
              <a:t>2. </a:t>
            </a:r>
            <a:r>
              <a:rPr lang="th-TH" sz="3600" b="1" dirty="0">
                <a:solidFill>
                  <a:srgbClr val="002060"/>
                </a:solidFill>
              </a:rPr>
              <a:t>การออกแบบบทเรียน </a:t>
            </a:r>
            <a:r>
              <a:rPr lang="th-TH" dirty="0"/>
              <a:t>(</a:t>
            </a:r>
            <a:r>
              <a:rPr lang="en-US" dirty="0"/>
              <a:t>Design) </a:t>
            </a:r>
          </a:p>
        </p:txBody>
      </p:sp>
    </p:spTree>
    <p:extLst>
      <p:ext uri="{BB962C8B-B14F-4D97-AF65-F5344CB8AC3E}">
        <p14:creationId xmlns:p14="http://schemas.microsoft.com/office/powerpoint/2010/main" val="25232633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515710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755576" y="620688"/>
            <a:ext cx="7272808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3. </a:t>
            </a:r>
            <a:r>
              <a:rPr lang="th-TH" sz="4000" b="1" dirty="0"/>
              <a:t>การพัฒนาบทเรียน (</a:t>
            </a:r>
            <a:r>
              <a:rPr lang="en-US" sz="4000" b="1" dirty="0"/>
              <a:t>Development)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012" y="1988840"/>
            <a:ext cx="860444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u="sng" dirty="0"/>
              <a:t>3. การพัฒนาบทเรียน </a:t>
            </a:r>
            <a:r>
              <a:rPr lang="th-TH" sz="2400" u="sng" dirty="0"/>
              <a:t>(</a:t>
            </a:r>
            <a:r>
              <a:rPr lang="en-US" sz="2000" u="sng" dirty="0"/>
              <a:t>Development) </a:t>
            </a:r>
            <a:r>
              <a:rPr lang="th-TH" sz="2000" u="sng" dirty="0"/>
              <a:t>  </a:t>
            </a:r>
            <a:r>
              <a:rPr lang="th-TH" u="sng" dirty="0"/>
              <a:t>มี4 ขั้นตอน</a:t>
            </a:r>
          </a:p>
          <a:p>
            <a:endParaRPr lang="th-TH" dirty="0"/>
          </a:p>
          <a:p>
            <a:r>
              <a:rPr lang="th-TH" b="1" dirty="0"/>
              <a:t>3.1 เขียนรายละเอียดเนื้อหาตามรูปแบบที่ได้กำหนด (</a:t>
            </a:r>
            <a:r>
              <a:rPr lang="en-US" sz="1800" dirty="0"/>
              <a:t>Script Development) </a:t>
            </a:r>
          </a:p>
          <a:p>
            <a:endParaRPr lang="en-US" sz="1800" dirty="0"/>
          </a:p>
          <a:p>
            <a:endParaRPr lang="th-TH" sz="1800" dirty="0"/>
          </a:p>
          <a:p>
            <a:r>
              <a:rPr lang="th-TH" b="1" dirty="0"/>
              <a:t>3.2 จัดทำลำดับเนื้อหา (</a:t>
            </a:r>
            <a:r>
              <a:rPr lang="en-US" sz="2000" b="1" dirty="0"/>
              <a:t>Storyboard Development) </a:t>
            </a:r>
            <a:endParaRPr lang="th-TH" sz="2000" b="1" dirty="0"/>
          </a:p>
          <a:p>
            <a:endParaRPr lang="th-TH" b="1" dirty="0"/>
          </a:p>
          <a:p>
            <a:r>
              <a:rPr lang="th-TH" b="1" dirty="0"/>
              <a:t>3.3 นำเนื้อหาที่ยังเป็นสิ่งพิมพ์นี้มาตรวจสอบความถูกต้อง </a:t>
            </a:r>
            <a:r>
              <a:rPr lang="th-TH" dirty="0"/>
              <a:t>(</a:t>
            </a:r>
            <a:r>
              <a:rPr lang="en-US" sz="2000" dirty="0"/>
              <a:t>Content Correctness)</a:t>
            </a:r>
            <a:endParaRPr lang="th-TH" dirty="0"/>
          </a:p>
          <a:p>
            <a:endParaRPr lang="th-TH" b="1" dirty="0"/>
          </a:p>
          <a:p>
            <a:r>
              <a:rPr lang="th-TH" b="1" dirty="0"/>
              <a:t>3.4 การสร้างแบบทดสอบส่วนต่างๆ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30827206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1026" name="Picture 2" descr="ถอด Test Script ให้เป็น Robot Script (Robot Framework) - Stream I.T.  Consulting Lt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5" y="4105513"/>
            <a:ext cx="8842678" cy="25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6479" y="945460"/>
            <a:ext cx="7272808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/>
              <a:t>3. </a:t>
            </a:r>
            <a:r>
              <a:rPr lang="th-TH" sz="3200" b="1" dirty="0"/>
              <a:t>การพัฒนาบทเรียน (</a:t>
            </a:r>
            <a:r>
              <a:rPr lang="en-US" sz="3200" b="1" dirty="0"/>
              <a:t>Development)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1700808"/>
            <a:ext cx="86409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 การพัฒนาบทเรียน </a:t>
            </a:r>
            <a:r>
              <a:rPr lang="th-TH" sz="2400" dirty="0"/>
              <a:t>(</a:t>
            </a:r>
            <a:r>
              <a:rPr lang="en-US" sz="2000" dirty="0"/>
              <a:t>Development) </a:t>
            </a:r>
            <a:r>
              <a:rPr lang="th-TH" sz="2000" dirty="0"/>
              <a:t>  </a:t>
            </a:r>
            <a:r>
              <a:rPr lang="th-TH" dirty="0"/>
              <a:t>มี4 ขั้นตอน</a:t>
            </a:r>
          </a:p>
          <a:p>
            <a:r>
              <a:rPr lang="th-TH" b="1" dirty="0"/>
              <a:t>3.1 เขียนรายละเอียดเนื้อหาตามรูปแบบที่ได้กำหนด (</a:t>
            </a:r>
            <a:r>
              <a:rPr lang="en-US" sz="1800" dirty="0"/>
              <a:t>Script Development) </a:t>
            </a:r>
          </a:p>
          <a:p>
            <a:r>
              <a:rPr lang="th-TH" dirty="0"/>
              <a:t>- โดยเขียนเป็นกรอบ ๆ และเขียนไปตามที่ได้ออกแบบไว้โดยเฉพาะถ้าเป็น </a:t>
            </a:r>
            <a:r>
              <a:rPr lang="en-US" sz="2000" dirty="0"/>
              <a:t>Interactive Multimedia: IMM </a:t>
            </a:r>
            <a:r>
              <a:rPr lang="th-TH" dirty="0"/>
              <a:t>จะต้องกำหนดข้อความภาพเสียงสีฯลฯและการกำหนดปฏิสัมพันธ์</a:t>
            </a:r>
            <a:r>
              <a:rPr lang="th-TH" sz="2000" dirty="0"/>
              <a:t>(</a:t>
            </a:r>
            <a:r>
              <a:rPr lang="en-US" sz="2000" dirty="0"/>
              <a:t>Interactive) </a:t>
            </a:r>
            <a:r>
              <a:rPr lang="th-TH" dirty="0"/>
              <a:t>ไว้ให้สมบูรณ์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940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5370798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3. </a:t>
            </a:r>
            <a:r>
              <a:rPr lang="th-TH" b="1" dirty="0"/>
              <a:t>การพัฒนาบทเรียน (</a:t>
            </a:r>
            <a:r>
              <a:rPr lang="en-US" b="1" dirty="0"/>
              <a:t>Development)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908720"/>
            <a:ext cx="885698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3.2 จัดทำลำดับเนื้อหา</a:t>
            </a:r>
            <a:r>
              <a:rPr lang="th-TH" sz="3200" dirty="0"/>
              <a:t> (</a:t>
            </a:r>
            <a:r>
              <a:rPr lang="en-US" sz="2000" dirty="0"/>
              <a:t>Storyboard Development) </a:t>
            </a:r>
            <a:endParaRPr lang="th-TH" sz="2000" dirty="0"/>
          </a:p>
          <a:p>
            <a:r>
              <a:rPr lang="th-TH" dirty="0"/>
              <a:t>เป็นการนำเอากรอบเนื้อหาหรือที่เขียนเป็น </a:t>
            </a:r>
            <a:r>
              <a:rPr lang="en-US" dirty="0"/>
              <a:t>Script </a:t>
            </a:r>
            <a:r>
              <a:rPr lang="th-TH" dirty="0"/>
              <a:t>ไว้มาเรียบเรียงลำดับการนำเสนอที่ได้วางแผนไว้ซึ่งจะยังเป็น   เอกสารสิ่งพิมพ์อยู่  การลำดับกรอบนี้นับว่าสำคัญมาก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  <p:pic>
        <p:nvPicPr>
          <p:cNvPr id="6" name="Picture 4" descr="เขียน Script ใน Robot framework อย่างไร? เมื่อใน 1 case มีมากกว่า 1  Scenario - Stream I.T. Consulting Lt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9" y="2996952"/>
            <a:ext cx="7920880" cy="26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772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323528" y="1124744"/>
            <a:ext cx="85689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/>
              <a:t> </a:t>
            </a:r>
            <a:r>
              <a:rPr lang="th-TH" sz="3200" b="1" dirty="0"/>
              <a:t>3.3 นำเนื้อหาที่ยังเป็นสิ่งพิมพ์นี้มาตรวจสอบความถูกต้อง </a:t>
            </a:r>
          </a:p>
          <a:p>
            <a:r>
              <a:rPr lang="th-TH" sz="2400" dirty="0"/>
              <a:t>(</a:t>
            </a:r>
            <a:r>
              <a:rPr lang="en-US" sz="2000" dirty="0"/>
              <a:t>Content Correctness) </a:t>
            </a:r>
          </a:p>
          <a:p>
            <a:endParaRPr lang="en-US" sz="2000" dirty="0"/>
          </a:p>
          <a:p>
            <a:endParaRPr lang="th-TH" sz="2000" dirty="0"/>
          </a:p>
          <a:p>
            <a:r>
              <a:rPr lang="th-TH" sz="2000" dirty="0"/>
              <a:t>-  </a:t>
            </a:r>
            <a:r>
              <a:rPr lang="th-TH" b="1" dirty="0"/>
              <a:t>โดยเฉพาะการสร้าง</a:t>
            </a:r>
            <a:r>
              <a:rPr lang="th-TH" sz="2000" b="1" dirty="0"/>
              <a:t> </a:t>
            </a:r>
            <a:r>
              <a:rPr lang="en-US" sz="2000" b="1" dirty="0"/>
              <a:t>IMMCAI </a:t>
            </a:r>
            <a:r>
              <a:rPr lang="th-TH" b="1" dirty="0"/>
              <a:t>จะ</a:t>
            </a:r>
            <a:r>
              <a:rPr lang="th-TH" dirty="0"/>
              <a:t>เป็นการเขียนตำราใหม่ทั้งเรื่องควรอาศัยผู้เชี่ยวชาญ ในวิชานั้นๆ (</a:t>
            </a:r>
            <a:r>
              <a:rPr lang="en-US" sz="2000" dirty="0"/>
              <a:t>Subject Specialist) </a:t>
            </a:r>
            <a:r>
              <a:rPr lang="th-TH" dirty="0"/>
              <a:t>เป็นผู้ตรวจสอบให้จากนั้นนำเนื้อหาไปทดลองหาค่า </a:t>
            </a:r>
            <a:r>
              <a:rPr lang="en-US" sz="2000" dirty="0"/>
              <a:t>Content</a:t>
            </a:r>
            <a:r>
              <a:rPr lang="en-US" sz="1600" dirty="0"/>
              <a:t> </a:t>
            </a:r>
            <a:r>
              <a:rPr lang="en-US" sz="2000" dirty="0"/>
              <a:t>Validity </a:t>
            </a:r>
            <a:r>
              <a:rPr lang="th-TH" dirty="0"/>
              <a:t>และ </a:t>
            </a:r>
            <a:r>
              <a:rPr lang="en-US" sz="2000" dirty="0"/>
              <a:t>Reader Reliability </a:t>
            </a:r>
            <a:r>
              <a:rPr lang="th-TH" dirty="0"/>
              <a:t>โดยใช้กลุ่มตัวอย่างเป้าหมายมาทดสอบด้วยแล้วปรับปรุงให้ สมบูรณ์</a:t>
            </a:r>
          </a:p>
        </p:txBody>
      </p:sp>
    </p:spTree>
    <p:extLst>
      <p:ext uri="{BB962C8B-B14F-4D97-AF65-F5344CB8AC3E}">
        <p14:creationId xmlns:p14="http://schemas.microsoft.com/office/powerpoint/2010/main" val="31465865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311276" y="1844824"/>
            <a:ext cx="87372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3.4 การสร้างแบบทดสอบส่วนต่างๆและนำมาหาค่า</a:t>
            </a:r>
          </a:p>
          <a:p>
            <a:pPr marL="457200" indent="-457200">
              <a:buFontTx/>
              <a:buChar char="-"/>
            </a:pPr>
            <a:r>
              <a:rPr lang="th-TH" sz="3200" b="1" dirty="0"/>
              <a:t>ความยากง่าย</a:t>
            </a:r>
          </a:p>
          <a:p>
            <a:pPr marL="457200" indent="-457200">
              <a:buFontTx/>
              <a:buChar char="-"/>
            </a:pPr>
            <a:r>
              <a:rPr lang="th-TH" sz="3200" b="1" dirty="0"/>
              <a:t>อำนาจจำแนก</a:t>
            </a:r>
          </a:p>
          <a:p>
            <a:pPr marL="457200" indent="-457200">
              <a:buFontTx/>
              <a:buChar char="-"/>
            </a:pPr>
            <a:r>
              <a:rPr lang="th-TH" sz="3200" b="1" dirty="0"/>
              <a:t>ความเที่ยงและความเชื่อมั่นทุกแบบทดสอบ</a:t>
            </a:r>
          </a:p>
          <a:p>
            <a:pPr marL="457200" indent="-457200">
              <a:buFontTx/>
              <a:buChar char="-"/>
            </a:pPr>
            <a:r>
              <a:rPr lang="th-TH" sz="3200" dirty="0"/>
              <a:t>และ</a:t>
            </a:r>
            <a:r>
              <a:rPr lang="th-TH" sz="3200" b="1" dirty="0"/>
              <a:t>ต้องปรับปรุงให้สมบูรณ์ผลที่ได้ทั้งหมดทั้ง เนื้อหา </a:t>
            </a:r>
            <a:r>
              <a:rPr lang="th-TH" sz="3200" dirty="0"/>
              <a:t>(ที่จัดอยู่ในโครงสร้าง</a:t>
            </a:r>
            <a:r>
              <a:rPr lang="th-TH" dirty="0"/>
              <a:t>บทเรียนคอมพิวเตอร์</a:t>
            </a:r>
            <a:r>
              <a:rPr lang="th-TH" b="1" dirty="0"/>
              <a:t>) และแบบทดสอบต่างๆ</a:t>
            </a:r>
            <a:r>
              <a:rPr lang="th-TH" dirty="0"/>
              <a:t>รวมกันจะเป็นตัวบทเรียน (</a:t>
            </a:r>
            <a:r>
              <a:rPr lang="en-US" sz="2400" dirty="0"/>
              <a:t>Courseware)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7310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84" y="980728"/>
            <a:ext cx="867847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โดยสรุป </a:t>
            </a:r>
            <a:r>
              <a:rPr lang="th-TH" dirty="0"/>
              <a:t>บทเรียนคอมพิวเตอร์ช่วยสอน เป็น</a:t>
            </a:r>
            <a:r>
              <a:rPr lang="th-TH" dirty="0">
                <a:solidFill>
                  <a:srgbClr val="002060"/>
                </a:solidFill>
              </a:rPr>
              <a:t>การนำเทคโนโลยีคอมพิวเตอร์</a:t>
            </a:r>
            <a:r>
              <a:rPr lang="th-TH" dirty="0"/>
              <a:t>ที่มีประสิทธิภาพเพียงพอกับการประมวลผลบทเรียนคอมพิวเตอร์ช่วยสอน </a:t>
            </a:r>
            <a:r>
              <a:rPr lang="th-TH" b="1" dirty="0">
                <a:solidFill>
                  <a:srgbClr val="002060"/>
                </a:solidFill>
              </a:rPr>
              <a:t>มาเป็นสื่อกลางในการนำเสนอเนื้อหาวิชา รวมถึงกิจกรรมการเรียนการสอน</a:t>
            </a:r>
            <a:r>
              <a:rPr lang="th-TH" dirty="0"/>
              <a:t>ที่ผ่านการวิเคราะห์ </a:t>
            </a:r>
            <a:r>
              <a:rPr lang="th-TH" dirty="0">
                <a:solidFill>
                  <a:srgbClr val="FF0000"/>
                </a:solidFill>
              </a:rPr>
              <a:t>ออกแบบและพัฒนาไว้ล่วงหน้าอย่างมีแบบแผน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b="1" dirty="0">
                <a:solidFill>
                  <a:srgbClr val="FF0000"/>
                </a:solidFill>
              </a:rPr>
              <a:t>ถ่ายทอดออกมาในรูป </a:t>
            </a:r>
            <a:r>
              <a:rPr lang="th-TH" b="1" dirty="0">
                <a:solidFill>
                  <a:srgbClr val="002060"/>
                </a:solidFill>
              </a:rPr>
              <a:t>ข้อความ</a:t>
            </a:r>
            <a:r>
              <a:rPr lang="th-TH" b="1" dirty="0">
                <a:solidFill>
                  <a:srgbClr val="FF0000"/>
                </a:solidFill>
              </a:rPr>
              <a:t> ภาพ </a:t>
            </a:r>
            <a:r>
              <a:rPr lang="th-TH" b="1" dirty="0">
                <a:solidFill>
                  <a:srgbClr val="002060"/>
                </a:solidFill>
              </a:rPr>
              <a:t>เสียง</a:t>
            </a:r>
            <a:r>
              <a:rPr lang="th-TH" b="1" dirty="0">
                <a:solidFill>
                  <a:srgbClr val="FF0000"/>
                </a:solidFill>
              </a:rPr>
              <a:t> วีดีทัศน์</a:t>
            </a:r>
            <a:r>
              <a:rPr lang="th-TH" dirty="0"/>
              <a:t> ที่ผสมผสานเข้าด้วยกัน เพื่อเร้าความสนใจให้กับผู้เรียน ชวนให้ติดตามและมีปฏิสัมพันธ์กับบทเรียน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001" y="188640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/>
              <a:t> ความหมายของบทเรียนคอมพิวเตอร์ช่วยสอน </a:t>
            </a:r>
            <a:endParaRPr lang="th-TH" sz="3600" dirty="0"/>
          </a:p>
        </p:txBody>
      </p:sp>
      <p:pic>
        <p:nvPicPr>
          <p:cNvPr id="8194" name="Picture 2" descr="What is Technology Aided Instruction and Interventio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4857"/>
            <a:ext cx="2667000" cy="19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mputer Aided Instruction for Grade 1 to 3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22" y="3094856"/>
            <a:ext cx="3120594" cy="19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E DEVERLOPMENT OF COMPUTER-ASSISTED INSTRUCTION: COMPUTER-AIDED DRAWING  SUBJECT ON 3D IMAGE CREATION WITCH TOOLS IN SOLIDWORKS SOFTWARE | Journal  of Industrial Educ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17" y="3094857"/>
            <a:ext cx="1442374" cy="20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153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6043" y="908720"/>
            <a:ext cx="87372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3.4 การสร้างแบบทดสอบส่วนต่างๆและนำมาหาค่า</a:t>
            </a:r>
          </a:p>
          <a:p>
            <a:pPr marL="457200" indent="-457200">
              <a:buFontTx/>
              <a:buChar char="-"/>
            </a:pPr>
            <a:r>
              <a:rPr lang="th-TH" sz="3200" b="1" dirty="0"/>
              <a:t>ความยากง่าย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189" y="2066074"/>
            <a:ext cx="836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 การหาค่าความยากง่ายของแบบทดสอบเป็นรายข้อ</a:t>
            </a:r>
            <a:r>
              <a:rPr lang="th-TH" dirty="0"/>
              <a:t>ของแบบทดสอบวัดผล สัมฤทธิ์ทางการเรียน </a:t>
            </a:r>
          </a:p>
          <a:p>
            <a:endParaRPr lang="th-TH" dirty="0"/>
          </a:p>
          <a:p>
            <a:r>
              <a:rPr lang="th-TH" dirty="0"/>
              <a:t>        </a:t>
            </a:r>
            <a:r>
              <a:rPr lang="en-US" sz="3200" dirty="0"/>
              <a:t>[</a:t>
            </a:r>
            <a:r>
              <a:rPr lang="th-TH" sz="3200" dirty="0"/>
              <a:t> </a:t>
            </a:r>
            <a:r>
              <a:rPr lang="th-TH" dirty="0"/>
              <a:t>  </a:t>
            </a:r>
            <a:r>
              <a:rPr lang="th-TH" sz="3200" b="1" dirty="0"/>
              <a:t> โดยใช้สูตร สูตร  </a:t>
            </a:r>
            <a:r>
              <a:rPr lang="en-US" sz="3200" b="1" dirty="0"/>
              <a:t>p = R/N    ]</a:t>
            </a:r>
          </a:p>
          <a:p>
            <a:endParaRPr lang="th-TH" dirty="0"/>
          </a:p>
          <a:p>
            <a:r>
              <a:rPr lang="th-TH" b="1" dirty="0"/>
              <a:t> </a:t>
            </a:r>
            <a:r>
              <a:rPr lang="en-US" b="1" dirty="0"/>
              <a:t>p </a:t>
            </a:r>
            <a:r>
              <a:rPr lang="th-TH" b="1" dirty="0"/>
              <a:t>แทน ค่าความยากของคำถามแต่ละข้อ </a:t>
            </a:r>
            <a:endParaRPr lang="en-US" b="1" dirty="0"/>
          </a:p>
          <a:p>
            <a:r>
              <a:rPr lang="en-US" dirty="0"/>
              <a:t> R </a:t>
            </a:r>
            <a:r>
              <a:rPr lang="th-TH" dirty="0"/>
              <a:t>แทน จำนวนตอบถูกในแต่ละข้อ </a:t>
            </a:r>
            <a:endParaRPr lang="en-US" dirty="0"/>
          </a:p>
          <a:p>
            <a:r>
              <a:rPr lang="en-US" dirty="0"/>
              <a:t> N </a:t>
            </a:r>
            <a:r>
              <a:rPr lang="th-TH" dirty="0"/>
              <a:t>แทน จำนวนผู้เข้าสอบทั้งหมด</a:t>
            </a:r>
          </a:p>
        </p:txBody>
      </p:sp>
      <p:sp>
        <p:nvSpPr>
          <p:cNvPr id="3" name="AutoShape 2" descr="ค่าอำนาจจำแนก | PPT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00738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6043" y="908720"/>
            <a:ext cx="87372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3.4 การสร้างแบบทดสอบส่วนต่างๆและนำมาหาค่า</a:t>
            </a:r>
          </a:p>
          <a:p>
            <a:pPr marL="457200" indent="-457200">
              <a:buFontTx/>
              <a:buChar char="-"/>
            </a:pPr>
            <a:r>
              <a:rPr lang="th-TH" sz="3200" b="1" dirty="0"/>
              <a:t>ความยากง่าย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70221" y="2276872"/>
          <a:ext cx="7848872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/>
                        <a:t>เกณฑ์ที่ใช้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dirty="0"/>
                        <a:t>0</a:t>
                      </a:r>
                      <a:r>
                        <a:rPr lang="th-TH" sz="4800" dirty="0"/>
                        <a:t>.</a:t>
                      </a:r>
                      <a:r>
                        <a:rPr lang="th-TH" sz="4000" b="1" dirty="0"/>
                        <a:t>91</a:t>
                      </a:r>
                      <a:r>
                        <a:rPr lang="th-TH" sz="4000" dirty="0"/>
                        <a:t> </a:t>
                      </a:r>
                      <a:r>
                        <a:rPr lang="th-TH" dirty="0"/>
                        <a:t>– 1.00 </a:t>
                      </a:r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/>
                        <a:t>เป็นข้อสอบที่  </a:t>
                      </a:r>
                      <a:r>
                        <a:rPr lang="th-TH" b="1" dirty="0"/>
                        <a:t>ง่ายมาก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/>
                        <a:t>0.71 - 0.90 </a:t>
                      </a:r>
                      <a:endParaRPr lang="th-TH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/>
                        <a:t>เป็นข้อสอบที่  </a:t>
                      </a:r>
                      <a:r>
                        <a:rPr lang="th-TH" b="1" dirty="0"/>
                        <a:t>ค่อนข้างง่าย </a:t>
                      </a:r>
                      <a:r>
                        <a:rPr lang="th-TH" dirty="0"/>
                        <a:t>(ใช้ได้)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/>
                        <a:t>0.51 – 0.70 </a:t>
                      </a:r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/>
                        <a:t>เป็นข้อสอบที่ </a:t>
                      </a:r>
                      <a:r>
                        <a:rPr lang="th-TH" b="1" dirty="0"/>
                        <a:t>ยากง่ายพอเหม</a:t>
                      </a:r>
                      <a:r>
                        <a:rPr lang="th-TH" dirty="0"/>
                        <a:t>าะ (ดี)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/>
                        <a:t>0.31 – 0.50 </a:t>
                      </a:r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/>
                        <a:t>เป็นข้อสอบที่  </a:t>
                      </a:r>
                      <a:r>
                        <a:rPr lang="th-TH" b="1" dirty="0"/>
                        <a:t>ค่อนข้างยาก </a:t>
                      </a:r>
                      <a:r>
                        <a:rPr lang="th-TH" dirty="0"/>
                        <a:t>(ใช้ได้)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/>
                        <a:t>0.11 – 0.30 </a:t>
                      </a:r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/>
                        <a:t>เป็นข้อสอบที่   </a:t>
                      </a:r>
                      <a:r>
                        <a:rPr lang="th-TH" sz="3600" b="1" dirty="0">
                          <a:solidFill>
                            <a:srgbClr val="FF0000"/>
                          </a:solidFill>
                        </a:rPr>
                        <a:t>ยากมาก</a:t>
                      </a:r>
                      <a:endParaRPr lang="th-T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0810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311275" y="1124744"/>
            <a:ext cx="87372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3.4 การสร้างแบบทดสอบส่วนต่างๆและนำมาหาค่า</a:t>
            </a:r>
          </a:p>
          <a:p>
            <a:pPr marL="457200" indent="-457200">
              <a:buFontTx/>
              <a:buChar char="-"/>
            </a:pPr>
            <a:r>
              <a:rPr lang="th-TH" sz="3200" b="1" dirty="0"/>
              <a:t>อำนาจจำแนก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2132856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 การหาค่าอำนาจจำแนก </a:t>
            </a:r>
          </a:p>
          <a:p>
            <a:r>
              <a:rPr lang="th-TH" dirty="0"/>
              <a:t>โดยใช้สูตร </a:t>
            </a:r>
          </a:p>
          <a:p>
            <a:r>
              <a:rPr lang="en-US" dirty="0"/>
              <a:t>                      r = (H-L)/N</a:t>
            </a:r>
            <a:endParaRPr lang="th-TH" dirty="0"/>
          </a:p>
          <a:p>
            <a:r>
              <a:rPr lang="th-TH" dirty="0"/>
              <a:t>       </a:t>
            </a:r>
          </a:p>
          <a:p>
            <a:r>
              <a:rPr lang="th-TH" dirty="0"/>
              <a:t>    เมื่อ </a:t>
            </a:r>
            <a:r>
              <a:rPr lang="en-US" dirty="0"/>
              <a:t>r </a:t>
            </a:r>
            <a:r>
              <a:rPr lang="th-TH" dirty="0"/>
              <a:t>แทน ค่าอำนาจำแนกเป็นรายข้อ </a:t>
            </a:r>
            <a:endParaRPr lang="en-US" dirty="0"/>
          </a:p>
          <a:p>
            <a:r>
              <a:rPr lang="en-US" dirty="0"/>
              <a:t>        H </a:t>
            </a:r>
            <a:r>
              <a:rPr lang="th-TH" dirty="0"/>
              <a:t>แทน จำนวนคนตอบถูกในกลุ่มคะแนนสูง </a:t>
            </a:r>
            <a:endParaRPr lang="en-US" dirty="0"/>
          </a:p>
          <a:p>
            <a:r>
              <a:rPr lang="en-US" dirty="0"/>
              <a:t>        L </a:t>
            </a:r>
            <a:r>
              <a:rPr lang="th-TH" dirty="0"/>
              <a:t>แทน จำนวนคนตอบถูกในกลุ่ม</a:t>
            </a:r>
            <a:r>
              <a:rPr lang="th-TH" dirty="0" err="1"/>
              <a:t>คะแนนต่</a:t>
            </a:r>
            <a:r>
              <a:rPr lang="th-TH" dirty="0"/>
              <a:t> า </a:t>
            </a:r>
            <a:endParaRPr lang="en-US" dirty="0"/>
          </a:p>
          <a:p>
            <a:r>
              <a:rPr lang="en-US" dirty="0"/>
              <a:t>        N </a:t>
            </a:r>
            <a:r>
              <a:rPr lang="th-TH" dirty="0"/>
              <a:t>แทน จำนวนคนกลุ่มสูงหรือกลุ่มต่ำ</a:t>
            </a:r>
          </a:p>
        </p:txBody>
      </p:sp>
    </p:spTree>
    <p:extLst>
      <p:ext uri="{BB962C8B-B14F-4D97-AF65-F5344CB8AC3E}">
        <p14:creationId xmlns:p14="http://schemas.microsoft.com/office/powerpoint/2010/main" val="39254741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311275" y="1124744"/>
            <a:ext cx="87372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3.4 การสร้างแบบทดสอบส่วนต่างๆและนำมาหาค่า</a:t>
            </a:r>
          </a:p>
          <a:p>
            <a:pPr marL="457200" indent="-457200">
              <a:buFontTx/>
              <a:buChar char="-"/>
            </a:pPr>
            <a:r>
              <a:rPr lang="th-TH" sz="4000" b="1" dirty="0"/>
              <a:t>อำนาจจำแนก</a:t>
            </a:r>
          </a:p>
          <a:p>
            <a:endParaRPr lang="th-TH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5536" y="2636912"/>
          <a:ext cx="828092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/>
                        <a:t>เกณฑ์ที่ใช้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600" b="1" dirty="0"/>
                        <a:t>0.40 </a:t>
                      </a:r>
                      <a:r>
                        <a:rPr lang="th-TH" dirty="0"/>
                        <a:t>ขึ้นไป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/>
                        <a:t>อำนาจจำแนกสูง      </a:t>
                      </a:r>
                      <a:r>
                        <a:rPr lang="th-TH" b="1" dirty="0">
                          <a:solidFill>
                            <a:schemeClr val="tx1"/>
                          </a:solidFill>
                        </a:rPr>
                        <a:t>คุณภาพดีมาก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/>
                        <a:t>0.30 – 0.39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/>
                        <a:t>อำนาจจำแนก          </a:t>
                      </a:r>
                      <a:r>
                        <a:rPr lang="th-TH" b="1" dirty="0">
                          <a:solidFill>
                            <a:schemeClr val="tx1"/>
                          </a:solidFill>
                        </a:rPr>
                        <a:t>ปานกลางคุณภาพดี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/>
                        <a:t>0.20 – 0.29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/>
                        <a:t>อำนาจจำแนก          </a:t>
                      </a:r>
                      <a:r>
                        <a:rPr lang="th-TH" b="1" dirty="0">
                          <a:solidFill>
                            <a:schemeClr val="tx1"/>
                          </a:solidFill>
                        </a:rPr>
                        <a:t>ค่อนข้างต่ำคุณภาพพอใช้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/>
                        <a:t>0.00 – 0.119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/>
                        <a:t>อำนาจจำแนก           ต่ำคุณภาพใช้ไม่ได้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9883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6640" y="908720"/>
            <a:ext cx="8737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3.4 การสร้างแบบทดสอบส่วนต่างๆและนำมาหาค่า</a:t>
            </a:r>
          </a:p>
          <a:p>
            <a:pPr marL="457200" indent="-457200">
              <a:buFontTx/>
              <a:buChar char="-"/>
            </a:pPr>
            <a:r>
              <a:rPr lang="th-TH" sz="3600" b="1" dirty="0"/>
              <a:t>ความเทียงความเชื่อมั่นทุกแบบทดสอบ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467" y="1988840"/>
            <a:ext cx="8404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การหาค่าความเชื่อมั่น </a:t>
            </a:r>
            <a:r>
              <a:rPr lang="th-TH" dirty="0"/>
              <a:t>(</a:t>
            </a:r>
            <a:r>
              <a:rPr lang="en-US" dirty="0"/>
              <a:t>Reliability) </a:t>
            </a:r>
            <a:r>
              <a:rPr lang="th-TH" dirty="0"/>
              <a:t>ของแบบทดสอบวัดผลสัมฤทธิ์ทางการเรียน โดยวิธีของคู</a:t>
            </a:r>
            <a:r>
              <a:rPr lang="th-TH" dirty="0" err="1"/>
              <a:t>เดอร์</a:t>
            </a:r>
            <a:r>
              <a:rPr lang="th-TH" dirty="0"/>
              <a:t> ริ</a:t>
            </a:r>
            <a:r>
              <a:rPr lang="th-TH" dirty="0" err="1"/>
              <a:t>ชาร์ด</a:t>
            </a:r>
            <a:r>
              <a:rPr lang="th-TH" dirty="0"/>
              <a:t>สัน (</a:t>
            </a:r>
            <a:r>
              <a:rPr lang="en-US" dirty="0" err="1"/>
              <a:t>Kuder</a:t>
            </a:r>
            <a:r>
              <a:rPr lang="en-US" dirty="0"/>
              <a:t> Richardson) </a:t>
            </a:r>
            <a:r>
              <a:rPr lang="th-TH" dirty="0"/>
              <a:t>จากสูตร </a:t>
            </a:r>
            <a:r>
              <a:rPr lang="en-US" dirty="0"/>
              <a:t>KR-20 </a:t>
            </a:r>
            <a:r>
              <a:rPr lang="th-TH" dirty="0"/>
              <a:t>โดยใช้สูตร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93096"/>
            <a:ext cx="4176336" cy="1566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754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6640" y="908720"/>
            <a:ext cx="8737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3.4 การสร้างแบบทดสอบส่วนต่างๆและนำมาหาค่า</a:t>
            </a:r>
          </a:p>
          <a:p>
            <a:pPr marL="457200" indent="-457200">
              <a:buFontTx/>
              <a:buChar char="-"/>
            </a:pPr>
            <a:r>
              <a:rPr lang="th-TH" sz="3600" b="1" dirty="0"/>
              <a:t>ความเทียงความเชื่อมั่นทุกแบบทดสอบ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04679"/>
            <a:ext cx="4176336" cy="1566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4785" y="3844771"/>
            <a:ext cx="87666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เมื่อ </a:t>
            </a:r>
            <a:r>
              <a:rPr lang="en-US" dirty="0" err="1"/>
              <a:t>ru</a:t>
            </a:r>
            <a:r>
              <a:rPr lang="en-US" dirty="0"/>
              <a:t> </a:t>
            </a:r>
            <a:r>
              <a:rPr lang="th-TH" dirty="0"/>
              <a:t>แทน ค่าสัมประสิทธิ์ของความเชื่อมั่น </a:t>
            </a:r>
            <a:endParaRPr lang="en-US" dirty="0"/>
          </a:p>
          <a:p>
            <a:r>
              <a:rPr lang="en-US" dirty="0"/>
              <a:t>n </a:t>
            </a:r>
            <a:r>
              <a:rPr lang="th-TH" dirty="0"/>
              <a:t>แทน </a:t>
            </a:r>
            <a:r>
              <a:rPr lang="th-TH" dirty="0" err="1"/>
              <a:t>จำานวนข้อ</a:t>
            </a:r>
            <a:r>
              <a:rPr lang="th-TH" dirty="0"/>
              <a:t>ในแบบสอบถาม </a:t>
            </a:r>
          </a:p>
          <a:p>
            <a:r>
              <a:rPr lang="en-US" dirty="0"/>
              <a:t>P </a:t>
            </a:r>
            <a:r>
              <a:rPr lang="th-TH" dirty="0"/>
              <a:t>แทน สัดส่วนของผู้ทำได้ในข้อหนึ่งๆ   </a:t>
            </a:r>
          </a:p>
          <a:p>
            <a:r>
              <a:rPr lang="en-US" dirty="0"/>
              <a:t>q</a:t>
            </a:r>
            <a:r>
              <a:rPr lang="th-TH" dirty="0"/>
              <a:t>แทน สัดส่วนของ</a:t>
            </a:r>
            <a:r>
              <a:rPr lang="th-TH" dirty="0" err="1"/>
              <a:t>ผู้ทำา</a:t>
            </a:r>
            <a:r>
              <a:rPr lang="th-TH" dirty="0"/>
              <a:t>ผิดในข้อหนึ่งๆหรือคือ 1- 2 </a:t>
            </a:r>
            <a:r>
              <a:rPr lang="en-US" dirty="0"/>
              <a:t>p </a:t>
            </a:r>
          </a:p>
          <a:p>
            <a:r>
              <a:rPr lang="en-US" dirty="0"/>
              <a:t>St </a:t>
            </a:r>
            <a:r>
              <a:rPr lang="th-TH" dirty="0"/>
              <a:t>แทน คะแนนความแปรปรวนของแบบสอบถามทั้งฉบับ</a:t>
            </a:r>
          </a:p>
        </p:txBody>
      </p:sp>
    </p:spTree>
    <p:extLst>
      <p:ext uri="{BB962C8B-B14F-4D97-AF65-F5344CB8AC3E}">
        <p14:creationId xmlns:p14="http://schemas.microsoft.com/office/powerpoint/2010/main" val="24842286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32970"/>
            <a:ext cx="8229600" cy="659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67545" y="836712"/>
            <a:ext cx="8229600" cy="1138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4.การสร้างบทเรียนและนำเสนอบทเรียน </a:t>
            </a:r>
            <a:r>
              <a:rPr lang="th-TH" sz="3200" dirty="0"/>
              <a:t>(</a:t>
            </a:r>
            <a:r>
              <a:rPr lang="en-US" sz="3200" dirty="0"/>
              <a:t>Implementation) </a:t>
            </a:r>
            <a:r>
              <a:rPr lang="th-TH" sz="3200" dirty="0"/>
              <a:t>มี 3 ขั้นตอน 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62281" y="2276872"/>
            <a:ext cx="855819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4.1 เลือก </a:t>
            </a:r>
            <a:r>
              <a:rPr lang="en-US" sz="3600" b="1" dirty="0"/>
              <a:t>Software </a:t>
            </a:r>
            <a:r>
              <a:rPr lang="th-TH" dirty="0"/>
              <a:t>หรือ โปรแกรมสำเร็จรูป</a:t>
            </a:r>
          </a:p>
          <a:p>
            <a:r>
              <a:rPr lang="th-TH" dirty="0"/>
              <a:t>    - ควรเลือกที่เหมาะสมและสามารถ สนองตอบต่อความต้องการที่กำหนดไว้เป็นตัวจัดการเสนอบทเรียนบนคอมพิวเตอร์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sz="3200" b="1" dirty="0"/>
              <a:t>4.2 จัดเตรียม  รูปภาพ   เสียง</a:t>
            </a:r>
            <a:r>
              <a:rPr lang="th-TH" dirty="0"/>
              <a:t>   </a:t>
            </a:r>
            <a:r>
              <a:rPr lang="th-TH" b="1" dirty="0"/>
              <a:t>ภาพนิ่ง  </a:t>
            </a:r>
            <a:r>
              <a:rPr lang="th-TH" b="1" dirty="0" err="1"/>
              <a:t>คลิปส์</a:t>
            </a:r>
            <a:r>
              <a:rPr lang="th-TH" b="1" dirty="0"/>
              <a:t> วิดีโอ  </a:t>
            </a:r>
            <a:r>
              <a:rPr lang="th-TH" dirty="0"/>
              <a:t>ให้จัดเตรียมไว้ให้พร้อมที่จะใช้งานโดย สร้างเป็นไฟล์เอาไว้   </a:t>
            </a:r>
          </a:p>
        </p:txBody>
      </p:sp>
      <p:sp>
        <p:nvSpPr>
          <p:cNvPr id="6" name="AutoShape 2" descr="ตัดต่อคลิปวีดิโอทุกรูปแบบ , VLOG , TIKTOK , Highlight เกม , Spot , Motion  พร้อมพากย์เสียง!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4" descr="ตัดต่อคลิปวีดิโอทุกรูปแบบ , VLOG , TIKTOK , Highlight เกม , Spot , Motion  พร้อมพากย์เสียง!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6" descr="ตัดต่อคลิปวีดิโอทุกรูปแบบ , VLOG , TIKTOK , Highlight เกม , Spot , Motion  พร้อมพากย์เสียง!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28575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44" y="3425113"/>
            <a:ext cx="4441627" cy="223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5864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32970"/>
            <a:ext cx="8229600" cy="659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67545" y="836712"/>
            <a:ext cx="8229600" cy="1138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4.การสร้างบทเรียนและนำเสนอบทเรียน </a:t>
            </a:r>
            <a:r>
              <a:rPr lang="th-TH" sz="3200" dirty="0"/>
              <a:t>(</a:t>
            </a:r>
            <a:r>
              <a:rPr lang="en-US" sz="3200" dirty="0"/>
              <a:t>Implementation) </a:t>
            </a:r>
            <a:r>
              <a:rPr lang="th-TH" sz="3200" dirty="0"/>
              <a:t>มี 3 ขั้นตอน 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62281" y="2276872"/>
            <a:ext cx="8558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4.3 จัดการนำ </a:t>
            </a:r>
            <a:r>
              <a:rPr lang="en-US" dirty="0"/>
              <a:t>Courseware </a:t>
            </a:r>
            <a:r>
              <a:rPr lang="th-TH" b="1" dirty="0"/>
              <a:t>เข้าในโปรแกรม </a:t>
            </a:r>
            <a:r>
              <a:rPr lang="th-TH" dirty="0"/>
              <a:t>(</a:t>
            </a:r>
            <a:r>
              <a:rPr lang="en-US" dirty="0"/>
              <a:t>Coding) </a:t>
            </a:r>
            <a:endParaRPr lang="th-TH" dirty="0"/>
          </a:p>
          <a:p>
            <a:r>
              <a:rPr lang="th-TH" dirty="0"/>
              <a:t>       -ให้ทำด้วยความ ประณีตและด้วยทักษะที่ดีทำการ  แก้ไข    ภาพ   เสียง </a:t>
            </a:r>
            <a:r>
              <a:rPr lang="th-TH" dirty="0" err="1"/>
              <a:t>คลิปส์</a:t>
            </a:r>
            <a:r>
              <a:rPr lang="th-TH" dirty="0"/>
              <a:t> วีดีโอ   ให้เรียบร้อยสมบูรณ์    จะได้เป็นบทเรียนบน คอมพิวเตอร์ตามที่ต้องการ</a:t>
            </a:r>
          </a:p>
        </p:txBody>
      </p:sp>
      <p:pic>
        <p:nvPicPr>
          <p:cNvPr id="2050" name="Picture 2" descr="Courseware Design Software - Edr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" y="3652195"/>
            <a:ext cx="4257325" cy="26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Courseware in E-learning | Classroom Technology | Education - 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1758"/>
            <a:ext cx="4589506" cy="25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921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32970"/>
            <a:ext cx="8229600" cy="659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สอน(ต่อ)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67545" y="836712"/>
            <a:ext cx="82296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/>
              <a:t>5. การประเมินผลคุณภาพบทเรียน (</a:t>
            </a:r>
            <a:r>
              <a:rPr lang="en-US" sz="3200" dirty="0"/>
              <a:t>Evaluation) </a:t>
            </a:r>
            <a:r>
              <a:rPr lang="th-TH" sz="3200" dirty="0"/>
              <a:t>มี3ขั้นตอน ดังนี้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1700808"/>
            <a:ext cx="844901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5.1 การตรวจสอบคุณภาพของ </a:t>
            </a:r>
            <a:r>
              <a:rPr lang="en-US" sz="2400" dirty="0"/>
              <a:t>Package (Quality Evaluation) </a:t>
            </a:r>
            <a:endParaRPr lang="th-TH" sz="2400" dirty="0"/>
          </a:p>
          <a:p>
            <a:r>
              <a:rPr lang="th-TH" dirty="0"/>
              <a:t>โดยคณะผู้เชี่ยวชาญทาง </a:t>
            </a:r>
            <a:r>
              <a:rPr lang="en-US" dirty="0"/>
              <a:t>IMMCAI  </a:t>
            </a:r>
            <a:r>
              <a:rPr lang="th-TH" dirty="0"/>
              <a:t>หรือ</a:t>
            </a:r>
          </a:p>
          <a:p>
            <a:endParaRPr lang="th-TH" dirty="0"/>
          </a:p>
          <a:p>
            <a:r>
              <a:rPr lang="th-TH" dirty="0"/>
              <a:t>(</a:t>
            </a:r>
            <a:r>
              <a:rPr lang="en-US" sz="2400" dirty="0"/>
              <a:t>Interactive </a:t>
            </a:r>
            <a:r>
              <a:rPr lang="en-US" sz="2400" dirty="0" err="1"/>
              <a:t>MultiMedia</a:t>
            </a:r>
            <a:r>
              <a:rPr lang="en-US" sz="2400" dirty="0"/>
              <a:t> Computer Assisted Instruction )</a:t>
            </a:r>
            <a:r>
              <a:rPr lang="th-TH" dirty="0"/>
              <a:t>ตรวจสอบคุณภาพของ </a:t>
            </a:r>
            <a:r>
              <a:rPr lang="en-US" dirty="0"/>
              <a:t>Package </a:t>
            </a:r>
            <a:r>
              <a:rPr lang="th-TH" dirty="0"/>
              <a:t>แล้วปรับปรุงให้สมบูรณ์</a:t>
            </a:r>
          </a:p>
          <a:p>
            <a:endParaRPr lang="th-TH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779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h-TH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3075" name="Picture 3" descr="What is Interactive Multimedia | Interactive Multimedia in education | E- Learning Terms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40019"/>
            <a:ext cx="28575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edical Visual Computing | Computer Graphics and Interactive Media Lab at  University of Hous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76" y="4440017"/>
            <a:ext cx="4447259" cy="15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909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32970"/>
            <a:ext cx="8229600" cy="659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67545" y="836712"/>
            <a:ext cx="82296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/>
              <a:t>5. การประเมินผลคุณภาพบทเรียน (</a:t>
            </a:r>
            <a:r>
              <a:rPr lang="en-US" sz="3200" dirty="0"/>
              <a:t>Evaluation) </a:t>
            </a:r>
            <a:r>
              <a:rPr lang="th-TH" sz="3200" dirty="0"/>
              <a:t>มี3ขั้นตอน ดังนี้</a:t>
            </a:r>
            <a:endParaRPr lang="en-US" sz="32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779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h-TH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860" y="1600200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S Sans Serif"/>
              </a:rPr>
              <a:t>IMMCAI :</a:t>
            </a:r>
            <a:r>
              <a:rPr lang="th-TH" dirty="0">
                <a:latin typeface="MS Sans Serif"/>
              </a:rPr>
              <a:t> </a:t>
            </a:r>
            <a:r>
              <a:rPr lang="en-US" dirty="0">
                <a:latin typeface="MS Sans Serif"/>
              </a:rPr>
              <a:t>( </a:t>
            </a:r>
            <a:r>
              <a:rPr lang="en-US" sz="2000" dirty="0">
                <a:latin typeface="MS Sans Serif"/>
              </a:rPr>
              <a:t>Interactive </a:t>
            </a:r>
            <a:r>
              <a:rPr lang="en-US" sz="2000" dirty="0" err="1">
                <a:latin typeface="MS Sans Serif"/>
              </a:rPr>
              <a:t>MultiMedia</a:t>
            </a:r>
            <a:r>
              <a:rPr lang="en-US" sz="2000" dirty="0">
                <a:latin typeface="MS Sans Serif"/>
              </a:rPr>
              <a:t> Computer Assisted Instruction</a:t>
            </a:r>
            <a:r>
              <a:rPr lang="en-US" dirty="0">
                <a:latin typeface="MS Sans Serif"/>
              </a:rPr>
              <a:t> )</a:t>
            </a:r>
          </a:p>
          <a:p>
            <a:pPr marL="457200" indent="-457200">
              <a:buFontTx/>
              <a:buChar char="-"/>
            </a:pPr>
            <a:r>
              <a:rPr lang="th-TH" b="1" dirty="0">
                <a:latin typeface="MS Sans Serif"/>
              </a:rPr>
              <a:t>เป็นงานพัฒนา </a:t>
            </a:r>
            <a:r>
              <a:rPr lang="th-TH" b="1" dirty="0">
                <a:solidFill>
                  <a:srgbClr val="7030A0"/>
                </a:solidFill>
                <a:latin typeface="MS Sans Serif"/>
              </a:rPr>
              <a:t>วิจัยที่ได้รับความสนใจ  </a:t>
            </a:r>
          </a:p>
          <a:p>
            <a:pPr marL="457200" indent="-457200">
              <a:buFontTx/>
              <a:buChar char="-"/>
            </a:pPr>
            <a:r>
              <a:rPr lang="th-TH" dirty="0">
                <a:latin typeface="MS Sans Serif"/>
              </a:rPr>
              <a:t>งานพัฒนาทาง </a:t>
            </a:r>
            <a:r>
              <a:rPr lang="en-US" sz="2000" dirty="0">
                <a:latin typeface="MS Sans Serif"/>
              </a:rPr>
              <a:t>IMMCAI </a:t>
            </a:r>
            <a:r>
              <a:rPr lang="th-TH" b="1" dirty="0">
                <a:latin typeface="MS Sans Serif"/>
              </a:rPr>
              <a:t>มีบทบาท</a:t>
            </a:r>
          </a:p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00B050"/>
                </a:solidFill>
                <a:latin typeface="MS Sans Serif"/>
              </a:rPr>
              <a:t>ในการพัฒนาความรู้ของมนุษย์</a:t>
            </a:r>
            <a:r>
              <a:rPr lang="th-TH" dirty="0">
                <a:latin typeface="MS Sans Serif"/>
              </a:rPr>
              <a:t>แบบทางไกล </a:t>
            </a:r>
          </a:p>
          <a:p>
            <a:r>
              <a:rPr lang="th-TH" dirty="0">
                <a:latin typeface="MS Sans Serif"/>
              </a:rPr>
              <a:t>       แบบอิสระบนทางด่วนข้อมูล (</a:t>
            </a:r>
            <a:r>
              <a:rPr lang="en-US" sz="2000" dirty="0">
                <a:latin typeface="MS Sans Serif"/>
              </a:rPr>
              <a:t>Internet)</a:t>
            </a:r>
            <a:r>
              <a:rPr lang="en-US" dirty="0">
                <a:latin typeface="MS Sans Serif"/>
              </a:rPr>
              <a:t> </a:t>
            </a:r>
          </a:p>
          <a:p>
            <a:endParaRPr lang="th-TH" dirty="0">
              <a:latin typeface="MS Sans Serif"/>
            </a:endParaRPr>
          </a:p>
          <a:p>
            <a:pPr marL="457200" indent="-457200">
              <a:buFontTx/>
              <a:buChar char="-"/>
            </a:pPr>
            <a:r>
              <a:rPr lang="th-TH" dirty="0">
                <a:latin typeface="MS Sans Serif"/>
              </a:rPr>
              <a:t>ทำให้การ</a:t>
            </a:r>
            <a:r>
              <a:rPr lang="th-TH" b="1" dirty="0">
                <a:solidFill>
                  <a:srgbClr val="7030A0"/>
                </a:solidFill>
                <a:latin typeface="MS Sans Serif"/>
              </a:rPr>
              <a:t>พัฒนาความรอบรู้ของมนุษย์</a:t>
            </a:r>
          </a:p>
          <a:p>
            <a:r>
              <a:rPr lang="th-TH" b="1" dirty="0">
                <a:latin typeface="MS Sans Serif"/>
              </a:rPr>
              <a:t>      </a:t>
            </a:r>
            <a:r>
              <a:rPr lang="th-TH" b="1" dirty="0">
                <a:solidFill>
                  <a:srgbClr val="FF0000"/>
                </a:solidFill>
                <a:latin typeface="MS Sans Serif"/>
              </a:rPr>
              <a:t>แบบไม่จำกัดเวลา</a:t>
            </a:r>
            <a:r>
              <a:rPr lang="th-TH" dirty="0">
                <a:solidFill>
                  <a:srgbClr val="FF0000"/>
                </a:solidFill>
                <a:latin typeface="MS Sans Serif"/>
              </a:rPr>
              <a:t> </a:t>
            </a:r>
            <a:r>
              <a:rPr lang="th-TH" dirty="0">
                <a:latin typeface="MS Sans Serif"/>
              </a:rPr>
              <a:t>สถานที่และวัย ของผู้เรียน</a:t>
            </a:r>
          </a:p>
          <a:p>
            <a:pPr marL="457200" indent="-457200">
              <a:buFontTx/>
              <a:buChar char="-"/>
            </a:pPr>
            <a:endParaRPr lang="th-TH" dirty="0">
              <a:latin typeface="MS Sans Serif"/>
            </a:endParaRPr>
          </a:p>
          <a:p>
            <a:pPr marL="457200" indent="-457200">
              <a:buFontTx/>
              <a:buChar char="-"/>
            </a:pPr>
            <a:r>
              <a:rPr lang="th-TH" b="1" dirty="0">
                <a:latin typeface="MS Sans Serif"/>
              </a:rPr>
              <a:t> รวมทั้งไม่จำกัดภาษา หรือประเทศ </a:t>
            </a:r>
            <a:r>
              <a:rPr lang="th-TH" dirty="0">
                <a:latin typeface="MS Sans Serif"/>
              </a:rPr>
              <a:t>ระยะทางไกล ใกล้ จะไม่เป็นอุปสรรค์ในการเรียนรู้อีกต่อไป </a:t>
            </a:r>
          </a:p>
        </p:txBody>
      </p:sp>
      <p:pic>
        <p:nvPicPr>
          <p:cNvPr id="5122" name="Picture 2" descr="Robotic Technology Successfully Engaging Children With Aut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2677616" cy="13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lobal Training &amp; Aviation - GTA CPaT is a revolutionary Aviation E-Learning  with interactive, in-depth Computer Based Training (CBT), convenience to  train on any device ✈️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30237"/>
            <a:ext cx="2677616" cy="18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7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626" y="1196752"/>
            <a:ext cx="86784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สรุป (ต่อ)</a:t>
            </a:r>
          </a:p>
          <a:p>
            <a:r>
              <a:rPr lang="en-US" dirty="0"/>
              <a:t>“</a:t>
            </a:r>
            <a:r>
              <a:rPr lang="th-TH" b="1" dirty="0">
                <a:solidFill>
                  <a:srgbClr val="002060"/>
                </a:solidFill>
              </a:rPr>
              <a:t>เป็นการตอบสนองความแตกต่างระหว่างบุคคล </a:t>
            </a:r>
            <a:r>
              <a:rPr lang="th-TH" dirty="0"/>
              <a:t>ซึ่งผู้เรียนสามารถเลือกเนื้อหาการเรียนได้ตามที่กำหนดไว้ โดยผู้เรียนสามารถควบคุมการเรียนได้ด้วยตนเองตามเวลา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และความสามารถให้เป็นไปตามลำดับขั้นตอนที่โครงสร้างของบทเรียนกำหนดไว้</a:t>
            </a:r>
            <a:r>
              <a:rPr lang="en-US" dirty="0"/>
              <a:t>”</a:t>
            </a:r>
            <a:endParaRPr lang="th-TH" dirty="0"/>
          </a:p>
        </p:txBody>
      </p:sp>
      <p:sp>
        <p:nvSpPr>
          <p:cNvPr id="3" name="Rectangle 2"/>
          <p:cNvSpPr/>
          <p:nvPr/>
        </p:nvSpPr>
        <p:spPr>
          <a:xfrm>
            <a:off x="214001" y="188640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/>
              <a:t> ความหมายของบทเรียนคอมพิวเตอร์ช่วยสอน </a:t>
            </a:r>
            <a:endParaRPr lang="th-TH" sz="3600" dirty="0"/>
          </a:p>
        </p:txBody>
      </p:sp>
      <p:pic>
        <p:nvPicPr>
          <p:cNvPr id="7170" name="Picture 2" descr="What is Computer-Assisted Instruction? (with pictur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9" y="2831746"/>
            <a:ext cx="3391215" cy="225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YC schools block ChatGPT, fearing negative impact on learning | Ars  Tech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31747"/>
            <a:ext cx="4218321" cy="225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9661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32970"/>
            <a:ext cx="8229600" cy="659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67545" y="836712"/>
            <a:ext cx="82296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/>
              <a:t>5. การประเมินผลคุณภาพบทเรียน (</a:t>
            </a:r>
            <a:r>
              <a:rPr lang="en-US" sz="3200" dirty="0"/>
              <a:t>Evaluation) </a:t>
            </a:r>
            <a:r>
              <a:rPr lang="th-TH" sz="3200" dirty="0"/>
              <a:t>มี3ขั้นตอน ดังนี้</a:t>
            </a:r>
            <a:endParaRPr lang="en-US" sz="32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779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h-TH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861" y="1630079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S Sans Serif"/>
              </a:rPr>
              <a:t>IMMCAI :</a:t>
            </a:r>
            <a:r>
              <a:rPr lang="th-TH" dirty="0">
                <a:latin typeface="MS Sans Serif"/>
              </a:rPr>
              <a:t> </a:t>
            </a:r>
            <a:r>
              <a:rPr lang="en-US" sz="2000" dirty="0">
                <a:latin typeface="MS Sans Serif"/>
              </a:rPr>
              <a:t>Interactive </a:t>
            </a:r>
            <a:r>
              <a:rPr lang="en-US" sz="2000" dirty="0" err="1">
                <a:latin typeface="MS Sans Serif"/>
              </a:rPr>
              <a:t>MultiMedia</a:t>
            </a:r>
            <a:r>
              <a:rPr lang="en-US" sz="2000" dirty="0">
                <a:latin typeface="MS Sans Serif"/>
              </a:rPr>
              <a:t> Computer Assisted Instruction</a:t>
            </a:r>
            <a:r>
              <a:rPr lang="en-US" dirty="0">
                <a:latin typeface="MS Sans Serif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dirty="0">
                <a:latin typeface="MS Sans Serif"/>
              </a:rPr>
              <a:t>IMMCAI </a:t>
            </a:r>
            <a:r>
              <a:rPr lang="th-TH" b="1" dirty="0">
                <a:solidFill>
                  <a:srgbClr val="002060"/>
                </a:solidFill>
                <a:latin typeface="MS Sans Serif"/>
              </a:rPr>
              <a:t>บนทางด่วนข้อมูล</a:t>
            </a:r>
            <a:r>
              <a:rPr lang="th-TH" dirty="0">
                <a:latin typeface="MS Sans Serif"/>
              </a:rPr>
              <a:t>จะทำให้ทุกอย่างเป็นจริงได้</a:t>
            </a:r>
            <a:endParaRPr lang="en-US" dirty="0">
              <a:latin typeface="MS Sans Serif"/>
            </a:endParaRPr>
          </a:p>
          <a:p>
            <a:pPr marL="457200" indent="-457200">
              <a:buFontTx/>
              <a:buChar char="-"/>
            </a:pPr>
            <a:r>
              <a:rPr lang="en-US" dirty="0">
                <a:latin typeface="MS Sans Serif"/>
              </a:rPr>
              <a:t>CAI</a:t>
            </a:r>
            <a:r>
              <a:rPr lang="en-US" b="1" dirty="0">
                <a:solidFill>
                  <a:srgbClr val="00B050"/>
                </a:solidFill>
                <a:latin typeface="MS Sans Serif"/>
              </a:rPr>
              <a:t> </a:t>
            </a:r>
            <a:r>
              <a:rPr lang="th-TH" b="1" dirty="0">
                <a:solidFill>
                  <a:srgbClr val="00B050"/>
                </a:solidFill>
                <a:latin typeface="MS Sans Serif"/>
              </a:rPr>
              <a:t>คอมพิวเตอร์ช่วยการสอน  </a:t>
            </a:r>
            <a:r>
              <a:rPr lang="th-TH" dirty="0">
                <a:latin typeface="MS Sans Serif"/>
              </a:rPr>
              <a:t>ใช้เทคโนโลยีคอมพิวเตอร์มาเสริมประสิทธิภาพ</a:t>
            </a:r>
          </a:p>
          <a:p>
            <a:r>
              <a:rPr lang="th-TH" dirty="0">
                <a:latin typeface="MS Sans Serif"/>
              </a:rPr>
              <a:t>        การเรียนการสอน  เสริมการสอนขณะที่สอนในห้องเรียนใช้เสริมการเรียนรู้ใน     </a:t>
            </a:r>
          </a:p>
          <a:p>
            <a:r>
              <a:rPr lang="th-TH" dirty="0">
                <a:latin typeface="MS Sans Serif"/>
              </a:rPr>
              <a:t>         ห้องเรียนหรือนอกห้องเรียน </a:t>
            </a:r>
          </a:p>
          <a:p>
            <a:pPr marL="457200" indent="-457200">
              <a:buFontTx/>
              <a:buChar char="-"/>
            </a:pPr>
            <a:endParaRPr lang="th-TH" dirty="0">
              <a:latin typeface="MS Sans Serif"/>
            </a:endParaRPr>
          </a:p>
          <a:p>
            <a:pPr marL="457200" indent="-457200">
              <a:buFontTx/>
              <a:buChar char="-"/>
            </a:pPr>
            <a:endParaRPr lang="th-TH" dirty="0">
              <a:latin typeface="MS Sans Serif"/>
            </a:endParaRPr>
          </a:p>
          <a:p>
            <a:pPr marL="457200" indent="-457200">
              <a:buFontTx/>
              <a:buChar char="-"/>
            </a:pPr>
            <a:endParaRPr lang="th-TH" dirty="0">
              <a:latin typeface="MS Sans Serif"/>
            </a:endParaRPr>
          </a:p>
          <a:p>
            <a:pPr marL="457200" indent="-457200">
              <a:buFontTx/>
              <a:buChar char="-"/>
            </a:pPr>
            <a:endParaRPr lang="th-TH" dirty="0">
              <a:latin typeface="MS Sans Serif"/>
            </a:endParaRPr>
          </a:p>
          <a:p>
            <a:pPr marL="457200" indent="-457200">
              <a:buFontTx/>
              <a:buChar char="-"/>
            </a:pPr>
            <a:r>
              <a:rPr lang="th-TH" dirty="0">
                <a:latin typeface="MS Sans Serif"/>
              </a:rPr>
              <a:t>ทั้งทางไกลและทางใกล้ สามารถสอนความรู้ใหม่ และสอนซ่อมเสริมความรู้ที่เรียนมาแล้ว </a:t>
            </a:r>
            <a:endParaRPr lang="th-TH" dirty="0"/>
          </a:p>
        </p:txBody>
      </p:sp>
      <p:pic>
        <p:nvPicPr>
          <p:cNvPr id="4098" name="Picture 2" descr="CAI สื่อคอมพิวเตอร์ช่วยสอ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3870329"/>
            <a:ext cx="2808312" cy="13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AI Engineering - Engineering Specialist - Self-employed | LinkedI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54896"/>
            <a:ext cx="4104456" cy="17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4369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32970"/>
            <a:ext cx="8229600" cy="850106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7544" y="32970"/>
            <a:ext cx="8229600" cy="659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67545" y="836712"/>
            <a:ext cx="82296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/>
              <a:t>5. การประเมินผลคุณภาพบทเรียน (</a:t>
            </a:r>
            <a:r>
              <a:rPr lang="en-US" sz="3200" dirty="0"/>
              <a:t>Evaluation) </a:t>
            </a:r>
            <a:r>
              <a:rPr lang="th-TH" sz="3200" dirty="0"/>
              <a:t>มี3ขั้นตอน ดังนี้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57835" y="1558613"/>
            <a:ext cx="84490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5.2 </a:t>
            </a:r>
            <a:r>
              <a:rPr lang="th-TH" b="1" dirty="0"/>
              <a:t>ทดสอบหาประสิทธิภาพ  </a:t>
            </a:r>
            <a:r>
              <a:rPr lang="th-TH" dirty="0"/>
              <a:t>โดยการทดลองด้วย กลุ่มตัวอย่างเป้าหมาย</a:t>
            </a:r>
          </a:p>
          <a:p>
            <a:r>
              <a:rPr lang="th-TH" dirty="0"/>
              <a:t>จำนวน 30 คน  ทำการปรับปรุงและนำผลมากำหนดกลวิธีการหาประสิทธิภาพ จริงต่อไป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5.3 </a:t>
            </a:r>
            <a:r>
              <a:rPr lang="th-TH" b="1" dirty="0"/>
              <a:t>ทำการทดสอบเพื่อหาประสิทธิภาพ </a:t>
            </a:r>
            <a:r>
              <a:rPr lang="th-TH" dirty="0"/>
              <a:t> ทำการทดสอบหา ประสิทธิภาพของ </a:t>
            </a:r>
            <a:r>
              <a:rPr lang="en-US" dirty="0"/>
              <a:t>Package </a:t>
            </a:r>
            <a:r>
              <a:rPr lang="th-TH" dirty="0"/>
              <a:t>และหาผลสัมฤทธิ์ทางการเรียน (</a:t>
            </a:r>
            <a:r>
              <a:rPr lang="en-US" dirty="0"/>
              <a:t>Effectiveness) </a:t>
            </a:r>
            <a:endParaRPr lang="th-TH" dirty="0"/>
          </a:p>
          <a:p>
            <a:r>
              <a:rPr lang="th-TH" dirty="0"/>
              <a:t>จากกลุ่มตัวอย่าง เป้าหมาย 30 คนหากได้ผลตามเป้าหมายที่ต้องการเป็นอันใช้ได้</a:t>
            </a:r>
          </a:p>
        </p:txBody>
      </p:sp>
      <p:sp>
        <p:nvSpPr>
          <p:cNvPr id="2" name="AutoShape 2" descr="Quality evaluation concept stock image. Image of satisfaction - 51544205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4" descr="Quality evaluation concept stock image. Image of satisfaction - 51544205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ผลงานนักเรียน/นักศึกษ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80928"/>
            <a:ext cx="25241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I สื่อคอมพิวเตอร์ช่วยสอ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794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310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66111"/>
            <a:ext cx="8229600" cy="5391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dirty="0"/>
              <a:t>เมื่อพัฒนาตาม</a:t>
            </a:r>
            <a:r>
              <a:rPr lang="th-TH" b="1" dirty="0">
                <a:solidFill>
                  <a:srgbClr val="00B050"/>
                </a:solidFill>
              </a:rPr>
              <a:t>ครบ 16 ขั้นตอน</a:t>
            </a:r>
            <a:r>
              <a:rPr lang="th-TH" dirty="0"/>
              <a:t>และเสร็จเรียบร้อยสมบูรณ์ตามที่มุ่งหวัง สามารถนำออก</a:t>
            </a:r>
            <a:r>
              <a:rPr lang="th-TH" sz="2800" dirty="0"/>
              <a:t>เผยแพร่ (</a:t>
            </a:r>
            <a:r>
              <a:rPr lang="en-US" sz="2000" dirty="0"/>
              <a:t>Publication) </a:t>
            </a:r>
            <a:r>
              <a:rPr lang="th-TH" dirty="0"/>
              <a:t>ใช้งานต่อไปได้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/>
              <a:t>และ</a:t>
            </a:r>
            <a:r>
              <a:rPr lang="th-TH" b="1" dirty="0">
                <a:solidFill>
                  <a:srgbClr val="7030A0"/>
                </a:solidFill>
              </a:rPr>
              <a:t>ควรจะมีระบบติดตามผล </a:t>
            </a:r>
            <a:r>
              <a:rPr lang="th-TH" dirty="0"/>
              <a:t>(</a:t>
            </a:r>
            <a:r>
              <a:rPr lang="en-US" sz="2400" dirty="0"/>
              <a:t>Follow up) </a:t>
            </a:r>
            <a:r>
              <a:rPr lang="th-TH" dirty="0"/>
              <a:t>เพื่อนำผลมาประกอบการปรับปรุงงาน ต่อไป  จากขั้นตอนการพัฒนาบทเรียนคอมพิวเตอร์ช่วยสอนหรือ </a:t>
            </a:r>
            <a:r>
              <a:rPr lang="en-US" dirty="0"/>
              <a:t>CAI </a:t>
            </a:r>
            <a:r>
              <a:rPr lang="th-TH" dirty="0"/>
              <a:t>ดังกล่าวสามารถสรุปเป็นแผนภูมิได้ดังนี้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32970"/>
            <a:ext cx="8229600" cy="659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440548" y="692696"/>
            <a:ext cx="8568951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/>
              <a:t>5. การประเมินผลคุณภาพบทเรียน (</a:t>
            </a:r>
            <a:r>
              <a:rPr lang="en-US" sz="3200" dirty="0"/>
              <a:t>Evaluation) </a:t>
            </a:r>
            <a:r>
              <a:rPr lang="th-TH" sz="3200" dirty="0"/>
              <a:t>มี3ขั้นตอน ดังนี้</a:t>
            </a:r>
            <a:endParaRPr lang="en-US" sz="3200" b="1" dirty="0"/>
          </a:p>
        </p:txBody>
      </p:sp>
      <p:sp>
        <p:nvSpPr>
          <p:cNvPr id="2" name="AutoShape 2" descr="Diseño del logo del Instituto Mexicano de la Malta y la Cerveza 🍺  Artesanal Independiente. Branding #IMMCAI . . L… | Creative studio,  Branding, Cerveza artesanal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8" name="Picture 4" descr="การเรียนรู้ด้วยคอมพิวเตอร์ช่วยสอน : CAI - mediathailand : edu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4" y="2636912"/>
            <a:ext cx="3867150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5230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4325144" y="382015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05980" y="609570"/>
            <a:ext cx="5238328" cy="461665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dirty="0"/>
              <a:t>กำหนดวิชา/หัวเรื่อง/วัตถุประสงค์และกลุ่มผู้เรียน </a:t>
            </a: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4325144" y="1071235"/>
            <a:ext cx="0" cy="246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9258" y="1356048"/>
            <a:ext cx="8669206" cy="89255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th-TH" sz="2400" b="1" u="sng" dirty="0"/>
              <a:t>ขั้นวิเคราะห์</a:t>
            </a:r>
            <a:r>
              <a:rPr lang="th-TH" sz="1800" b="1" u="sng" dirty="0"/>
              <a:t>(</a:t>
            </a:r>
            <a:r>
              <a:rPr lang="en-US" sz="1800" dirty="0"/>
              <a:t>Analysis) </a:t>
            </a:r>
            <a:r>
              <a:rPr lang="th-TH" sz="1800" dirty="0"/>
              <a:t>  </a:t>
            </a:r>
            <a:r>
              <a:rPr lang="th-TH" sz="2400" dirty="0"/>
              <a:t>1.สร้างแผนภูมิระดมสมอง </a:t>
            </a:r>
            <a:r>
              <a:rPr lang="th-TH" dirty="0"/>
              <a:t>(</a:t>
            </a:r>
            <a:r>
              <a:rPr lang="en-US" sz="2000" dirty="0"/>
              <a:t>Brain Storm Chart) </a:t>
            </a:r>
            <a:r>
              <a:rPr lang="en-US" sz="1800" dirty="0"/>
              <a:t>2.</a:t>
            </a:r>
            <a:r>
              <a:rPr lang="en-US" sz="2000" dirty="0"/>
              <a:t> </a:t>
            </a:r>
            <a:r>
              <a:rPr lang="th-TH" sz="2000" dirty="0"/>
              <a:t>สร้างแผนภูมิหัวเรื่องสัมพันธ์ (</a:t>
            </a:r>
            <a:r>
              <a:rPr lang="en-US" sz="1800" dirty="0"/>
              <a:t>Concept Chart) </a:t>
            </a:r>
            <a:r>
              <a:rPr lang="en-US" sz="2000" dirty="0"/>
              <a:t>  3. </a:t>
            </a:r>
            <a:r>
              <a:rPr lang="th-TH" sz="2400" dirty="0"/>
              <a:t>สร้างแผนภูมิโครงข่ายเนื้อหา </a:t>
            </a:r>
            <a:r>
              <a:rPr lang="th-TH" sz="2000" dirty="0"/>
              <a:t>(</a:t>
            </a:r>
            <a:r>
              <a:rPr lang="en-US" sz="2000" dirty="0"/>
              <a:t>Content network Chart) </a:t>
            </a:r>
            <a:endParaRPr lang="th-TH" sz="2000" dirty="0"/>
          </a:p>
        </p:txBody>
      </p:sp>
      <p:sp>
        <p:nvSpPr>
          <p:cNvPr id="15" name="Rectangle 14"/>
          <p:cNvSpPr/>
          <p:nvPr/>
        </p:nvSpPr>
        <p:spPr>
          <a:xfrm>
            <a:off x="165388" y="2486342"/>
            <a:ext cx="8727091" cy="76944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th-TH" sz="2000" b="1" u="sng" dirty="0"/>
              <a:t>ขั้นการออกแบบ </a:t>
            </a:r>
            <a:r>
              <a:rPr lang="th-TH" sz="2000" dirty="0"/>
              <a:t>(</a:t>
            </a:r>
            <a:r>
              <a:rPr lang="en-US" sz="1800" dirty="0"/>
              <a:t>Design)</a:t>
            </a:r>
            <a:r>
              <a:rPr lang="en-US" sz="1400" dirty="0"/>
              <a:t> </a:t>
            </a:r>
            <a:r>
              <a:rPr lang="en-US" sz="1600" dirty="0"/>
              <a:t>4</a:t>
            </a:r>
            <a:r>
              <a:rPr lang="en-US" sz="1800" dirty="0"/>
              <a:t>.</a:t>
            </a:r>
            <a:r>
              <a:rPr lang="en-US" sz="2400" dirty="0"/>
              <a:t> </a:t>
            </a:r>
            <a:r>
              <a:rPr lang="th-TH" sz="2400" dirty="0"/>
              <a:t>กำหนดกลวิธีการนำเสนอและวัตถุประสงค์เชิงพฤติกรรม (</a:t>
            </a:r>
            <a:r>
              <a:rPr lang="en-US" sz="1600" dirty="0"/>
              <a:t>Strategic Presentation Plan </a:t>
            </a:r>
            <a:r>
              <a:rPr lang="en-US" sz="1600" dirty="0" err="1"/>
              <a:t>vs</a:t>
            </a:r>
            <a:r>
              <a:rPr lang="en-US" sz="1600" dirty="0"/>
              <a:t>, Behavior Chart) </a:t>
            </a:r>
            <a:r>
              <a:rPr lang="en-US" sz="1400" dirty="0"/>
              <a:t>5.</a:t>
            </a:r>
            <a:r>
              <a:rPr lang="en-US" sz="1800" dirty="0"/>
              <a:t> </a:t>
            </a:r>
            <a:r>
              <a:rPr lang="th-TH" sz="2000" dirty="0"/>
              <a:t>สร้างแผนภูมินำเสนอแต่ละหน่วย </a:t>
            </a:r>
            <a:r>
              <a:rPr lang="th-TH" sz="1600" dirty="0"/>
              <a:t>(</a:t>
            </a:r>
            <a:r>
              <a:rPr lang="en-US" sz="1600" dirty="0"/>
              <a:t>Module Presentation) </a:t>
            </a:r>
            <a:endParaRPr lang="th-TH" sz="1600" dirty="0"/>
          </a:p>
        </p:txBody>
      </p: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4413861" y="2248600"/>
            <a:ext cx="0" cy="2316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2"/>
          </p:cNvCxnSpPr>
          <p:nvPr/>
        </p:nvCxnSpPr>
        <p:spPr>
          <a:xfrm flipH="1">
            <a:off x="4528933" y="3255783"/>
            <a:ext cx="1" cy="1865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65388" y="3442355"/>
            <a:ext cx="8812089" cy="113877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th-TH" sz="2400" b="1" u="sng" dirty="0"/>
              <a:t>ขั้นพัฒนา</a:t>
            </a:r>
            <a:r>
              <a:rPr lang="th-TH" dirty="0"/>
              <a:t>(</a:t>
            </a:r>
            <a:r>
              <a:rPr lang="en-US" sz="2000" dirty="0"/>
              <a:t>Developing)</a:t>
            </a:r>
            <a:r>
              <a:rPr lang="en-US" dirty="0"/>
              <a:t> </a:t>
            </a:r>
            <a:r>
              <a:rPr lang="en-US" sz="1600" dirty="0"/>
              <a:t>6.</a:t>
            </a:r>
            <a:r>
              <a:rPr lang="th-TH" sz="2400" dirty="0"/>
              <a:t>เขียนรายละเอียดเนื้อหาตามที่กำหนดให้ </a:t>
            </a:r>
            <a:r>
              <a:rPr lang="th-TH" sz="2000" dirty="0"/>
              <a:t>(</a:t>
            </a:r>
            <a:r>
              <a:rPr lang="en-US" sz="2000" dirty="0"/>
              <a:t>Script Development) </a:t>
            </a:r>
            <a:r>
              <a:rPr lang="en-US" sz="1600" dirty="0"/>
              <a:t>7. </a:t>
            </a:r>
            <a:r>
              <a:rPr lang="th-TH" sz="2000" dirty="0"/>
              <a:t>จัดทำลำดับเนื้อหา (</a:t>
            </a:r>
            <a:r>
              <a:rPr lang="en-US" sz="1600" dirty="0"/>
              <a:t>Story Board Development</a:t>
            </a:r>
            <a:r>
              <a:rPr lang="en-US" sz="1200" dirty="0"/>
              <a:t>) </a:t>
            </a:r>
            <a:r>
              <a:rPr lang="en-US" sz="2000" dirty="0"/>
              <a:t>8. </a:t>
            </a:r>
            <a:r>
              <a:rPr lang="th-TH" sz="2000" dirty="0"/>
              <a:t>นำเนื้อหามาตรวจสอบความถูกต้อง </a:t>
            </a:r>
            <a:r>
              <a:rPr lang="th-TH" sz="1800" dirty="0"/>
              <a:t>(</a:t>
            </a:r>
            <a:r>
              <a:rPr lang="en-US" sz="1800" dirty="0"/>
              <a:t>Content Correctness) </a:t>
            </a:r>
            <a:r>
              <a:rPr lang="en-US" sz="2000" dirty="0"/>
              <a:t>9. </a:t>
            </a:r>
            <a:r>
              <a:rPr lang="th-TH" sz="2000" dirty="0"/>
              <a:t>สร้างแบบทดสอบส่วนต่างๆ </a:t>
            </a:r>
            <a:r>
              <a:rPr lang="th-TH" sz="1400" dirty="0"/>
              <a:t>(</a:t>
            </a:r>
            <a:r>
              <a:rPr lang="en-US" sz="1400" dirty="0"/>
              <a:t>Test Development) </a:t>
            </a:r>
            <a:endParaRPr lang="th-TH" sz="1400" dirty="0"/>
          </a:p>
        </p:txBody>
      </p:sp>
      <p:cxnSp>
        <p:nvCxnSpPr>
          <p:cNvPr id="24" name="Straight Arrow Connector 23"/>
          <p:cNvCxnSpPr>
            <a:stCxn id="22" idx="2"/>
          </p:cNvCxnSpPr>
          <p:nvPr/>
        </p:nvCxnSpPr>
        <p:spPr>
          <a:xfrm flipH="1">
            <a:off x="4571432" y="4581128"/>
            <a:ext cx="1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89425" y="4797152"/>
            <a:ext cx="7848872" cy="76944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th-TH" sz="2400" b="1" u="sng" dirty="0"/>
              <a:t>ขั้นสร้าง </a:t>
            </a:r>
            <a:r>
              <a:rPr lang="th-TH" sz="2000" dirty="0"/>
              <a:t>(</a:t>
            </a:r>
            <a:r>
              <a:rPr lang="en-US" sz="1400" dirty="0"/>
              <a:t>Implementation) </a:t>
            </a:r>
            <a:r>
              <a:rPr lang="en-US" sz="1600" dirty="0"/>
              <a:t>10. </a:t>
            </a:r>
            <a:r>
              <a:rPr lang="th-TH" sz="2000" dirty="0"/>
              <a:t>เลือกซอฟต์แวร์ที่ใช้ในการสร้างสื่อ </a:t>
            </a:r>
            <a:r>
              <a:rPr lang="th-TH" sz="2000" b="1" dirty="0"/>
              <a:t>11. </a:t>
            </a:r>
            <a:r>
              <a:rPr lang="th-TH" sz="2000" dirty="0"/>
              <a:t>จัดเตรียมรูปภาพ เสียง วีดีโอ ภาพนิ่งข้อความ </a:t>
            </a:r>
            <a:r>
              <a:rPr lang="th-TH" sz="1400" dirty="0"/>
              <a:t>(</a:t>
            </a:r>
            <a:r>
              <a:rPr lang="en-US" sz="1400" dirty="0"/>
              <a:t>File)</a:t>
            </a:r>
            <a:r>
              <a:rPr lang="en-US" sz="2000" dirty="0"/>
              <a:t> </a:t>
            </a:r>
            <a:r>
              <a:rPr lang="en-US" sz="1600" dirty="0"/>
              <a:t>12. </a:t>
            </a:r>
            <a:r>
              <a:rPr lang="th-TH" sz="2000" dirty="0"/>
              <a:t>จัดการทำ</a:t>
            </a:r>
            <a:r>
              <a:rPr lang="th-TH" sz="1400" dirty="0"/>
              <a:t> </a:t>
            </a:r>
            <a:r>
              <a:rPr lang="en-US" sz="1400" dirty="0"/>
              <a:t>Course ware</a:t>
            </a:r>
            <a:r>
              <a:rPr lang="en-US" sz="2000" dirty="0"/>
              <a:t> </a:t>
            </a:r>
            <a:r>
              <a:rPr lang="th-TH" sz="2000" dirty="0"/>
              <a:t>เข้าในโปรแกรม </a:t>
            </a:r>
            <a:r>
              <a:rPr lang="th-TH" sz="1600" dirty="0"/>
              <a:t>(</a:t>
            </a:r>
            <a:r>
              <a:rPr lang="en-US" sz="1600" dirty="0"/>
              <a:t>Coding)</a:t>
            </a:r>
            <a:endParaRPr lang="th-TH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572000" y="5566593"/>
            <a:ext cx="0" cy="2386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68181" y="5827911"/>
            <a:ext cx="8006503" cy="76944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th-TH" sz="2400" b="1" u="sng" dirty="0"/>
              <a:t>ขั้นประเมินผล</a:t>
            </a:r>
            <a:r>
              <a:rPr lang="th-TH" sz="2000" dirty="0"/>
              <a:t> (</a:t>
            </a:r>
            <a:r>
              <a:rPr lang="en-US" sz="2000" dirty="0"/>
              <a:t>Evaluation) </a:t>
            </a:r>
            <a:r>
              <a:rPr lang="en-US" sz="1800" dirty="0"/>
              <a:t>13. </a:t>
            </a:r>
            <a:r>
              <a:rPr lang="th-TH" sz="2000" dirty="0"/>
              <a:t>ผู้เชี่ยวชาญตรวจสอบคุณภาพ 14. ทดสอบการดำเนินการ ทดสอบหาประสิทธิภาพ 15. ทำการทดสอบเพื่อหาประสิทธิภาพ 16. จัดทำคู่มือการใช้งาน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563888" y="44624"/>
            <a:ext cx="1584176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dirty="0"/>
              <a:t>เริ่ม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65194" y="117128"/>
            <a:ext cx="1933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ที่มา: ไพโรจน์ ตีรณธนากุล และไพบูรณ์ เกียรติโกมล, ม.พระจอมเกล้าธนบุรี</a:t>
            </a:r>
          </a:p>
        </p:txBody>
      </p:sp>
    </p:spTree>
    <p:extLst>
      <p:ext uri="{BB962C8B-B14F-4D97-AF65-F5344CB8AC3E}">
        <p14:creationId xmlns:p14="http://schemas.microsoft.com/office/powerpoint/2010/main" val="362444321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380A-8BE2-4C98-A23C-A0252B26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492896"/>
            <a:ext cx="8229600" cy="1143000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r>
              <a:rPr lang="en-US" dirty="0"/>
              <a:t>Ai </a:t>
            </a:r>
            <a:r>
              <a:rPr lang="th-TH" dirty="0"/>
              <a:t>กับ </a:t>
            </a:r>
            <a:r>
              <a:rPr lang="en-US" dirty="0"/>
              <a:t>CAI </a:t>
            </a:r>
            <a:r>
              <a:rPr lang="th-TH" dirty="0"/>
              <a:t>ในปี 2026 </a:t>
            </a:r>
          </a:p>
        </p:txBody>
      </p:sp>
    </p:spTree>
    <p:extLst>
      <p:ext uri="{BB962C8B-B14F-4D97-AF65-F5344CB8AC3E}">
        <p14:creationId xmlns:p14="http://schemas.microsoft.com/office/powerpoint/2010/main" val="35150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8352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คอมพิวเตอร์ช่วยสอน </a:t>
            </a:r>
          </a:p>
          <a:p>
            <a:endParaRPr lang="th-TH" dirty="0"/>
          </a:p>
          <a:p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323528" y="620688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5040" y="1476575"/>
            <a:ext cx="84654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บทเรียนคอมพิวเตอร์ช่วยสอน </a:t>
            </a:r>
            <a:r>
              <a:rPr lang="th-TH" dirty="0">
                <a:solidFill>
                  <a:srgbClr val="002060"/>
                </a:solidFill>
              </a:rPr>
              <a:t>เป็นสื่อการเรียนการสอนที่ใช้คอมพิวเตอร์</a:t>
            </a:r>
            <a:r>
              <a:rPr lang="th-TH" dirty="0"/>
              <a:t>ในการทำงานโดยมีลักษณะเป็นไฟล์อิเล็กทรอนิกส์ ที่</a:t>
            </a:r>
            <a:r>
              <a:rPr lang="th-TH" dirty="0">
                <a:solidFill>
                  <a:srgbClr val="002060"/>
                </a:solidFill>
              </a:rPr>
              <a:t>มีลักษณะการทำงานของสื่อตั้งแต่ 2 ชนิดขึ้นไป </a:t>
            </a:r>
            <a:r>
              <a:rPr lang="th-TH" dirty="0"/>
              <a:t>เช่น </a:t>
            </a:r>
            <a:r>
              <a:rPr lang="th-TH" b="1" dirty="0">
                <a:solidFill>
                  <a:srgbClr val="FF0000"/>
                </a:solidFill>
              </a:rPr>
              <a:t>ตัวอักษร</a:t>
            </a:r>
            <a:r>
              <a:rPr lang="th-TH" dirty="0"/>
              <a:t> </a:t>
            </a:r>
            <a:r>
              <a:rPr lang="th-TH" b="1" dirty="0"/>
              <a:t>ภาพ </a:t>
            </a:r>
            <a:r>
              <a:rPr lang="th-TH" dirty="0"/>
              <a:t> หรือ </a:t>
            </a:r>
            <a:r>
              <a:rPr lang="th-TH" dirty="0">
                <a:solidFill>
                  <a:srgbClr val="FF0000"/>
                </a:solidFill>
              </a:rPr>
              <a:t>ภาพเคลื่อนไหว </a:t>
            </a:r>
            <a:r>
              <a:rPr lang="th-TH" b="1" dirty="0">
                <a:solidFill>
                  <a:srgbClr val="0070C0"/>
                </a:solidFill>
              </a:rPr>
              <a:t>เสียง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 ซึ่งบทเรียนคอม</a:t>
            </a:r>
            <a:r>
              <a:rPr lang="th-TH" dirty="0" err="1"/>
              <a:t>เตอร์</a:t>
            </a:r>
            <a:r>
              <a:rPr lang="th-TH" dirty="0"/>
              <a:t>สามารถสร้างปฏิสัมพันธ์กับผู้ใช้งานได้โดยมีการโต้ตอบระหว่างผู้ใช้งานกับคอมพิวเตอร์มีการป้อนข้อมูล ประมวลผล และ แสดงผลย้อนกลับมาหาผู้ใช้ในทันที</a:t>
            </a:r>
          </a:p>
        </p:txBody>
      </p:sp>
      <p:pic>
        <p:nvPicPr>
          <p:cNvPr id="9218" name="Picture 2" descr="nongnuchayo: ความหมายของคอมพิวเตอร์ช่วยสอน C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59171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uthorware Webboard - กรุงเทพมหานคร, กรุงเทพมหานคร, ประเทศไทย |  โพรไฟล์มืออาชีพ | Linke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62" y="3032396"/>
            <a:ext cx="15716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omputer | History, Parts, Networking, Operating Systems, &amp; Facts | 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37" y="3032396"/>
            <a:ext cx="23717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40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8352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คอมพิวเตอร์ช่วยสอน </a:t>
            </a:r>
          </a:p>
          <a:p>
            <a:endParaRPr lang="th-TH" dirty="0"/>
          </a:p>
          <a:p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323528" y="620688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104" y="1504284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ทำให้ผู้ใช้สามารถประมวลผลข้อมูลและป้อนข้อมูลกลับไปยังคอมพิวเตอร์ได้อีกอย่างไม่จำกัด ซึ่งนักวิชาการได้กำหนดคุณลักษณะสำคัญของบทเรียนคอมพิวเตอร์ช่วยสอนแตกต่างกัน ดังนี้</a:t>
            </a:r>
          </a:p>
        </p:txBody>
      </p:sp>
      <p:pic>
        <p:nvPicPr>
          <p:cNvPr id="10246" name="Picture 6" descr="computer aided i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2466975" cy="20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DF) คอมพิวเตอร์ช่วยสอน CAI - DOKUMEN.T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1" y="4365104"/>
            <a:ext cx="2466975" cy="20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บทเรี... - รับทำสื่อการสอน CAI : Computer-Assisted-Instruction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06" y="4365104"/>
            <a:ext cx="3117058" cy="200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5983" y="3139614"/>
            <a:ext cx="77221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ถนอมพร เลาหจรัสแสง </a:t>
            </a:r>
            <a:r>
              <a:rPr lang="th-TH" dirty="0"/>
              <a:t> กล่าวว่า </a:t>
            </a:r>
          </a:p>
          <a:p>
            <a:r>
              <a:rPr lang="th-TH" dirty="0"/>
              <a:t>คุณลักษณะที่สำคัญ ของบทเรียนคอมพิวเตอร์ช่วยสอนมี 4 ประการ</a:t>
            </a:r>
          </a:p>
        </p:txBody>
      </p:sp>
    </p:spTree>
    <p:extLst>
      <p:ext uri="{BB962C8B-B14F-4D97-AF65-F5344CB8AC3E}">
        <p14:creationId xmlns:p14="http://schemas.microsoft.com/office/powerpoint/2010/main" val="141050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8352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คอมพิวเตอร์ช่วยสอน </a:t>
            </a:r>
          </a:p>
          <a:p>
            <a:endParaRPr lang="th-TH" dirty="0"/>
          </a:p>
          <a:p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355398" y="476672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" y="1153722"/>
            <a:ext cx="88204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ถนอมพร เลาหจรัสแสง </a:t>
            </a:r>
            <a:r>
              <a:rPr lang="th-TH" dirty="0"/>
              <a:t>กล่าวว่า คุณลักษณะที่สา</a:t>
            </a:r>
            <a:r>
              <a:rPr lang="th-TH" dirty="0" err="1"/>
              <a:t>คัญ</a:t>
            </a:r>
            <a:r>
              <a:rPr lang="th-TH" dirty="0"/>
              <a:t> ของบทเรียนคอมพิวเตอร์ช่วยสอนมี 4 ประการ ได้แก่ </a:t>
            </a:r>
          </a:p>
          <a:p>
            <a:r>
              <a:rPr lang="en-US" sz="3600" b="1" dirty="0"/>
              <a:t>1.</a:t>
            </a:r>
            <a:r>
              <a:rPr lang="th-TH" sz="3600" b="1" dirty="0"/>
              <a:t>สารสนเทศ </a:t>
            </a:r>
            <a:r>
              <a:rPr lang="th-TH" b="1" dirty="0"/>
              <a:t>(</a:t>
            </a:r>
            <a:r>
              <a:rPr lang="en-US" sz="2000" dirty="0"/>
              <a:t>Information) </a:t>
            </a:r>
            <a:r>
              <a:rPr lang="th-TH" dirty="0"/>
              <a:t>ในที่นี้เป็น </a:t>
            </a:r>
            <a:r>
              <a:rPr lang="th-TH" b="1" dirty="0"/>
              <a:t>เนื้อหาสาระ</a:t>
            </a:r>
            <a:r>
              <a:rPr lang="th-TH" dirty="0"/>
              <a:t> </a:t>
            </a:r>
            <a:r>
              <a:rPr lang="th-TH" sz="2000" dirty="0"/>
              <a:t>(</a:t>
            </a:r>
            <a:r>
              <a:rPr lang="en-US" sz="2000" dirty="0"/>
              <a:t>Content) </a:t>
            </a:r>
            <a:endParaRPr lang="th-TH" sz="2000" dirty="0"/>
          </a:p>
          <a:p>
            <a:r>
              <a:rPr lang="th-TH" dirty="0"/>
              <a:t>ที่ได้รับการ เรียบเรียงแล้วเป็นอย่างดี ซึ่งทำให้นักเรียนเกิดการเรียนรู้หรือได้รับทักษะอย่างหนึ่งอย่างใดตามที่ ผู้สร้างได้กำหนดวัตถุประสงค์ไว้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โดยการนำเสนอเนื้อหานี้อาจจะเป็นการนำเสนอในรูปแบบต่าง ๆ ซึ่งอาจเป็นในลักษณะทางตรงหรือทางอ้อมก็ได้ </a:t>
            </a:r>
          </a:p>
        </p:txBody>
      </p:sp>
      <p:sp>
        <p:nvSpPr>
          <p:cNvPr id="4" name="AutoShape 2" descr="What is information technology or IT? Definition and examples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4" descr="What is information technology or IT? Definition and examples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1270" name="Picture 6" descr="What is information technology or IT? Definition and examp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573016"/>
            <a:ext cx="3004964" cy="185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15 Reasons Why the IT Field is a Great Career Choice (Top Reasons) |  Florida Career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48" y="3612276"/>
            <a:ext cx="2730848" cy="18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nformation Technology Bachelors Degree - A Good Choic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96" y="3612276"/>
            <a:ext cx="2675113" cy="18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9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990" y="1340768"/>
            <a:ext cx="880049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 </a:t>
            </a:r>
            <a:r>
              <a:rPr lang="th-TH" dirty="0"/>
              <a:t>บทเรียนคอมพิวเตอร์ช่วยสอนจะต้องมี ความยืดหยุ่นมากพอที่นักเรียนจะมีอิสระในการควบคุมการเรียนของตน รวมทั้งการเลือกรูปแบบการเรียนที่เหมาะสมกับตนได้การควบคุมการเรียนของตนนี้ก็มีหลายลักษณะ ได้แก่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" y="523220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" y="0"/>
            <a:ext cx="283923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b="1" dirty="0"/>
              <a:t>2. คอมพิวเตอร์ช่วยสอน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3548" y="3218205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2.1 การควบคุมเนื้อหา </a:t>
            </a:r>
            <a:r>
              <a:rPr lang="th-TH" dirty="0"/>
              <a:t>การเลือกที่จะเรียนส่วนใด ข้ามส่วนใด ออกจากบทเรียนเมื่อใดหรือย้อนกลับมาเรียนในส่วนที่ยังไม่ได้ศึกษา </a:t>
            </a:r>
          </a:p>
        </p:txBody>
      </p:sp>
      <p:sp>
        <p:nvSpPr>
          <p:cNvPr id="8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2292" name="Picture 4" descr="INDIVIDUALIZATION - Sociology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" y="4256645"/>
            <a:ext cx="4136377" cy="2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Using Predictive Analytics For Individualization in Retail - Fingent 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11" y="4312434"/>
            <a:ext cx="4973389" cy="21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60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990" y="1340768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356" y="523220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" y="0"/>
            <a:ext cx="283923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b="1" dirty="0"/>
              <a:t>2. คอมพิวเตอร์ช่วยสอน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" y="1957203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2.2 การควบคุมลำดับของการเรียน </a:t>
            </a:r>
            <a:r>
              <a:rPr lang="th-TH" dirty="0"/>
              <a:t>การเลือกที่จะเรียนส่วนใด ก่อนหลังหรือการ สร้างลำดับการเรียนด้วยตนเอง </a:t>
            </a:r>
          </a:p>
        </p:txBody>
      </p:sp>
      <p:sp>
        <p:nvSpPr>
          <p:cNvPr id="8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3314" name="Picture 2" descr="ผังงานแบบเงื่อนไข (IF-ELSE) - การเขียนโปรแกรมภาษาซี (C-Program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2" y="314096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การเรียนรู้ในศตวรรษที่ 21 | Classroom Mana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72" y="3106854"/>
            <a:ext cx="3193461" cy="19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ทำความรู้จักกับ Lesson Stu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97" y="3169543"/>
            <a:ext cx="25431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การจัดการชั้นเรียนและสิ่งแวดล้อมในการเรียนรู้อนุบาล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0" y="5022931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การประเมินผลคืออะไร? - peopleval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95" y="5050640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ระบบการเรียนคุมอง Archives | KUM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14" y="502293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80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990" y="1340768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356" y="523220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" y="0"/>
            <a:ext cx="283923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b="1" dirty="0"/>
              <a:t>2. คอมพิวเตอร์ช่วยสอน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" y="1957203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2.3 การควบคุมการฝึกปฏิบัติ</a:t>
            </a:r>
            <a:r>
              <a:rPr lang="th-TH" dirty="0"/>
              <a:t>หรือการทดสอบ ความต้องการที่จะฝึกปฏิบัติหรือทำแบบทดสอบหรือไม่ หากทำจะมากน้อยเพียงใด </a:t>
            </a:r>
          </a:p>
        </p:txBody>
      </p:sp>
      <p:sp>
        <p:nvSpPr>
          <p:cNvPr id="8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6" name="Picture 2" descr="หลักสูตรการฝึกอบรมการพยาบาลทางคลินิกเฉพาะสาข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53" y="3429000"/>
            <a:ext cx="2667946" cy="15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61" y="3609940"/>
            <a:ext cx="1755992" cy="130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Testing Research Unit - สาขาวิชาภาษาต่างประเทศ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532"/>
            <a:ext cx="2648050" cy="12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Aptitude Test: Examples, Types, and U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7" y="3609940"/>
            <a:ext cx="2023309" cy="14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Chulalongkorn University Language Institute (CULI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4924269"/>
            <a:ext cx="3381375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Testing &amp; Evalu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38" y="4914744"/>
            <a:ext cx="5864261" cy="13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1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92" y="30057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/>
              <a:t>ประเภท </a:t>
            </a:r>
            <a:r>
              <a:rPr lang="en-US" dirty="0"/>
              <a:t>Digital Content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560124" y="1863988"/>
            <a:ext cx="813690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dirty="0"/>
              <a:t>เสนอ</a:t>
            </a:r>
            <a:r>
              <a:rPr lang="th-TH" dirty="0" err="1"/>
              <a:t>ให้ดิจิทัล</a:t>
            </a:r>
            <a:r>
              <a:rPr lang="th-TH" dirty="0"/>
              <a:t>คอน</a:t>
            </a:r>
            <a:r>
              <a:rPr lang="th-TH" dirty="0" err="1"/>
              <a:t>เทนต์</a:t>
            </a:r>
            <a:r>
              <a:rPr lang="th-TH" dirty="0"/>
              <a:t>ประกอบด้วย </a:t>
            </a:r>
          </a:p>
          <a:p>
            <a:pPr fontAlgn="base"/>
            <a:r>
              <a:rPr lang="en-US" b="1" dirty="0">
                <a:solidFill>
                  <a:srgbClr val="00B0F0"/>
                </a:solidFill>
              </a:rPr>
              <a:t>1.</a:t>
            </a:r>
            <a:r>
              <a:rPr lang="th-TH" b="1" dirty="0">
                <a:solidFill>
                  <a:srgbClr val="00B0F0"/>
                </a:solidFill>
              </a:rPr>
              <a:t>การออกแบบเว็บ </a:t>
            </a:r>
            <a:r>
              <a:rPr lang="th-TH" sz="2000" b="1" dirty="0">
                <a:solidFill>
                  <a:srgbClr val="00B0F0"/>
                </a:solidFill>
              </a:rPr>
              <a:t>(</a:t>
            </a:r>
            <a:r>
              <a:rPr lang="en-US" sz="2000" b="1" dirty="0">
                <a:solidFill>
                  <a:srgbClr val="00B0F0"/>
                </a:solidFill>
              </a:rPr>
              <a:t>Web design) </a:t>
            </a:r>
          </a:p>
          <a:p>
            <a:pPr fontAlgn="base"/>
            <a:r>
              <a:rPr lang="en-US" sz="4400" b="1" dirty="0">
                <a:solidFill>
                  <a:srgbClr val="002060"/>
                </a:solidFill>
              </a:rPr>
              <a:t>2.</a:t>
            </a:r>
            <a:r>
              <a:rPr lang="th-TH" sz="4400" b="1" dirty="0">
                <a:solidFill>
                  <a:srgbClr val="002060"/>
                </a:solidFill>
              </a:rPr>
              <a:t>คอมพิวเตอร์ช่วยสอน (</a:t>
            </a:r>
            <a:r>
              <a:rPr lang="en-US" sz="3200" b="1" dirty="0">
                <a:solidFill>
                  <a:srgbClr val="002060"/>
                </a:solidFill>
              </a:rPr>
              <a:t>CAI)</a:t>
            </a:r>
          </a:p>
          <a:p>
            <a:pPr fontAlgn="base"/>
            <a:r>
              <a:rPr lang="en-US" b="1" dirty="0">
                <a:solidFill>
                  <a:srgbClr val="00B0F0"/>
                </a:solidFill>
              </a:rPr>
              <a:t>3.</a:t>
            </a:r>
            <a:r>
              <a:rPr lang="th-TH" b="1" dirty="0">
                <a:solidFill>
                  <a:srgbClr val="00B0F0"/>
                </a:solidFill>
              </a:rPr>
              <a:t> สื่ออิเล็กทรอนิกส์เพื่อการเรียนรู้ </a:t>
            </a:r>
            <a:r>
              <a:rPr lang="th-TH" sz="2400" b="1" dirty="0">
                <a:solidFill>
                  <a:srgbClr val="00B0F0"/>
                </a:solidFill>
              </a:rPr>
              <a:t>(</a:t>
            </a:r>
            <a:r>
              <a:rPr lang="en-US" sz="2400" b="1" dirty="0">
                <a:solidFill>
                  <a:srgbClr val="00B0F0"/>
                </a:solidFill>
              </a:rPr>
              <a:t>e-Learning) </a:t>
            </a:r>
          </a:p>
          <a:p>
            <a:pPr fontAlgn="base"/>
            <a:r>
              <a:rPr lang="en-US" sz="2400" dirty="0">
                <a:solidFill>
                  <a:srgbClr val="00B0F0"/>
                </a:solidFill>
              </a:rPr>
              <a:t>4.</a:t>
            </a:r>
            <a:r>
              <a:rPr lang="th-TH" b="1" dirty="0">
                <a:solidFill>
                  <a:srgbClr val="00B0F0"/>
                </a:solidFill>
              </a:rPr>
              <a:t>แอนิ</a:t>
            </a:r>
            <a:r>
              <a:rPr lang="th-TH" b="1" dirty="0" err="1">
                <a:solidFill>
                  <a:srgbClr val="00B0F0"/>
                </a:solidFill>
              </a:rPr>
              <a:t>เมชั่น</a:t>
            </a:r>
            <a:r>
              <a:rPr lang="th-TH" b="1" dirty="0">
                <a:solidFill>
                  <a:srgbClr val="00B0F0"/>
                </a:solidFill>
              </a:rPr>
              <a:t>   </a:t>
            </a:r>
            <a:endParaRPr lang="en-US" b="1" dirty="0">
              <a:solidFill>
                <a:srgbClr val="00B0F0"/>
              </a:solidFill>
            </a:endParaRPr>
          </a:p>
          <a:p>
            <a:pPr fontAlgn="base"/>
            <a:r>
              <a:rPr lang="en-US" b="1" dirty="0">
                <a:solidFill>
                  <a:srgbClr val="00B0F0"/>
                </a:solidFill>
              </a:rPr>
              <a:t>5.</a:t>
            </a:r>
            <a:r>
              <a:rPr lang="th-TH" b="1" dirty="0">
                <a:solidFill>
                  <a:srgbClr val="00B0F0"/>
                </a:solidFill>
              </a:rPr>
              <a:t>เนื้อหาต่างๆ บนโทรศัพท์มือถือ (</a:t>
            </a:r>
            <a:r>
              <a:rPr lang="en-US" sz="2000" b="1" dirty="0">
                <a:solidFill>
                  <a:srgbClr val="00B0F0"/>
                </a:solidFill>
              </a:rPr>
              <a:t>Mobile content)</a:t>
            </a:r>
          </a:p>
          <a:p>
            <a:pPr fontAlgn="base"/>
            <a:r>
              <a:rPr lang="en-US" b="1" dirty="0">
                <a:solidFill>
                  <a:srgbClr val="00B0F0"/>
                </a:solidFill>
              </a:rPr>
              <a:t>6.</a:t>
            </a:r>
            <a:r>
              <a:rPr lang="th-TH" b="1" dirty="0">
                <a:solidFill>
                  <a:srgbClr val="00B0F0"/>
                </a:solidFill>
              </a:rPr>
              <a:t>เกม  </a:t>
            </a:r>
            <a:endParaRPr lang="en-US" b="1" dirty="0">
              <a:solidFill>
                <a:srgbClr val="00B0F0"/>
              </a:solidFill>
            </a:endParaRPr>
          </a:p>
          <a:p>
            <a:pPr fontAlgn="base"/>
            <a:endParaRPr lang="th-TH" sz="2000" dirty="0"/>
          </a:p>
        </p:txBody>
      </p:sp>
      <p:sp>
        <p:nvSpPr>
          <p:cNvPr id="2" name="Rectangle 1"/>
          <p:cNvSpPr/>
          <p:nvPr/>
        </p:nvSpPr>
        <p:spPr>
          <a:xfrm>
            <a:off x="395536" y="119675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โดยสำนักงานคณะกรรมการพัฒนาการเศรษฐกิจและสังคมแห่งชาติ </a:t>
            </a:r>
            <a:endParaRPr lang="th-TH" dirty="0"/>
          </a:p>
        </p:txBody>
      </p:sp>
      <p:pic>
        <p:nvPicPr>
          <p:cNvPr id="7" name="Picture 2" descr="สื่อ CAI วันสำคัญทางพระพุทธศาสนา | LINE SHOP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31029"/>
            <a:ext cx="2641476" cy="35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13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990" y="1340768"/>
            <a:ext cx="880049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3.</a:t>
            </a:r>
            <a:r>
              <a:rPr lang="th-TH" sz="3200" b="1" dirty="0"/>
              <a:t> การโต้ตอบ</a:t>
            </a:r>
            <a:r>
              <a:rPr lang="th-TH" sz="2400" b="1" dirty="0"/>
              <a:t> </a:t>
            </a:r>
            <a:r>
              <a:rPr lang="th-TH" sz="2400" dirty="0"/>
              <a:t>(</a:t>
            </a:r>
            <a:r>
              <a:rPr lang="en-US" sz="2400" dirty="0"/>
              <a:t>Interaction)</a:t>
            </a:r>
            <a:r>
              <a:rPr lang="en-US" sz="2400" b="1" dirty="0"/>
              <a:t> </a:t>
            </a:r>
            <a:r>
              <a:rPr lang="th-TH" b="1" dirty="0"/>
              <a:t>ในที่นี้เป็นการมีปฏิสัมพันธ์กันระหว่างนักเรียนกับ บทเรียนคอมพิวเตอร์ช่วยสอน</a:t>
            </a:r>
          </a:p>
          <a:p>
            <a:r>
              <a:rPr lang="th-TH" dirty="0"/>
              <a:t>        </a:t>
            </a:r>
            <a:r>
              <a:rPr lang="th-TH" b="1" dirty="0">
                <a:solidFill>
                  <a:srgbClr val="7030A0"/>
                </a:solidFill>
              </a:rPr>
              <a:t>การเรียนการสอนรูปแบบที่ดีควรมีการเรียนการสอนในลักษณะที่เปิดโอกาสให้นักเรียนได้มีปฏิสัมพันธ์กับผู้สอน</a:t>
            </a:r>
            <a:r>
              <a:rPr lang="th-TH" b="1" dirty="0" err="1">
                <a:solidFill>
                  <a:srgbClr val="7030A0"/>
                </a:solidFill>
              </a:rPr>
              <a:t>ได้มาก</a:t>
            </a:r>
            <a:r>
              <a:rPr lang="th-TH" b="1" dirty="0">
                <a:solidFill>
                  <a:srgbClr val="7030A0"/>
                </a:solidFill>
              </a:rPr>
              <a:t>ที่สุด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" y="523220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" y="0"/>
            <a:ext cx="283923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b="1" dirty="0"/>
              <a:t>2. คอมพิวเตอร์ช่วยสอน </a:t>
            </a:r>
          </a:p>
        </p:txBody>
      </p:sp>
      <p:sp>
        <p:nvSpPr>
          <p:cNvPr id="8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" name="AutoShape 2" descr="8 Most Common Customer Interactions (and How to Handle Them)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2" name="Picture 4" descr="Every interaction counts | Yoo's daily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72427"/>
            <a:ext cx="2647950" cy="1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surprising ways little social interactions affect your health | New 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682" y="332774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nteract Interaction Interactive Interacting Group Concept Stock Photo,  Picture And Royalty Free Image. Image 57822427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7" y="3262903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0 Best Social Media Interaction Pos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7" y="4991192"/>
            <a:ext cx="2698057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600+ Free Interaction &amp; Diversity Images -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40" y="4915354"/>
            <a:ext cx="2876550" cy="15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portance of classroom interac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890" y="492861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9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072" y="1645867"/>
            <a:ext cx="8800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4. การให้ผลป้อนกลับโดยทันที </a:t>
            </a:r>
            <a:r>
              <a:rPr lang="th-TH" dirty="0"/>
              <a:t>(</a:t>
            </a:r>
            <a:r>
              <a:rPr lang="en-US" sz="2000" dirty="0"/>
              <a:t>Immediate Feedback) </a:t>
            </a:r>
            <a:r>
              <a:rPr lang="th-TH" dirty="0"/>
              <a:t>ตามแนวคิด</a:t>
            </a:r>
            <a:r>
              <a:rPr lang="th-TH" dirty="0" err="1"/>
              <a:t>ของส</a:t>
            </a:r>
            <a:r>
              <a:rPr lang="th-TH" dirty="0"/>
              <a:t>กิน</a:t>
            </a:r>
            <a:r>
              <a:rPr lang="th-TH" dirty="0" err="1"/>
              <a:t>เนอร์</a:t>
            </a:r>
            <a:r>
              <a:rPr lang="th-TH" dirty="0"/>
              <a:t> </a:t>
            </a:r>
            <a:r>
              <a:rPr lang="th-TH" sz="2400" dirty="0"/>
              <a:t>(</a:t>
            </a:r>
            <a:r>
              <a:rPr lang="en-US" sz="2400" dirty="0"/>
              <a:t>Skinner) </a:t>
            </a:r>
            <a:r>
              <a:rPr lang="th-TH" dirty="0"/>
              <a:t>แล้วผลป้อนกลับหรือการให้คำตอบนี้ถือเป็นการเสริมแรง (</a:t>
            </a:r>
            <a:r>
              <a:rPr lang="en-US" sz="2400" dirty="0"/>
              <a:t>Reinforcement) </a:t>
            </a:r>
            <a:r>
              <a:rPr lang="th-TH" dirty="0"/>
              <a:t>อย่างหนึ่ง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" y="692696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" y="0"/>
            <a:ext cx="283923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b="1" dirty="0"/>
              <a:t>2. คอมพิวเตอร์ช่วยสอน </a:t>
            </a:r>
          </a:p>
        </p:txBody>
      </p:sp>
      <p:sp>
        <p:nvSpPr>
          <p:cNvPr id="8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" name="AutoShape 2" descr="8 Most Common Customer Interactions (and How to Handle Them)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2" descr="5 Reasons Why Immediate Feedback is Important for Effective Learning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0" name="Picture 4" descr="Valerie Shute and Umit Tokac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77" y="3140968"/>
            <a:ext cx="2640763" cy="19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Ask for Feedback (with Exampl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25" y="3026239"/>
            <a:ext cx="2828925" cy="209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hy Is Feedback Important in the Communication Pro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91" y="314096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ffective learning methods: The importance of formative feed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75" y="5068455"/>
            <a:ext cx="2356448" cy="156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eaning of Skill of Reinforcement | Components of the Reinforcement - Samar  Educ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0" y="5105112"/>
            <a:ext cx="3028950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Why is positive reinforcement important in the workplace - FlexiPersonn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00" y="5049694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67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990" y="1340768"/>
            <a:ext cx="88004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4. การให้ผลป้อนกลับโดยทันที </a:t>
            </a:r>
            <a:r>
              <a:rPr lang="th-TH" dirty="0"/>
              <a:t>(</a:t>
            </a:r>
            <a:r>
              <a:rPr lang="en-US" sz="2000" dirty="0"/>
              <a:t>Immediate Feedback) </a:t>
            </a:r>
            <a:r>
              <a:rPr lang="th-TH" b="1" dirty="0"/>
              <a:t>และหมายรวมไปถึงการที่บทเรียนคอมพิวเตอร์ช่วยสอนที่สมบูรณ์จะต้องมีการทดสอบหรือประเมินความ เข้าใจของนักเรียนในเนื้อหาหรือทักษะต่าง ๆ ตามวัตถุประสงค์ที่กำหนดไว้ด้วย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b="1" dirty="0">
              <a:solidFill>
                <a:srgbClr val="7030A0"/>
              </a:solidFill>
            </a:endParaRPr>
          </a:p>
          <a:p>
            <a:r>
              <a:rPr lang="th-TH" b="1" dirty="0">
                <a:solidFill>
                  <a:srgbClr val="7030A0"/>
                </a:solidFill>
              </a:rPr>
              <a:t>ลักษณะของการให้ผลป้อนกลับนี้เป็นสิ่งที่ทำให้บทเรียนคอมพิวเตอร์ช่วยสอนแตกต่างไปจากมัลติมีเดีย  ซีดีรอมส่วนใหญ่ซึ่งไม่ได้มีการประเมินความเข้าใจของผู้ใช้แต่อย่างใด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" y="523220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" y="0"/>
            <a:ext cx="283923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b="1" dirty="0"/>
              <a:t>2. คอมพิวเตอร์ช่วยสอน </a:t>
            </a:r>
          </a:p>
        </p:txBody>
      </p:sp>
      <p:sp>
        <p:nvSpPr>
          <p:cNvPr id="8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" name="AutoShape 2" descr="8 Most Common Customer Interactions (and How to Handle Them)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4" name="Picture 2" descr="Vicarious Reinforcement Definition and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52936"/>
            <a:ext cx="261937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hedules Of Reinforcement In Operant Conditioning - Tyon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995810"/>
            <a:ext cx="2857500" cy="194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6 Best Positive Reinforcement Tips For Teachers &amp; Par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91060"/>
            <a:ext cx="3038475" cy="18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02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834" y="836712"/>
            <a:ext cx="8676456" cy="5760640"/>
          </a:xfrm>
        </p:spPr>
        <p:txBody>
          <a:bodyPr>
            <a:normAutofit fontScale="92500" lnSpcReduction="10000"/>
          </a:bodyPr>
          <a:lstStyle/>
          <a:p>
            <a:r>
              <a:rPr lang="th-TH" sz="3600" b="1" dirty="0"/>
              <a:t>มนต์ชัย เทียนทอง </a:t>
            </a:r>
            <a:r>
              <a:rPr lang="th-TH" b="1" dirty="0"/>
              <a:t>กล่าวว่า 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th-TH" dirty="0"/>
              <a:t>บทเรียนคอมพิวเตอร์ช่วยสอน ยึดหลักการเรียนรู้แบบโปรแกรม</a:t>
            </a:r>
          </a:p>
          <a:p>
            <a:pPr marL="0" indent="0">
              <a:buNone/>
            </a:pPr>
            <a:r>
              <a:rPr lang="th-TH" dirty="0"/>
              <a:t>ของบทเรียนสำเร็จรูปโดยตอบสนองความแตกต่างระหว่างบุคคลเป็นหลักแล้วบทเรียนคอมพิวเตอร์ช่วยสอนยังคงประกอบด้วยคุณลักษณะที่ สำคัญ 4 ประการ ได้แก่ 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b="1" dirty="0"/>
          </a:p>
          <a:p>
            <a:pPr marL="0" indent="0">
              <a:buNone/>
            </a:pPr>
            <a:r>
              <a:rPr lang="th-TH" b="1" dirty="0"/>
              <a:t>1. ความเป็นสารสนเทศ </a:t>
            </a:r>
            <a:r>
              <a:rPr lang="th-TH" dirty="0"/>
              <a:t>(</a:t>
            </a:r>
            <a:r>
              <a:rPr lang="en-US" sz="2400" dirty="0"/>
              <a:t>Information) </a:t>
            </a:r>
            <a:endParaRPr lang="th-TH" sz="2400" dirty="0"/>
          </a:p>
          <a:p>
            <a:pPr marL="0" indent="0">
              <a:buNone/>
            </a:pPr>
            <a:r>
              <a:rPr lang="th-TH" b="1" dirty="0">
                <a:solidFill>
                  <a:srgbClr val="7030A0"/>
                </a:solidFill>
              </a:rPr>
              <a:t>2. ความแตกต่างระหว่างบุคคล</a:t>
            </a:r>
            <a:r>
              <a:rPr lang="th-TH" sz="2400" b="1" dirty="0">
                <a:solidFill>
                  <a:srgbClr val="7030A0"/>
                </a:solidFill>
              </a:rPr>
              <a:t> </a:t>
            </a:r>
            <a:r>
              <a:rPr lang="th-TH" sz="2000" dirty="0">
                <a:solidFill>
                  <a:srgbClr val="7030A0"/>
                </a:solidFill>
              </a:rPr>
              <a:t>(</a:t>
            </a:r>
            <a:r>
              <a:rPr lang="en-US" sz="2600" dirty="0">
                <a:solidFill>
                  <a:srgbClr val="7030A0"/>
                </a:solidFill>
              </a:rPr>
              <a:t>Individualization)</a:t>
            </a:r>
          </a:p>
          <a:p>
            <a:pPr marL="0" indent="0">
              <a:buNone/>
            </a:pPr>
            <a:r>
              <a:rPr lang="th-TH" b="1" dirty="0">
                <a:solidFill>
                  <a:srgbClr val="FF0000"/>
                </a:solidFill>
              </a:rPr>
              <a:t>3. การมีปฏิสัมพันธ์ </a:t>
            </a:r>
            <a:r>
              <a:rPr lang="th-TH" sz="2800" dirty="0">
                <a:solidFill>
                  <a:srgbClr val="FF0000"/>
                </a:solidFill>
              </a:rPr>
              <a:t>(</a:t>
            </a:r>
            <a:r>
              <a:rPr lang="en-US" sz="2600" dirty="0">
                <a:solidFill>
                  <a:srgbClr val="FF0000"/>
                </a:solidFill>
              </a:rPr>
              <a:t>Interaction) </a:t>
            </a:r>
            <a:endParaRPr lang="th-TH" sz="2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h-TH" b="1" dirty="0"/>
              <a:t>4. การให้ผลป้อนกลับโดยทันที </a:t>
            </a:r>
            <a:r>
              <a:rPr lang="th-TH" sz="3500" dirty="0"/>
              <a:t>(</a:t>
            </a:r>
            <a:r>
              <a:rPr lang="en-US" sz="2600" dirty="0"/>
              <a:t>Immediate Feedback) </a:t>
            </a:r>
            <a:r>
              <a:rPr lang="en-US" sz="2000" dirty="0"/>
              <a:t>“</a:t>
            </a:r>
            <a:endParaRPr lang="th-TH" sz="2000" dirty="0"/>
          </a:p>
        </p:txBody>
      </p:sp>
      <p:sp>
        <p:nvSpPr>
          <p:cNvPr id="4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8" name="Picture 4" descr="Activities for Individualization In Movement and Music | Smithsonian  Folkways Record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12" y="2805410"/>
            <a:ext cx="2574883" cy="13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ve Facts About Individualization in ABA Therapy - Acorn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2186"/>
            <a:ext cx="4805139" cy="115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39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80728"/>
            <a:ext cx="8229600" cy="52578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th-TH" sz="3600" b="1" dirty="0"/>
              <a:t>ความเป็นสารสนเทศ (</a:t>
            </a:r>
            <a:r>
              <a:rPr lang="en-US" sz="2800" b="1" dirty="0"/>
              <a:t>Information) </a:t>
            </a:r>
            <a:endParaRPr lang="th-TH" sz="2800" b="1" dirty="0"/>
          </a:p>
          <a:p>
            <a:pPr marL="0" indent="0">
              <a:buNone/>
            </a:pPr>
            <a:r>
              <a:rPr lang="en-US" sz="2400" b="1" dirty="0"/>
              <a:t>- </a:t>
            </a:r>
            <a:r>
              <a:rPr lang="th-TH" sz="2800" b="1" dirty="0"/>
              <a:t>เป็นการจัดระเบียบขององค์ความรู้ที่ถ่ายโยงไปสู่นักเรียนอย่างเป็นระบบ โดยยึดหลักประสบการณ์การเรียนรู้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7030A0"/>
                </a:solidFill>
              </a:rPr>
              <a:t>            ซึ่งในการจัดระเบียบองค์ความรู้นั้น เป็นการประมวลผลสารสนเทศ (</a:t>
            </a:r>
            <a:r>
              <a:rPr lang="en-US" sz="2000" b="1" dirty="0">
                <a:solidFill>
                  <a:srgbClr val="7030A0"/>
                </a:solidFill>
              </a:rPr>
              <a:t>Information Processing) </a:t>
            </a:r>
            <a:r>
              <a:rPr lang="th-TH" sz="2800" b="1" dirty="0">
                <a:solidFill>
                  <a:srgbClr val="7030A0"/>
                </a:solidFill>
              </a:rPr>
              <a:t>ซึ่งประกอบด้วยส่วนต่าง ๆ ดังนี้</a:t>
            </a:r>
          </a:p>
          <a:p>
            <a:pPr marL="0" indent="0">
              <a:buNone/>
            </a:pPr>
            <a:r>
              <a:rPr lang="th-TH" b="1" dirty="0"/>
              <a:t>1.1 การรับข้อมูลเข้า (</a:t>
            </a:r>
            <a:r>
              <a:rPr lang="en-US" sz="2800" b="1" dirty="0"/>
              <a:t>Input) </a:t>
            </a:r>
          </a:p>
          <a:p>
            <a:pPr marL="0" indent="0">
              <a:buNone/>
            </a:pPr>
            <a:r>
              <a:rPr lang="th-TH" b="1" dirty="0">
                <a:solidFill>
                  <a:srgbClr val="FF0000"/>
                </a:solidFill>
              </a:rPr>
              <a:t>1.2 ระบบปฏิบัติการ </a:t>
            </a:r>
            <a:r>
              <a:rPr lang="th-TH" dirty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Operating System) </a:t>
            </a:r>
          </a:p>
          <a:p>
            <a:pPr marL="0" indent="0">
              <a:buNone/>
            </a:pPr>
            <a:r>
              <a:rPr lang="th-TH" b="1" dirty="0">
                <a:solidFill>
                  <a:srgbClr val="002060"/>
                </a:solidFill>
              </a:rPr>
              <a:t>1.3 การแสดงผลออก (</a:t>
            </a:r>
            <a:r>
              <a:rPr lang="en-US" sz="2800" b="1" dirty="0">
                <a:solidFill>
                  <a:srgbClr val="002060"/>
                </a:solidFill>
              </a:rPr>
              <a:t>Output) </a:t>
            </a:r>
            <a:endParaRPr lang="th-TH" sz="2800" b="1" dirty="0">
              <a:solidFill>
                <a:srgbClr val="002060"/>
              </a:solidFill>
            </a:endParaRPr>
          </a:p>
        </p:txBody>
      </p:sp>
      <p:sp>
        <p:nvSpPr>
          <p:cNvPr id="4" name="AutoShape 2" descr="Types of Input Devices in 2023 | Input devices, Save, Earbuds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2" name="Picture 4" descr="Computer Input and Output Device | Input and output device uses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82" y="4861853"/>
            <a:ext cx="3635896" cy="187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Why do so many companies use Windows OS? | MyChoiceSoftware.com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8" descr="9.1. Operating Systems — Welcome To CS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8" name="Picture 10" descr="Why do so many companies use Windows OS? | MyChoiceSoftwar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79" y="5162430"/>
            <a:ext cx="3456384" cy="157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1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80728"/>
            <a:ext cx="8229600" cy="52578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th-TH" b="1" dirty="0"/>
              <a:t>ความเป็นสารสนเทศ </a:t>
            </a:r>
            <a:r>
              <a:rPr lang="th-TH" dirty="0"/>
              <a:t>(</a:t>
            </a:r>
            <a:r>
              <a:rPr lang="en-US" sz="2400" dirty="0"/>
              <a:t>Information) </a:t>
            </a:r>
            <a:endParaRPr lang="th-TH" sz="2400" dirty="0"/>
          </a:p>
          <a:p>
            <a:pPr marL="0" indent="0">
              <a:buNone/>
            </a:pPr>
            <a:r>
              <a:rPr lang="th-TH" b="1" dirty="0"/>
              <a:t>1.1 การรับข้อมูลเข้า </a:t>
            </a:r>
            <a:r>
              <a:rPr lang="th-TH" dirty="0"/>
              <a:t>(</a:t>
            </a:r>
            <a:r>
              <a:rPr lang="en-US" sz="2800" dirty="0"/>
              <a:t>Input) 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0070C0"/>
                </a:solidFill>
              </a:rPr>
              <a:t>การรับข้อมูลเข้า (</a:t>
            </a:r>
            <a:r>
              <a:rPr lang="en-US" sz="2800" b="1" dirty="0">
                <a:solidFill>
                  <a:srgbClr val="0070C0"/>
                </a:solidFill>
              </a:rPr>
              <a:t>Input) </a:t>
            </a:r>
            <a:r>
              <a:rPr lang="th-TH" sz="2800" dirty="0"/>
              <a:t>โดยใช้อุปกรณ์รับข้อมูล เช่น แป้นพิมพ์เมาส์ เครื่องอ่านแผ่นซีดี - รอม เป็นต้น </a:t>
            </a:r>
            <a:endParaRPr lang="en-US" sz="2800" dirty="0"/>
          </a:p>
        </p:txBody>
      </p:sp>
      <p:sp>
        <p:nvSpPr>
          <p:cNvPr id="4" name="AutoShape 2" descr="Types of Input Devices in 2023 | Input devices, Save, Earbuds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Why do so many companies use Windows OS? | MyChoiceSoftware.com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8" descr="9.1. Operating Systems — Welcome To CS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4" name="Picture 2" descr="What is input device? -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356993"/>
            <a:ext cx="4741540" cy="267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put and Output Devices of a Computer - Open Nauk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66" y="3685870"/>
            <a:ext cx="4395317" cy="24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4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th-TH" b="1" dirty="0"/>
              <a:t>ความเป็นสารสนเทศ </a:t>
            </a:r>
            <a:r>
              <a:rPr lang="th-TH" dirty="0"/>
              <a:t>(</a:t>
            </a:r>
            <a:r>
              <a:rPr lang="en-US" sz="2400" dirty="0"/>
              <a:t>Information) </a:t>
            </a:r>
            <a:endParaRPr lang="th-TH" sz="2400" dirty="0"/>
          </a:p>
          <a:p>
            <a:pPr marL="0" indent="0">
              <a:buNone/>
            </a:pPr>
            <a:r>
              <a:rPr lang="th-TH" b="1" dirty="0"/>
              <a:t>1.2 ระบบปฏิบัติการ </a:t>
            </a:r>
            <a:r>
              <a:rPr lang="th-TH" dirty="0"/>
              <a:t>(</a:t>
            </a:r>
            <a:r>
              <a:rPr lang="en-US" sz="2400" dirty="0"/>
              <a:t>Operating System) </a:t>
            </a:r>
          </a:p>
          <a:p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14567" y="2375882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ระบบปฏิบัติการ (</a:t>
            </a:r>
            <a:r>
              <a:rPr lang="en-US" sz="2000" dirty="0"/>
              <a:t>Operating System) </a:t>
            </a:r>
            <a:r>
              <a:rPr lang="th-TH" dirty="0"/>
              <a:t>และโปรแกรมการใช้งาน </a:t>
            </a:r>
            <a:r>
              <a:rPr lang="th-TH" sz="2000" dirty="0"/>
              <a:t>(</a:t>
            </a:r>
            <a:r>
              <a:rPr lang="en-US" sz="2000" dirty="0" err="1"/>
              <a:t>Appication</a:t>
            </a:r>
            <a:r>
              <a:rPr lang="en-US" sz="2000" dirty="0"/>
              <a:t>) </a:t>
            </a:r>
            <a:r>
              <a:rPr lang="th-TH" dirty="0"/>
              <a:t>และระบบนิพนธ์บทเรียน </a:t>
            </a:r>
          </a:p>
        </p:txBody>
      </p:sp>
      <p:pic>
        <p:nvPicPr>
          <p:cNvPr id="4098" name="Picture 2" descr="Operating System-Most common OS-Which version of Windows 10 is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13" y="3274769"/>
            <a:ext cx="4525516" cy="357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10 Most Popular Examples of Operating System with Pictur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6" descr="10 Most Popular Examples of Operating System with Picture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4" name="Picture 8" descr="Operating System Install &amp; Repair - Computer Repairs 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" y="3274769"/>
            <a:ext cx="4623192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Operating System Professional - Asia Pacific Colle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" y="4741370"/>
            <a:ext cx="4630088" cy="21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165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1.3</a:t>
            </a:r>
            <a:r>
              <a:rPr lang="en-US" b="1" dirty="0"/>
              <a:t> </a:t>
            </a:r>
            <a:r>
              <a:rPr lang="th-TH" b="1" dirty="0"/>
              <a:t>การแสดงผลออก </a:t>
            </a:r>
            <a:r>
              <a:rPr lang="th-TH" dirty="0"/>
              <a:t>(</a:t>
            </a:r>
            <a:r>
              <a:rPr lang="en-US" sz="2400" dirty="0"/>
              <a:t>Output</a:t>
            </a:r>
            <a:r>
              <a:rPr lang="en-US" sz="2000" dirty="0"/>
              <a:t>) </a:t>
            </a:r>
            <a:r>
              <a:rPr lang="th-TH" dirty="0"/>
              <a:t>โดยใช้อุปกรณ์แสดงผล เช่น จอภาพ เครื่องพิมพ์ เป็นต้น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1556792"/>
            <a:ext cx="3913635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b="1" dirty="0"/>
              <a:t>ความเป็นสารสนเทศ </a:t>
            </a:r>
            <a:r>
              <a:rPr lang="th-TH" dirty="0"/>
              <a:t>(</a:t>
            </a:r>
            <a:r>
              <a:rPr lang="en-US" sz="2000" dirty="0"/>
              <a:t>Information) </a:t>
            </a:r>
            <a:endParaRPr lang="th-TH" sz="2000" dirty="0"/>
          </a:p>
        </p:txBody>
      </p:sp>
      <p:pic>
        <p:nvPicPr>
          <p:cNvPr id="5122" name="Picture 2" descr="7 Examples of Output De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8529"/>
            <a:ext cx="3766583" cy="28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Output Devic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6" descr="Output Device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128" name="Picture 8" descr="What Are The Output Devices of Computer System | 10 Types, 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71" y="3140968"/>
            <a:ext cx="4550465" cy="32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02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19" y="116632"/>
            <a:ext cx="8195529" cy="9361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72" y="1196752"/>
            <a:ext cx="82991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2. </a:t>
            </a:r>
            <a:r>
              <a:rPr lang="th-TH" sz="3600" b="1" u="sng" dirty="0"/>
              <a:t>ความแตกต่างระหว่างบุคคล </a:t>
            </a:r>
            <a:r>
              <a:rPr lang="th-TH" dirty="0"/>
              <a:t>(</a:t>
            </a:r>
            <a:r>
              <a:rPr lang="en-US" sz="2400" dirty="0"/>
              <a:t>Individualization) </a:t>
            </a:r>
            <a:endParaRPr lang="th-TH" sz="2400" dirty="0"/>
          </a:p>
          <a:p>
            <a:r>
              <a:rPr lang="th-TH" dirty="0"/>
              <a:t>          บทเรียนคอมพิวเตอร์ช่วยสอนที่ดี ควรมีลักษณะยืดหยุ่นเพื่อให้นักเรียนมีอิสระในการควบคุมการเรียนของตนเองรวมทั้ง</a:t>
            </a:r>
          </a:p>
          <a:p>
            <a:r>
              <a:rPr lang="th-TH" b="1" dirty="0">
                <a:solidFill>
                  <a:srgbClr val="002060"/>
                </a:solidFill>
              </a:rPr>
              <a:t>          การเลือกรูปแบบ</a:t>
            </a:r>
            <a:r>
              <a:rPr lang="th-TH" dirty="0"/>
              <a:t>ของกิจกรรมการเรียนที่</a:t>
            </a:r>
            <a:r>
              <a:rPr lang="th-TH" b="1" dirty="0">
                <a:solidFill>
                  <a:srgbClr val="002060"/>
                </a:solidFill>
              </a:rPr>
              <a:t>เหมาะสมตามความถนัด</a:t>
            </a:r>
            <a:r>
              <a:rPr lang="th-TH" dirty="0"/>
              <a:t>ของตนเอง ได้แก่ </a:t>
            </a:r>
          </a:p>
          <a:p>
            <a:endParaRPr lang="th-TH" dirty="0"/>
          </a:p>
          <a:p>
            <a:r>
              <a:rPr lang="th-TH" sz="3200" b="1" dirty="0"/>
              <a:t>2.1 การควบคุมเนื้อหา     </a:t>
            </a:r>
          </a:p>
          <a:p>
            <a:endParaRPr lang="th-TH" sz="3200" b="1" dirty="0">
              <a:solidFill>
                <a:srgbClr val="7030A0"/>
              </a:solidFill>
            </a:endParaRPr>
          </a:p>
          <a:p>
            <a:r>
              <a:rPr lang="th-TH" sz="3200" b="1" dirty="0">
                <a:solidFill>
                  <a:srgbClr val="7030A0"/>
                </a:solidFill>
              </a:rPr>
              <a:t>2.2 การควบคุมลำดับการเรียน </a:t>
            </a:r>
          </a:p>
          <a:p>
            <a:endParaRPr lang="th-TH" sz="3200" b="1" dirty="0">
              <a:solidFill>
                <a:srgbClr val="FF0000"/>
              </a:solidFill>
            </a:endParaRPr>
          </a:p>
          <a:p>
            <a:r>
              <a:rPr lang="th-TH" sz="3200" b="1" dirty="0">
                <a:solidFill>
                  <a:srgbClr val="FF0000"/>
                </a:solidFill>
              </a:rPr>
              <a:t>2.3 การควบคุมกิจกรรมการเรียน </a:t>
            </a:r>
          </a:p>
        </p:txBody>
      </p:sp>
      <p:pic>
        <p:nvPicPr>
          <p:cNvPr id="1026" name="Picture 2" descr="Individualization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99" y="3207786"/>
            <a:ext cx="3874860" cy="18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sing Predictive Analytics For Individualization in Retail - Fingent  Techn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75" y="5013176"/>
            <a:ext cx="3909884" cy="166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478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19" y="116632"/>
            <a:ext cx="8195529" cy="9361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72" y="1196752"/>
            <a:ext cx="86592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2. </a:t>
            </a:r>
            <a:r>
              <a:rPr lang="th-TH" sz="3600" b="1" u="sng" dirty="0"/>
              <a:t>ความแตกต่างระหว่างบุคคล </a:t>
            </a:r>
            <a:r>
              <a:rPr lang="th-TH" dirty="0"/>
              <a:t>(</a:t>
            </a:r>
            <a:r>
              <a:rPr lang="en-US" sz="2400" dirty="0"/>
              <a:t>Individualization) </a:t>
            </a:r>
            <a:endParaRPr lang="th-TH" sz="2400" dirty="0"/>
          </a:p>
          <a:p>
            <a:r>
              <a:rPr lang="th-TH" sz="3200" b="1" dirty="0"/>
              <a:t>2.1 การควบคุมเนื้อหา     </a:t>
            </a:r>
          </a:p>
          <a:p>
            <a:r>
              <a:rPr lang="th-TH" sz="3200" dirty="0"/>
              <a:t>      บทเรียนต้อง</a:t>
            </a:r>
            <a:r>
              <a:rPr lang="th-TH" sz="3200" b="1" dirty="0">
                <a:solidFill>
                  <a:srgbClr val="002060"/>
                </a:solidFill>
              </a:rPr>
              <a:t>เปิดโอกาสให้นักเรียนสามารถเลือกเรียนรู้</a:t>
            </a:r>
            <a:r>
              <a:rPr lang="th-TH" sz="3200" dirty="0"/>
              <a:t>เนื้อหาในส่วน</a:t>
            </a:r>
            <a:r>
              <a:rPr lang="th-TH" sz="3200" b="1" dirty="0">
                <a:solidFill>
                  <a:srgbClr val="FF0000"/>
                </a:solidFill>
              </a:rPr>
              <a:t>ที่ต้องการหรือจะออกจากบทเรียนเมื่อไรก็ได้ </a:t>
            </a:r>
            <a:r>
              <a:rPr lang="th-TH" sz="3200" dirty="0"/>
              <a:t>ความสามารถในการควบคุมกิจกรรมการเรียนรู้ โดยการเข้าถึงผลที่เกิดตามมาของพฤติกรรมนับว่าสำคัญมาก</a:t>
            </a:r>
            <a:endParaRPr lang="th-TH" sz="3200" b="1" dirty="0">
              <a:solidFill>
                <a:srgbClr val="7030A0"/>
              </a:solidFill>
            </a:endParaRPr>
          </a:p>
        </p:txBody>
      </p:sp>
      <p:sp>
        <p:nvSpPr>
          <p:cNvPr id="3" name="AutoShape 2" descr="Vue.ai® | AI powered recommendation | Individualizatio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33" y="4048860"/>
            <a:ext cx="3249624" cy="274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WHAT IS INDIVIDUALIZATION ? - Speech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4" y="4437112"/>
            <a:ext cx="3744416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59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92" y="30057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/>
              <a:t>ประเภท </a:t>
            </a:r>
            <a:r>
              <a:rPr lang="en-US" dirty="0"/>
              <a:t>Digital Content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1113902" y="1268759"/>
            <a:ext cx="6587630" cy="76944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4400" b="1" dirty="0">
                <a:solidFill>
                  <a:srgbClr val="002060"/>
                </a:solidFill>
              </a:rPr>
              <a:t>2.</a:t>
            </a:r>
            <a:r>
              <a:rPr lang="th-TH" sz="4400" b="1" dirty="0">
                <a:solidFill>
                  <a:srgbClr val="002060"/>
                </a:solidFill>
              </a:rPr>
              <a:t>คอมพิวเตอร์ช่วยสอน (</a:t>
            </a:r>
            <a:r>
              <a:rPr lang="en-US" sz="3200" b="1" dirty="0">
                <a:solidFill>
                  <a:srgbClr val="002060"/>
                </a:solidFill>
              </a:rPr>
              <a:t>CAI)</a:t>
            </a:r>
          </a:p>
        </p:txBody>
      </p:sp>
      <p:pic>
        <p:nvPicPr>
          <p:cNvPr id="1026" name="Picture 2" descr="สื่อ CAI วันสำคัญทางพระพุทธศาสนา | LINE SHOP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0978"/>
            <a:ext cx="2857500" cy="17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รับทำ สื่อการเรียนการสอน (CAI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65" y="4391027"/>
            <a:ext cx="2676525" cy="20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นวัตกรรมและเทคโนโลยีสารสนเทศเพื่อการเรียนรู้: CAI คืออะไร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4" y="2574595"/>
            <a:ext cx="3098548" cy="186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www.thaischool1.in.th/_files_school/84103917/workteacher/84103917_0_20210806-004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17352"/>
            <a:ext cx="3319434" cy="20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บทเรียนคอมพิวเตอร์ช่วยสอน (cai) ม.1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17352"/>
            <a:ext cx="2857413" cy="20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56459" y="205547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คอมพิวเตอร์ช่วยสอนระบบมัลติมีเดีย </a:t>
            </a:r>
            <a:endParaRPr lang="th-TH" dirty="0"/>
          </a:p>
        </p:txBody>
      </p:sp>
      <p:pic>
        <p:nvPicPr>
          <p:cNvPr id="13" name="Picture 10" descr="บทเรียนคอมพิวเตอร์ช่วยสอน (CAI) - โครงการ อพ.สธ.-มรส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47" y="2590978"/>
            <a:ext cx="2857940" cy="18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23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19" y="116632"/>
            <a:ext cx="8195529" cy="9361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ส่วนประกอบบทเรียนคอมพิวเตอร์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72" y="1196752"/>
            <a:ext cx="865921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2. </a:t>
            </a:r>
            <a:r>
              <a:rPr lang="th-TH" sz="3600" b="1" u="sng" dirty="0"/>
              <a:t>ความแตกต่างระหว่างบุคคล </a:t>
            </a:r>
            <a:r>
              <a:rPr lang="th-TH" dirty="0"/>
              <a:t>(</a:t>
            </a:r>
            <a:r>
              <a:rPr lang="en-US" sz="2400" dirty="0"/>
              <a:t>Individualization) </a:t>
            </a:r>
            <a:endParaRPr lang="th-TH" sz="2400" dirty="0"/>
          </a:p>
          <a:p>
            <a:r>
              <a:rPr lang="th-TH" sz="3200" b="1" dirty="0"/>
              <a:t>2.1 การควบคุมเนื้อหา     </a:t>
            </a:r>
          </a:p>
          <a:p>
            <a:r>
              <a:rPr lang="th-TH" sz="3200" dirty="0"/>
              <a:t>         นักการศึกษาได้กล่าวถึง ความสามารถที่จะควบคุมกิจกรรมการเรียนรู้ว่า </a:t>
            </a:r>
            <a:r>
              <a:rPr lang="th-TH" sz="3200" b="1" dirty="0">
                <a:solidFill>
                  <a:srgbClr val="FF0000"/>
                </a:solidFill>
              </a:rPr>
              <a:t>ถ้าผลที่เกิดตามมาคือรางวัล </a:t>
            </a:r>
            <a:r>
              <a:rPr lang="th-TH" sz="3200" dirty="0"/>
              <a:t>นักเรียนจะมีความพอใจในพฤติกรรมของตนเอง </a:t>
            </a:r>
          </a:p>
          <a:p>
            <a:endParaRPr lang="th-TH" sz="3200" dirty="0"/>
          </a:p>
          <a:p>
            <a:endParaRPr lang="th-TH" sz="3200" dirty="0"/>
          </a:p>
          <a:p>
            <a:endParaRPr lang="th-TH" sz="3200" dirty="0"/>
          </a:p>
          <a:p>
            <a:r>
              <a:rPr lang="th-TH" sz="3200" dirty="0"/>
              <a:t>          แต่ถ้าผลที่</a:t>
            </a:r>
            <a:r>
              <a:rPr lang="th-TH" sz="3200" b="1" dirty="0">
                <a:solidFill>
                  <a:srgbClr val="FF0000"/>
                </a:solidFill>
              </a:rPr>
              <a:t>ตามมาเป็นการลงโทษ อาจเกิดความไม่พอใจ </a:t>
            </a:r>
            <a:r>
              <a:rPr lang="th-TH" sz="3200" dirty="0"/>
              <a:t>ทั้งความ</a:t>
            </a:r>
            <a:r>
              <a:rPr lang="th-TH" sz="3200" b="1" dirty="0">
                <a:solidFill>
                  <a:srgbClr val="7030A0"/>
                </a:solidFill>
              </a:rPr>
              <a:t>พอใจและความไม่พอใจ</a:t>
            </a:r>
            <a:r>
              <a:rPr lang="th-TH" sz="3200" dirty="0"/>
              <a:t>มีความ</a:t>
            </a:r>
            <a:r>
              <a:rPr lang="th-TH" sz="3200" b="1" dirty="0">
                <a:solidFill>
                  <a:srgbClr val="00B0F0"/>
                </a:solidFill>
              </a:rPr>
              <a:t>ใกล้ชิดกับมาตรฐานของพฤติกรรมที่ผู้แสดงพฤติกรรมได้ตั้งไว้</a:t>
            </a:r>
          </a:p>
        </p:txBody>
      </p:sp>
      <p:sp>
        <p:nvSpPr>
          <p:cNvPr id="3" name="AutoShape 2" descr="The Case for Individualization in Mathematics: Why It Matters and How  Should We Do It?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8" name="Picture 4" descr="Individual Tea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23717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nry Buzz Glass, Rosemary Hallum, Edith Hom Newhart – Activities For  Individualization In Movement And Music (1973, Vinyl) - Disco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36" y="3320987"/>
            <a:ext cx="1723296" cy="1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49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8" name="AutoShape 2" descr="INDIVIDUALIZATION - Sociology -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" name="AutoShape 2" descr="A Short History of Standardized Tests - JSTOR Daily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A Short History of Standardized Tests - JSTOR Daily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AutoShape 6" descr="A Short History of Standardized Tests - JSTOR Daily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" name="AutoShape 8" descr="Test question types | TeachingEnglish | British Council"/>
          <p:cNvSpPr>
            <a:spLocks noChangeAspect="1" noChangeArrowheads="1"/>
          </p:cNvSpPr>
          <p:nvPr/>
        </p:nvSpPr>
        <p:spPr bwMode="auto">
          <a:xfrm>
            <a:off x="800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" name="AutoShape 11" descr="Testing Research Unit - สาขาวิชาภาษาต่างประเทศ"/>
          <p:cNvSpPr>
            <a:spLocks noChangeAspect="1" noChangeArrowheads="1"/>
          </p:cNvSpPr>
          <p:nvPr/>
        </p:nvSpPr>
        <p:spPr bwMode="auto">
          <a:xfrm>
            <a:off x="95250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63325" y="1384736"/>
            <a:ext cx="8918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2.2 การควบคุมลำดับการเรียน </a:t>
            </a:r>
            <a:r>
              <a:rPr lang="th-TH" dirty="0"/>
              <a:t>นักเรียนสามารถ</a:t>
            </a:r>
          </a:p>
          <a:p>
            <a:r>
              <a:rPr lang="th-TH" b="1" dirty="0">
                <a:solidFill>
                  <a:srgbClr val="002060"/>
                </a:solidFill>
              </a:rPr>
              <a:t>เลือกเรียนเนื้อหาได้ตามความ สนใจ </a:t>
            </a:r>
          </a:p>
          <a:p>
            <a:r>
              <a:rPr lang="th-TH" dirty="0"/>
              <a:t>โดยสามารถ</a:t>
            </a:r>
            <a:r>
              <a:rPr lang="th-TH" b="1" dirty="0">
                <a:solidFill>
                  <a:srgbClr val="FF0000"/>
                </a:solidFill>
              </a:rPr>
              <a:t>เลือกรายการใดรายการหนึ่ง</a:t>
            </a:r>
          </a:p>
          <a:p>
            <a:r>
              <a:rPr lang="th-TH" b="1" dirty="0">
                <a:solidFill>
                  <a:srgbClr val="002060"/>
                </a:solidFill>
              </a:rPr>
              <a:t>ตามความต้องการ </a:t>
            </a:r>
          </a:p>
          <a:p>
            <a:endParaRPr lang="th-TH" dirty="0"/>
          </a:p>
          <a:p>
            <a:r>
              <a:rPr lang="th-TH" dirty="0"/>
              <a:t>การเปิดโอกาสให้นักเรียนสามารถ ควบคุมลำดับขั้นการเรียน อันเนื่องจากความแตกต่างระหว่างบุคคล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นักเรียนที่มี</a:t>
            </a:r>
            <a:r>
              <a:rPr lang="th-TH" dirty="0">
                <a:solidFill>
                  <a:srgbClr val="7030A0"/>
                </a:solidFill>
              </a:rPr>
              <a:t>ลักษณะแตกต่างกัน </a:t>
            </a:r>
            <a:r>
              <a:rPr lang="th-TH" dirty="0"/>
              <a:t>และ</a:t>
            </a:r>
            <a:r>
              <a:rPr lang="th-TH" dirty="0">
                <a:solidFill>
                  <a:srgbClr val="FF0000"/>
                </a:solidFill>
              </a:rPr>
              <a:t>มีความสามารถในการเรียนรู้ต่างกัน </a:t>
            </a:r>
            <a:r>
              <a:rPr lang="th-TH" dirty="0"/>
              <a:t>อาจ</a:t>
            </a:r>
            <a:r>
              <a:rPr lang="th-TH" dirty="0">
                <a:solidFill>
                  <a:srgbClr val="FF0000"/>
                </a:solidFill>
              </a:rPr>
              <a:t>ชอบ</a:t>
            </a:r>
            <a:r>
              <a:rPr lang="th-TH" dirty="0"/>
              <a:t>วิธีการเรียน</a:t>
            </a:r>
            <a:r>
              <a:rPr lang="th-TH" dirty="0">
                <a:solidFill>
                  <a:srgbClr val="0070C0"/>
                </a:solidFill>
              </a:rPr>
              <a:t>การสอนที่แตกต่างกันเป็นธรรมชาติ </a:t>
            </a:r>
          </a:p>
        </p:txBody>
      </p:sp>
      <p:sp>
        <p:nvSpPr>
          <p:cNvPr id="13" name="AutoShape 2" descr="DIFFERENTIATION, PERSONALIZATION, INDIVIDUALIZATION – ETS Preferred Network  Office"/>
          <p:cNvSpPr>
            <a:spLocks noChangeAspect="1" noChangeArrowheads="1"/>
          </p:cNvSpPr>
          <p:nvPr/>
        </p:nvSpPr>
        <p:spPr bwMode="auto">
          <a:xfrm>
            <a:off x="1104900" y="701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" name="AutoShape 4" descr="DIFFERENTIATION, PERSONALIZATION, INDIVIDUALIZATION – ETS Preferred Network  Office"/>
          <p:cNvSpPr>
            <a:spLocks noChangeAspect="1" noChangeArrowheads="1"/>
          </p:cNvSpPr>
          <p:nvPr/>
        </p:nvSpPr>
        <p:spPr bwMode="auto">
          <a:xfrm>
            <a:off x="1257300" y="854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86" y="1527803"/>
            <a:ext cx="2915816" cy="199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Individual Tea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57" y="4149080"/>
            <a:ext cx="2808312" cy="12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Individualization – Theme Thursday – Seaso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69" y="4164469"/>
            <a:ext cx="3967933" cy="12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8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489" y="1442019"/>
            <a:ext cx="848114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2.3 การควบคุมกิจกรรมการเรียน</a:t>
            </a:r>
          </a:p>
          <a:p>
            <a:r>
              <a:rPr lang="th-TH" u="sng" dirty="0"/>
              <a:t>โดยพื้นฐานประกอบด้วย </a:t>
            </a:r>
          </a:p>
          <a:p>
            <a:r>
              <a:rPr lang="en-US" b="1" dirty="0">
                <a:solidFill>
                  <a:srgbClr val="002060"/>
                </a:solidFill>
              </a:rPr>
              <a:t>2.3.1 </a:t>
            </a:r>
            <a:r>
              <a:rPr lang="th-TH" b="1" dirty="0">
                <a:solidFill>
                  <a:srgbClr val="002060"/>
                </a:solidFill>
              </a:rPr>
              <a:t>การเลือกรายการบทเรียน </a:t>
            </a:r>
          </a:p>
          <a:p>
            <a:r>
              <a:rPr lang="en-US" b="1" dirty="0">
                <a:solidFill>
                  <a:srgbClr val="002060"/>
                </a:solidFill>
              </a:rPr>
              <a:t>2.3.2 </a:t>
            </a:r>
            <a:r>
              <a:rPr lang="th-TH" b="1" dirty="0">
                <a:solidFill>
                  <a:srgbClr val="FF0000"/>
                </a:solidFill>
              </a:rPr>
              <a:t>การตอบคำถาม </a:t>
            </a:r>
          </a:p>
          <a:p>
            <a:r>
              <a:rPr lang="en-US" b="1" dirty="0">
                <a:solidFill>
                  <a:srgbClr val="002060"/>
                </a:solidFill>
              </a:rPr>
              <a:t>2.3.3 </a:t>
            </a:r>
            <a:r>
              <a:rPr lang="th-TH" b="1" dirty="0"/>
              <a:t>การเลือกสื่อการเรียนการสอนที่ตนเองถนัด </a:t>
            </a:r>
            <a:r>
              <a:rPr lang="th-TH" dirty="0"/>
              <a:t>หรือ</a:t>
            </a:r>
          </a:p>
          <a:p>
            <a:r>
              <a:rPr lang="en-US" b="1" dirty="0">
                <a:solidFill>
                  <a:srgbClr val="002060"/>
                </a:solidFill>
              </a:rPr>
              <a:t>2.3.4 </a:t>
            </a:r>
            <a:r>
              <a:rPr lang="th-TH" b="1" dirty="0">
                <a:solidFill>
                  <a:schemeClr val="tx2">
                    <a:lumMod val="75000"/>
                  </a:schemeClr>
                </a:solidFill>
              </a:rPr>
              <a:t>การมีส่วนร่วมในสถานการณ์จำลอง</a:t>
            </a:r>
          </a:p>
        </p:txBody>
      </p:sp>
      <p:pic>
        <p:nvPicPr>
          <p:cNvPr id="5122" name="Picture 2" descr="จิตวิทยาสำหรับครู: การนำประยุกต์ใช้ในชั้นเรียน ทฤษฎีพัฒนากา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65" y="1614648"/>
            <a:ext cx="2546810" cy="217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ผู้นำที่ดี...ต้องรู้จักตั้งคำถามให้เป็น | TUX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16" y="4484772"/>
            <a:ext cx="2933361" cy="19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imulation - การเรียนรู้ผ่านการจำลองสถานการณ์จริง - Mappa Lear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96" y="4509120"/>
            <a:ext cx="2891820" cy="180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วิธีผลิตสื่อการเรียนการสอนให้น่าสนใจ - สื่อการสอนฟรี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9" y="4689181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4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852" y="1744541"/>
            <a:ext cx="84811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2.3 การควบคุมกิจกรรมการเรียน</a:t>
            </a:r>
          </a:p>
          <a:p>
            <a:r>
              <a:rPr lang="th-TH" b="1" u="sng" dirty="0"/>
              <a:t>โดยพื้นฐานประกอบด้วย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2.3.1 </a:t>
            </a:r>
            <a:r>
              <a:rPr lang="th-TH" sz="3200" b="1" dirty="0">
                <a:solidFill>
                  <a:srgbClr val="002060"/>
                </a:solidFill>
              </a:rPr>
              <a:t>การเลือกรายการบทเรียน </a:t>
            </a:r>
          </a:p>
        </p:txBody>
      </p:sp>
      <p:sp>
        <p:nvSpPr>
          <p:cNvPr id="2" name="AutoShape 2" descr="สื่อการเรียนรู้ CAI ชั้นอนุบาล 1 เรื่อง - ppt ดาวน์โหล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8" name="Picture 4" descr="สื่อการเรียนรู้ CAI ชั้นอนุบาล 1 เรื่อง - ppt ดาวน์โหลด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8" y="3973827"/>
            <a:ext cx="3796260" cy="284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เรื่อง การคูณจำนวนที่มีหนึ่งหลัก กับจำนวนที่มีหนึ่งหลัก - ppt ดาวน์โหล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973827"/>
            <a:ext cx="5220072" cy="284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โรงเรียนนาคนาวาอุปถัมภ์ เขตสวนหลวง กรุงเทพมหานคร - ppt ดาวน์โหลด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67669"/>
            <a:ext cx="3192194" cy="23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607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489" y="1442019"/>
            <a:ext cx="848114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2.3 การควบคุมกิจกรรมการเรียน</a:t>
            </a:r>
          </a:p>
          <a:p>
            <a:r>
              <a:rPr lang="th-TH" u="sng" dirty="0"/>
              <a:t>โดยพื้นฐานประกอบด้วย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2.3.2 </a:t>
            </a:r>
            <a:r>
              <a:rPr lang="th-TH" sz="3600" b="1" dirty="0">
                <a:solidFill>
                  <a:srgbClr val="FF0000"/>
                </a:solidFill>
              </a:rPr>
              <a:t>การตอบคำถาม </a:t>
            </a:r>
          </a:p>
        </p:txBody>
      </p:sp>
      <p:pic>
        <p:nvPicPr>
          <p:cNvPr id="5122" name="Picture 2" descr="จิตวิทยาสำหรับครู: การนำประยุกต์ใช้ในชั้นเรียน ทฤษฎีพัฒนากา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24" y="3909968"/>
            <a:ext cx="3057872" cy="261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เทคนิคการตอบคำถามภาษาอังกฤษ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เทคนิคการตอบคำถามภาษาอังกฤษ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วิธีการตอบข้อสอบแบบอัตนัย – อะค่ะ (a-cl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41" y="1384736"/>
            <a:ext cx="3911234" cy="259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ถาม-ตอบ: วัยรุ่นและเยาวชน กับโควิด-19 | UNICEF Thai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4" y="3937290"/>
            <a:ext cx="3818400" cy="25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323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0229" y="1384017"/>
            <a:ext cx="84811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2.3 การควบคุมกิจกรรมการเรียน</a:t>
            </a:r>
          </a:p>
          <a:p>
            <a:r>
              <a:rPr lang="th-TH" u="sng" dirty="0"/>
              <a:t>โดยพื้นฐานประกอบด้วย</a:t>
            </a:r>
          </a:p>
          <a:p>
            <a:r>
              <a:rPr lang="en-US" b="1" dirty="0">
                <a:solidFill>
                  <a:srgbClr val="002060"/>
                </a:solidFill>
              </a:rPr>
              <a:t>2.3.3 </a:t>
            </a:r>
            <a:r>
              <a:rPr lang="th-TH" b="1" dirty="0"/>
              <a:t>การเลือกสื่อการเรียนการสอนที่ตนเองถนัด</a:t>
            </a:r>
            <a:r>
              <a:rPr lang="th-TH" u="sng" dirty="0"/>
              <a:t> </a:t>
            </a:r>
          </a:p>
        </p:txBody>
      </p:sp>
      <p:pic>
        <p:nvPicPr>
          <p:cNvPr id="3074" name="Picture 2" descr="รวม 13 เกมการสอน ที่จะเปลี่ยนห้องเรียนเงียบๆ ให้เป็นห้องเรียนที่สนุก  ตื่นตาตื่นใจ - ครูอาชีพดอทคอม มากกว่าอาชีพครู...คือการเป็นครูมืออาชีพ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0410"/>
            <a:ext cx="3634067" cy="21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รวมสื่อการเรียนการสอน OTPC ป.1-ม.3 ดูผ่านยูทูป - รักครู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72" y="2863501"/>
            <a:ext cx="2515987" cy="20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ของเล่นเพลย์สนุก สื่อการเรียนการสอน,  ของเล่นปฐมวัย,โยกเยกนุ่มนิ่ม,เฟอร์นิเจอร์เด็ก,แผ่นรองคลาน,ห้องบอลเด็ก :  Inspired by LnwShop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83" y="4907314"/>
            <a:ext cx="5261676" cy="2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3D Animation ยกระดับการเรียนรู้ผ่านสื่อออนไลน์ - ออกแบบร้าน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9" y="2814927"/>
            <a:ext cx="2630293" cy="21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earning by doing รูปแบบการเรียนรู้ที่ให้เด็ก ๆ มีความสุขจากการลงมือทำ -  Lingo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4106"/>
            <a:ext cx="3518672" cy="201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6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489" y="1442019"/>
            <a:ext cx="84811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2.3 การควบคุมกิจกรรมการเรียน</a:t>
            </a:r>
          </a:p>
          <a:p>
            <a:r>
              <a:rPr lang="th-TH" u="sng" dirty="0"/>
              <a:t>โดยพื้นฐานประกอบด้วย </a:t>
            </a:r>
          </a:p>
          <a:p>
            <a:r>
              <a:rPr lang="en-US" b="1" dirty="0">
                <a:solidFill>
                  <a:srgbClr val="002060"/>
                </a:solidFill>
              </a:rPr>
              <a:t>2.3.4 </a:t>
            </a:r>
            <a:r>
              <a:rPr lang="th-TH" sz="3200" b="1" dirty="0">
                <a:solidFill>
                  <a:schemeClr val="tx2">
                    <a:lumMod val="75000"/>
                  </a:schemeClr>
                </a:solidFill>
              </a:rPr>
              <a:t>การมีส่วนร่วมในสถานการณ์จำลอง</a:t>
            </a:r>
          </a:p>
        </p:txBody>
      </p:sp>
      <p:sp>
        <p:nvSpPr>
          <p:cNvPr id="3" name="AutoShape 2" descr="7 ไอเดียจัดอีเวนต์เพื่อสร้างการมีส่วนร่วมแบบ Interactive  เพิ่มสีสันให้งานของคุณ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" y="4917889"/>
            <a:ext cx="2889900" cy="192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Virtual Reality (VR) Training สื่อยุคใหม่ที่จะ &quot;พลิกอนาคตโลกการอบรมพนักงาน&quot;  - ทำ อินโฟกราฟิก กับเพจ อินโฟกราฟิกอันดับ 1 ของไทย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09" y="3014585"/>
            <a:ext cx="4924291" cy="190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พิพิธภัณฑ์ต้านโกง สำนักงาน ป.ป.ช. :: Museum Thai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" y="3006478"/>
            <a:ext cx="4471519" cy="19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9 รูปแบบการจัดการเรียนรู้ที่นิยมใช้กันมาก - ครูไอท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12" y="4941117"/>
            <a:ext cx="2889281" cy="19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ทำความรู้จักกับกรวยประสบการณ์ Cone Of Experience เพื่อปรับการสอนให้เป็น  Active Learning! - ครูอาชีพดอทคอม มากกว่าอาชีพครู...คือการเป็นครูมืออาชีพ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92" y="4917889"/>
            <a:ext cx="3332445" cy="192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95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868" y="1484784"/>
            <a:ext cx="871761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2.3 การควบคุมกิจกรรมการเรียน</a:t>
            </a:r>
          </a:p>
          <a:p>
            <a:r>
              <a:rPr lang="th-TH" dirty="0"/>
              <a:t>      นอกจากนี้ยังอาจมีการ</a:t>
            </a:r>
            <a:r>
              <a:rPr lang="th-TH" b="1" dirty="0">
                <a:solidFill>
                  <a:srgbClr val="0070C0"/>
                </a:solidFill>
              </a:rPr>
              <a:t>นำเอาระบบผู้เชี่ยวชาญ (</a:t>
            </a:r>
            <a:r>
              <a:rPr lang="en-US" sz="2000" b="1" dirty="0">
                <a:solidFill>
                  <a:srgbClr val="0070C0"/>
                </a:solidFill>
              </a:rPr>
              <a:t>ES – Export System</a:t>
            </a:r>
            <a:r>
              <a:rPr lang="en-US" sz="2400" dirty="0"/>
              <a:t>) </a:t>
            </a:r>
            <a:r>
              <a:rPr lang="th-TH" dirty="0"/>
              <a:t>หรือ</a:t>
            </a:r>
            <a:r>
              <a:rPr lang="th-TH" dirty="0">
                <a:solidFill>
                  <a:srgbClr val="FF0000"/>
                </a:solidFill>
              </a:rPr>
              <a:t>ระบบปัญญาประดิษฐ์ (</a:t>
            </a:r>
            <a:r>
              <a:rPr lang="en-US" sz="2000" dirty="0">
                <a:solidFill>
                  <a:srgbClr val="FF0000"/>
                </a:solidFill>
              </a:rPr>
              <a:t>AI–Artificial Intelligent) </a:t>
            </a:r>
            <a:r>
              <a:rPr lang="th-TH" dirty="0"/>
              <a:t>มาประยุกต์ใช้ในบทเรียนคอมพิวเตอร์ช่วยสอน เพื่อตอบสนองด้านความต้องการของนักเรียน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b="1" dirty="0"/>
          </a:p>
          <a:p>
            <a:r>
              <a:rPr lang="th-TH" b="1" dirty="0"/>
              <a:t>เช่น </a:t>
            </a:r>
            <a:r>
              <a:rPr lang="th-TH" dirty="0">
                <a:solidFill>
                  <a:srgbClr val="FF0000"/>
                </a:solidFill>
              </a:rPr>
              <a:t>การจัดการนาเสนอเนื้อหาในระดับความยากง่ายที่ตรงกับพื้นฐานความสามารถ</a:t>
            </a:r>
            <a:r>
              <a:rPr lang="th-TH" dirty="0"/>
              <a:t>และ</a:t>
            </a:r>
            <a:r>
              <a:rPr lang="th-TH" b="1" dirty="0">
                <a:solidFill>
                  <a:srgbClr val="002060"/>
                </a:solidFill>
              </a:rPr>
              <a:t>ความสนใจของ นักเรียน </a:t>
            </a:r>
          </a:p>
        </p:txBody>
      </p:sp>
      <p:pic>
        <p:nvPicPr>
          <p:cNvPr id="9" name="Picture 2" descr="จิตวิทยาสำหรับครู: การนำประยุกต์ใช้ในชั้นเรียน ทฤษฎีพัฒนากา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6563"/>
            <a:ext cx="2857500" cy="17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ผู้นำที่ดี...ต้องรู้จักตั้งคำถามให้เป็น | TUX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20" y="3406563"/>
            <a:ext cx="2891639" cy="17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imulation - การเรียนรู้ผ่านการจำลองสถานการณ์จริง - Mappa Lear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60" y="3406563"/>
            <a:ext cx="2891820" cy="17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40" y="1427874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chemeClr val="tx2">
                    <a:lumMod val="75000"/>
                  </a:schemeClr>
                </a:solidFill>
              </a:rPr>
              <a:t>ระบบผู้เชี่ยวชาญ</a:t>
            </a:r>
            <a:r>
              <a:rPr lang="th-TH" sz="3200" dirty="0"/>
              <a:t> </a:t>
            </a:r>
            <a:r>
              <a:rPr lang="th-TH" dirty="0"/>
              <a:t>(</a:t>
            </a:r>
            <a:r>
              <a:rPr lang="en-US" sz="2000" dirty="0"/>
              <a:t>ES – </a:t>
            </a:r>
            <a:r>
              <a:rPr lang="en-US" sz="2000" b="1" dirty="0"/>
              <a:t>Expert </a:t>
            </a:r>
            <a:r>
              <a:rPr lang="en-US" sz="2000" dirty="0"/>
              <a:t> </a:t>
            </a:r>
            <a:r>
              <a:rPr lang="en-US" sz="2000" b="1" dirty="0"/>
              <a:t>System</a:t>
            </a:r>
            <a:r>
              <a:rPr lang="en-US" sz="2000" dirty="0"/>
              <a:t>) </a:t>
            </a:r>
            <a:r>
              <a:rPr lang="th-TH" dirty="0"/>
              <a:t>หรือ</a:t>
            </a:r>
          </a:p>
          <a:p>
            <a:pPr marL="457200" indent="-457200">
              <a:buFontTx/>
              <a:buChar char="-"/>
            </a:pPr>
            <a:r>
              <a:rPr lang="th-TH" b="1" dirty="0"/>
              <a:t>ระบบปัญญาประดิษฐ์</a:t>
            </a:r>
            <a:r>
              <a:rPr lang="th-TH" dirty="0"/>
              <a:t> (</a:t>
            </a:r>
            <a:r>
              <a:rPr lang="en-US" sz="2400" dirty="0"/>
              <a:t>AI–Artificial Intelligent) </a:t>
            </a:r>
            <a:r>
              <a:rPr lang="th-TH" dirty="0"/>
              <a:t>มาประยุกต์ใช้ในบทเรียนคอมพิวเตอร์ช่วยสอน </a:t>
            </a:r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r>
              <a:rPr lang="th-TH" dirty="0"/>
              <a:t>เพื่อตอบสนองด้านความต้องการของนักเรียน เช่น การจัดการนำเสนอเนื้อหาในระดับความยากง่ายที่ตรงกับพื้นฐานความสามารถและความสนใจของ นักเรียน </a:t>
            </a:r>
          </a:p>
        </p:txBody>
      </p:sp>
      <p:sp>
        <p:nvSpPr>
          <p:cNvPr id="2" name="AutoShape 2" descr="6.2 ระบบผู้เชี่ยวชาญ (Expert System)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5" descr="Industrial E-Magazine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7" descr="Industrial E-Magazine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10" descr="อาทิตยา เพชรศิริ] ระบบปัญญาประดิษฐ์ คืออะไร AI : Artificial Intelligence  หรือปัญญาประดิษฐ์เป็นศาสตร์แขนงหนึ่งของวิทยาศาสตร์ คอมพิวเตอร์  ที่เกี่ยวข้องกับวิธีการทำให้คอมพิวเตอร์มีความสามารถคล้ายมนุษย์หรือเลียน  แบบพฤติกรร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57" y="2832266"/>
            <a:ext cx="2249582" cy="290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ES by tarwaan akaraw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32266"/>
            <a:ext cx="5167157" cy="290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055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948" y="1372028"/>
            <a:ext cx="82089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นอกจากนี้ยังอาจมีการนำเอา</a:t>
            </a:r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chemeClr val="tx2">
                    <a:lumMod val="75000"/>
                  </a:schemeClr>
                </a:solidFill>
              </a:rPr>
              <a:t>ระบบผู้เชี่ยวชาญ</a:t>
            </a:r>
            <a:r>
              <a:rPr lang="th-TH" sz="3200" dirty="0"/>
              <a:t> </a:t>
            </a:r>
            <a:r>
              <a:rPr lang="th-TH" dirty="0"/>
              <a:t>(</a:t>
            </a:r>
            <a:r>
              <a:rPr lang="en-US" sz="2000" dirty="0"/>
              <a:t>ES – </a:t>
            </a:r>
            <a:r>
              <a:rPr lang="en-US" sz="2000" b="1" dirty="0"/>
              <a:t>Expert </a:t>
            </a:r>
            <a:r>
              <a:rPr lang="en-US" sz="2000" dirty="0"/>
              <a:t> </a:t>
            </a:r>
            <a:r>
              <a:rPr lang="en-US" sz="2000" b="1" dirty="0"/>
              <a:t>System</a:t>
            </a:r>
            <a:r>
              <a:rPr lang="en-US" sz="2000" dirty="0"/>
              <a:t>) </a:t>
            </a:r>
            <a:r>
              <a:rPr lang="th-TH" dirty="0"/>
              <a:t>หรือ</a:t>
            </a:r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en-US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</p:txBody>
      </p:sp>
      <p:sp>
        <p:nvSpPr>
          <p:cNvPr id="2" name="AutoShape 2" descr="6.2 ระบบผู้เชี่ยวชาญ (Expert System)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6146" name="Picture 2" descr="ทำความรู้จักกับระบบผู้เชี่ยวชาญ (Expert system) - เว็บบอร์ด PHP  เว็บส่งเสริมการเรียนรู้ Hosting CRM ERP Server Programming ถาม-ตอบปัญห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7" y="2542702"/>
            <a:ext cx="8610727" cy="40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66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8352"/>
            <a:ext cx="885698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คอมพิวเตอร์ช่วยสอน </a:t>
            </a:r>
          </a:p>
          <a:p>
            <a:r>
              <a:rPr lang="th-TH" b="1" dirty="0">
                <a:solidFill>
                  <a:srgbClr val="002060"/>
                </a:solidFill>
              </a:rPr>
              <a:t>1) ความหมายของบทเรียนคอมพิวเตอร์ช่วยสอน </a:t>
            </a:r>
          </a:p>
          <a:p>
            <a:r>
              <a:rPr lang="th-TH" b="1" dirty="0">
                <a:solidFill>
                  <a:srgbClr val="FF0000"/>
                </a:solidFill>
              </a:rPr>
              <a:t>2) คุณลักษณะสำคัญของบทเรียนคอมพิวเตอร์ช่วยสอน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b="1" dirty="0"/>
          </a:p>
          <a:p>
            <a:r>
              <a:rPr lang="th-TH" b="1" dirty="0"/>
              <a:t>3) ประเภทของบทเรียนคอมพิวเตอร์ช่วยสอน </a:t>
            </a:r>
          </a:p>
          <a:p>
            <a:r>
              <a:rPr lang="th-TH" b="1" dirty="0"/>
              <a:t>         4) ทฤษฎีที่เกี่ยวข้องกับบทเรียนคอมพิวเตอร์ช่วยสอน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b="1" dirty="0"/>
          </a:p>
          <a:p>
            <a:r>
              <a:rPr lang="th-TH" b="1" dirty="0"/>
              <a:t>                                                   5) การผลิตบทเรียนคอมพิวเตอร์ช่วยสอน </a:t>
            </a:r>
          </a:p>
          <a:p>
            <a:r>
              <a:rPr lang="th-TH" b="1" dirty="0"/>
              <a:t>                                        6) ประโยชน์ของบทเรียนคอมพิวเตอร์ช่วยสอน </a:t>
            </a:r>
          </a:p>
        </p:txBody>
      </p:sp>
      <p:pic>
        <p:nvPicPr>
          <p:cNvPr id="3" name="Picture 6" descr="Computer Assisted I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33" y="1473111"/>
            <a:ext cx="2980084" cy="14129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8" descr="การเรียนรู้ด้วยคอมพิวเตอร์ช่วยสอน : CAI - mediathailand :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16" y="4077072"/>
            <a:ext cx="3914873" cy="109522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Picture 10" descr="บทเรียนคอมพิวเตอร์ช่วยสอน (CAI) - โครงการ อพ.สธ.-มรส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9" y="1464859"/>
            <a:ext cx="3572644" cy="14230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12" descr="CAI - innovation for educ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63" y="1450128"/>
            <a:ext cx="2123666" cy="145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se2.mm.bing.net/th?id=OIP.9ZA5e3TueCU9OYym3E2T2wAAAA&amp;pid=Api&amp;P=0&amp;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2476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4.mm.bing.net/th?id=OIP.YX3XCgxgXD-UnjtOa6Sp8QAAAA&amp;pid=Api&amp;P=0&amp;h=1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71" y="4077072"/>
            <a:ext cx="2519709" cy="14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161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395289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b="1" dirty="0"/>
              <a:t>          ปัญญาประดิษฐ์  (</a:t>
            </a:r>
            <a:r>
              <a:rPr lang="en-US" sz="2400" dirty="0"/>
              <a:t>AI : Artificial Intelligence)</a:t>
            </a:r>
            <a:r>
              <a:rPr lang="en-US" dirty="0"/>
              <a:t>  </a:t>
            </a:r>
            <a:r>
              <a:rPr lang="th-TH" dirty="0"/>
              <a:t>คือ เครื่องจักร (</a:t>
            </a:r>
            <a:r>
              <a:rPr lang="en-US" sz="2400" dirty="0"/>
              <a:t>machine)</a:t>
            </a:r>
            <a:r>
              <a:rPr lang="en-US" dirty="0"/>
              <a:t> </a:t>
            </a:r>
            <a:r>
              <a:rPr lang="th-TH" dirty="0"/>
              <a:t>ที่มีฟังก์ชันทีมีความสามารถในการทำความเข้าใจ เรียนรู้องค์ความรู้ต่างๆ อาทิเช่น </a:t>
            </a:r>
          </a:p>
          <a:p>
            <a:pPr fontAlgn="base"/>
            <a:endParaRPr lang="th-TH" dirty="0"/>
          </a:p>
          <a:p>
            <a:pPr fontAlgn="base"/>
            <a:r>
              <a:rPr lang="th-TH" sz="3600" b="1" dirty="0">
                <a:solidFill>
                  <a:srgbClr val="FF0000"/>
                </a:solidFill>
              </a:rPr>
              <a:t>-การรับรู้ </a:t>
            </a:r>
          </a:p>
          <a:p>
            <a:pPr fontAlgn="base"/>
            <a:endParaRPr lang="th-TH" b="1" dirty="0"/>
          </a:p>
          <a:p>
            <a:pPr fontAlgn="base"/>
            <a:r>
              <a:rPr lang="th-TH" sz="3600" b="1" dirty="0">
                <a:solidFill>
                  <a:srgbClr val="002060"/>
                </a:solidFill>
              </a:rPr>
              <a:t>-การเรียนรู้ </a:t>
            </a:r>
          </a:p>
          <a:p>
            <a:pPr fontAlgn="base"/>
            <a:endParaRPr lang="th-TH" b="1" dirty="0"/>
          </a:p>
          <a:p>
            <a:pPr fontAlgn="base"/>
            <a:r>
              <a:rPr lang="th-TH" sz="3200" b="1" dirty="0"/>
              <a:t>-การให้เหตุผล และการแก้ปัญหาต่างๆ </a:t>
            </a:r>
          </a:p>
          <a:p>
            <a:pPr fontAlgn="base"/>
            <a:endParaRPr lang="th-TH" dirty="0"/>
          </a:p>
          <a:p>
            <a:pPr fontAlgn="base"/>
            <a:endParaRPr lang="th-TH" dirty="0"/>
          </a:p>
          <a:p>
            <a:pPr fontAlgn="base"/>
            <a:r>
              <a:rPr lang="th-TH" dirty="0"/>
              <a:t>เครื่องจักรที่มีความสามารถเหล่านี้ก็ถือว่าเป็น ปัญญาประดิษฐ์ (</a:t>
            </a:r>
            <a:r>
              <a:rPr lang="en-US" sz="2000" dirty="0"/>
              <a:t>AI : Artificial Intelligence) </a:t>
            </a:r>
            <a:r>
              <a:rPr lang="th-TH" dirty="0"/>
              <a:t>นั่นเอง</a:t>
            </a:r>
          </a:p>
        </p:txBody>
      </p:sp>
      <p:sp>
        <p:nvSpPr>
          <p:cNvPr id="4" name="Rectangle 3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pic>
        <p:nvPicPr>
          <p:cNvPr id="1026" name="Picture 2" descr="Artificial Intelligence Is Likely to Make a Career in Finance, Medicine or  Law a Lot Less Lucrative | Entreprene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64" y="2348880"/>
            <a:ext cx="3013492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มารู้จักกับ ปัญญาประดิษฐ์ AI (Artificial Intelligence) – Tuemaster  เรียนออนไลน์ ม.ปลา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63" y="4026778"/>
            <a:ext cx="3028950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10 Real World Artificial Intelligence Applications | AI Applications |  Edure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05" y="2348880"/>
            <a:ext cx="2464327" cy="167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64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395289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dirty="0"/>
              <a:t>         </a:t>
            </a:r>
            <a:r>
              <a:rPr lang="en-US" dirty="0"/>
              <a:t>AI </a:t>
            </a:r>
            <a:r>
              <a:rPr lang="th-TH" b="1" dirty="0"/>
              <a:t>ถือกำเนิดขึ้นเมื่อเครื่องจักรมีความสามารถที่จะเรียนรู้นั่นเอง </a:t>
            </a:r>
            <a:r>
              <a:rPr lang="th-TH" dirty="0"/>
              <a:t>ซึ่ง </a:t>
            </a:r>
            <a:r>
              <a:rPr lang="en-US" dirty="0"/>
              <a:t>AI </a:t>
            </a:r>
            <a:r>
              <a:rPr lang="th-TH" dirty="0"/>
              <a:t>ก็ถูก</a:t>
            </a:r>
            <a:r>
              <a:rPr lang="th-TH" dirty="0">
                <a:solidFill>
                  <a:srgbClr val="7030A0"/>
                </a:solidFill>
              </a:rPr>
              <a:t>แบ่งออกเป็นหลายระดับตามความสามารถหรือความฉลาด โดยจะวัดจากความสามารถ</a:t>
            </a:r>
          </a:p>
          <a:p>
            <a:pPr fontAlgn="base"/>
            <a:r>
              <a:rPr lang="th-TH" dirty="0">
                <a:solidFill>
                  <a:srgbClr val="7030A0"/>
                </a:solidFill>
              </a:rPr>
              <a:t>ในการ ให้เหตุผล การพูด และทัศนคติของ </a:t>
            </a:r>
            <a:r>
              <a:rPr lang="en-US" dirty="0">
                <a:solidFill>
                  <a:srgbClr val="7030A0"/>
                </a:solidFill>
              </a:rPr>
              <a:t>AI </a:t>
            </a:r>
            <a:r>
              <a:rPr lang="th-TH" dirty="0">
                <a:solidFill>
                  <a:srgbClr val="7030A0"/>
                </a:solidFill>
              </a:rPr>
              <a:t>ตัวนั้นๆ เมื่อเปรียบเทียบกับมนุษย์</a:t>
            </a:r>
          </a:p>
        </p:txBody>
      </p:sp>
      <p:sp>
        <p:nvSpPr>
          <p:cNvPr id="4" name="Rectangle 3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8" y="799961"/>
            <a:ext cx="8800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/>
              <a:t>2. </a:t>
            </a:r>
            <a:r>
              <a:rPr lang="th-TH" sz="3200" b="1" dirty="0"/>
              <a:t>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210491" y="2812363"/>
            <a:ext cx="6624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/>
              <a:t>AI </a:t>
            </a:r>
            <a:r>
              <a:rPr lang="th-TH" sz="3200" b="1" dirty="0"/>
              <a:t>ถูกจำแนกเป็น 3 ระดับตามความสามารถ ดังนี้</a:t>
            </a:r>
          </a:p>
          <a:p>
            <a:pPr fontAlgn="base"/>
            <a:r>
              <a:rPr lang="en-US" sz="3200" b="1" dirty="0">
                <a:solidFill>
                  <a:srgbClr val="7030A0"/>
                </a:solidFill>
              </a:rPr>
              <a:t>1.</a:t>
            </a:r>
            <a:r>
              <a:rPr lang="th-TH" sz="3200" b="1" dirty="0">
                <a:solidFill>
                  <a:srgbClr val="7030A0"/>
                </a:solidFill>
              </a:rPr>
              <a:t>ปัญญาประดิษฐ์เชิงแคบ (</a:t>
            </a:r>
            <a:r>
              <a:rPr lang="en-US" sz="2400" b="1" dirty="0">
                <a:solidFill>
                  <a:srgbClr val="7030A0"/>
                </a:solidFill>
              </a:rPr>
              <a:t>Narrow AI ) </a:t>
            </a:r>
          </a:p>
          <a:p>
            <a:pPr fontAlgn="base"/>
            <a:r>
              <a:rPr lang="en-US" sz="3200" b="1" dirty="0">
                <a:solidFill>
                  <a:srgbClr val="FF0000"/>
                </a:solidFill>
              </a:rPr>
              <a:t>2.</a:t>
            </a:r>
            <a:r>
              <a:rPr lang="th-TH" sz="3200" b="1" dirty="0">
                <a:solidFill>
                  <a:srgbClr val="FF0000"/>
                </a:solidFill>
              </a:rPr>
              <a:t> ปัญญาประดิษฐ์ทั่วไป (</a:t>
            </a:r>
            <a:r>
              <a:rPr lang="en-US" sz="2400" b="1" dirty="0">
                <a:solidFill>
                  <a:srgbClr val="FF0000"/>
                </a:solidFill>
              </a:rPr>
              <a:t>General AI ) </a:t>
            </a:r>
          </a:p>
          <a:p>
            <a:pPr fontAlgn="base"/>
            <a:r>
              <a:rPr lang="en-US" sz="3200" b="1" dirty="0"/>
              <a:t>3.</a:t>
            </a:r>
            <a:r>
              <a:rPr lang="th-TH" sz="3200" b="1" dirty="0"/>
              <a:t> ปัญญาประดิษฐ์แบบเข้ม (</a:t>
            </a:r>
            <a:r>
              <a:rPr lang="en-US" sz="2400" b="1" dirty="0"/>
              <a:t>Strong AI </a:t>
            </a:r>
            <a:r>
              <a:rPr lang="en-US" sz="1800" b="1" dirty="0"/>
              <a:t>)</a:t>
            </a:r>
            <a:endParaRPr lang="th-TH" sz="1800" b="1" dirty="0"/>
          </a:p>
        </p:txBody>
      </p:sp>
      <p:pic>
        <p:nvPicPr>
          <p:cNvPr id="5122" name="Picture 2" descr="Artificial Intelligence: AI CRM Software for Field Service | Field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86" y="3416066"/>
            <a:ext cx="3313951" cy="16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at is artificial intelligence? | AI in business and enterprise AI | SAP  Ins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72" y="5052837"/>
            <a:ext cx="3947965" cy="17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eneral AI ขั้นกว่าของปัญญาประดิษฐ์ ที่จะคิด เข้าใจ เรียนรู้  และประยุกต์ใช้ความสามารถได้เท่ามนุษย์ | Techsau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52838"/>
            <a:ext cx="4703890" cy="17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665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107504" y="1348255"/>
            <a:ext cx="892899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AI </a:t>
            </a:r>
            <a:r>
              <a:rPr lang="th-TH" b="1" dirty="0"/>
              <a:t>ถูกจำแนกเป็น 3 ระดับตามความสามารถ ดังนี้</a:t>
            </a:r>
            <a:endParaRPr lang="th-TH" dirty="0"/>
          </a:p>
          <a:p>
            <a:pPr fontAlgn="base"/>
            <a:r>
              <a:rPr lang="en-US" sz="3200" b="1" dirty="0">
                <a:solidFill>
                  <a:srgbClr val="0070C0"/>
                </a:solidFill>
              </a:rPr>
              <a:t>1.</a:t>
            </a:r>
            <a:r>
              <a:rPr lang="th-TH" sz="3600" b="1" dirty="0">
                <a:solidFill>
                  <a:srgbClr val="0070C0"/>
                </a:solidFill>
              </a:rPr>
              <a:t>ปัญญาประดิษฐ์เชิงแคบ</a:t>
            </a:r>
            <a:r>
              <a:rPr lang="th-TH" sz="3200" dirty="0"/>
              <a:t> (</a:t>
            </a:r>
            <a:r>
              <a:rPr lang="en-US" sz="2400" dirty="0"/>
              <a:t>Narrow AI ) </a:t>
            </a:r>
            <a:r>
              <a:rPr lang="th-TH" sz="3200" dirty="0"/>
              <a:t>หรือ ปัญญาประดิษฐ์แบบอ่อน </a:t>
            </a:r>
            <a:r>
              <a:rPr lang="th-TH" sz="2400" dirty="0"/>
              <a:t>(</a:t>
            </a:r>
            <a:r>
              <a:rPr lang="en-US" sz="1800" dirty="0"/>
              <a:t>Weak AI) </a:t>
            </a:r>
            <a:r>
              <a:rPr lang="th-TH" sz="2000" dirty="0"/>
              <a:t> </a:t>
            </a:r>
            <a:endParaRPr lang="th-TH" dirty="0"/>
          </a:p>
          <a:p>
            <a:pPr fontAlgn="base"/>
            <a:endParaRPr lang="th-TH" dirty="0"/>
          </a:p>
          <a:p>
            <a:pPr fontAlgn="base"/>
            <a:endParaRPr lang="th-TH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th-TH" dirty="0"/>
          </a:p>
          <a:p>
            <a:pPr fontAlgn="base"/>
            <a:endParaRPr lang="th-TH" dirty="0"/>
          </a:p>
          <a:p>
            <a:pPr fontAlgn="base"/>
            <a:r>
              <a:rPr lang="th-TH" dirty="0"/>
              <a:t>คือ </a:t>
            </a:r>
            <a:r>
              <a:rPr lang="en-US" sz="2400" dirty="0"/>
              <a:t>AI </a:t>
            </a:r>
            <a:r>
              <a:rPr lang="th-TH" dirty="0"/>
              <a:t>ที่มีความสามารถเฉพาะทางได้ดีกว่ามนุษย์ (เป็นที่มาของคำว่า </a:t>
            </a:r>
            <a:r>
              <a:rPr lang="en-US" sz="2000" dirty="0"/>
              <a:t>Narrow (</a:t>
            </a:r>
            <a:r>
              <a:rPr lang="th-TH" dirty="0"/>
              <a:t>แคบ) อาทิ เช่น </a:t>
            </a:r>
            <a:r>
              <a:rPr lang="en-US" dirty="0"/>
              <a:t>AI </a:t>
            </a:r>
            <a:r>
              <a:rPr lang="th-TH" dirty="0"/>
              <a:t>ที่ช่วยในการผ่าตัด (</a:t>
            </a:r>
            <a:r>
              <a:rPr lang="en-US" sz="2400" dirty="0"/>
              <a:t>AI-assisted robotic surgery) </a:t>
            </a:r>
            <a:r>
              <a:rPr lang="th-TH" dirty="0"/>
              <a:t>ที่อาจจะเชี่ยวชาญเรื่องการผ่าตัด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3" y="2780928"/>
            <a:ext cx="4126623" cy="2241246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269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364659" y="1332167"/>
            <a:ext cx="84188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AI </a:t>
            </a:r>
            <a:r>
              <a:rPr lang="th-TH" b="1" dirty="0"/>
              <a:t>ถูกจำแนกเป็น 3 ระดับตามความสามารถ ดังนี้</a:t>
            </a:r>
            <a:endParaRPr lang="th-TH" dirty="0"/>
          </a:p>
          <a:p>
            <a:pPr fontAlgn="base"/>
            <a:endParaRPr lang="th-TH" dirty="0">
              <a:solidFill>
                <a:srgbClr val="FF0000"/>
              </a:solidFill>
            </a:endParaRPr>
          </a:p>
          <a:p>
            <a:pPr fontAlgn="base"/>
            <a:endParaRPr lang="th-TH" dirty="0"/>
          </a:p>
          <a:p>
            <a:pPr fontAlgn="base"/>
            <a:r>
              <a:rPr lang="th-TH" b="1" dirty="0">
                <a:solidFill>
                  <a:srgbClr val="7030A0"/>
                </a:solidFill>
              </a:rPr>
              <a:t>       คือ </a:t>
            </a:r>
            <a:r>
              <a:rPr lang="en-US" b="1" dirty="0">
                <a:solidFill>
                  <a:srgbClr val="7030A0"/>
                </a:solidFill>
              </a:rPr>
              <a:t>AI </a:t>
            </a:r>
            <a:r>
              <a:rPr lang="th-TH" b="1" dirty="0">
                <a:solidFill>
                  <a:srgbClr val="7030A0"/>
                </a:solidFill>
              </a:rPr>
              <a:t>ที่มีความสามารถระดับเดียวกับมนุษย์ สามารถทำทุกๆ อย่างที่มนุษย์ทำได้และได้ประสิทธิภาพที่ใกล้เคียงกับมนุษย์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389263" y="1916832"/>
            <a:ext cx="4627357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/>
            <a:r>
              <a:rPr lang="en-US" dirty="0"/>
              <a:t>2</a:t>
            </a:r>
            <a:r>
              <a:rPr lang="en-US" b="1" dirty="0"/>
              <a:t>.</a:t>
            </a:r>
            <a:r>
              <a:rPr lang="th-TH" b="1" dirty="0"/>
              <a:t> </a:t>
            </a:r>
            <a:r>
              <a:rPr lang="th-TH" sz="3200" b="1" dirty="0"/>
              <a:t>ปัญญาประดิษฐ์ทั่วไป (</a:t>
            </a:r>
            <a:r>
              <a:rPr lang="en-US" sz="2000" b="1" dirty="0"/>
              <a:t>General AI ) </a:t>
            </a:r>
          </a:p>
        </p:txBody>
      </p:sp>
      <p:pic>
        <p:nvPicPr>
          <p:cNvPr id="2050" name="Picture 2" descr="The Pros and Cons of Artificial General Intelligence - Passionate In  Mark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" y="3738273"/>
            <a:ext cx="3862644" cy="22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439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364659" y="1332167"/>
            <a:ext cx="84188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AI </a:t>
            </a:r>
            <a:r>
              <a:rPr lang="th-TH" b="1" dirty="0"/>
              <a:t>ถูกจำแนกเป็น 3 ระดับตามความสามารถ ดังนี้</a:t>
            </a:r>
            <a:endParaRPr lang="th-TH" dirty="0"/>
          </a:p>
          <a:p>
            <a:pPr fontAlgn="base"/>
            <a:endParaRPr lang="th-TH" dirty="0">
              <a:solidFill>
                <a:srgbClr val="FF0000"/>
              </a:solidFill>
            </a:endParaRPr>
          </a:p>
          <a:p>
            <a:pPr fontAlgn="base"/>
            <a:endParaRPr lang="th-TH" dirty="0"/>
          </a:p>
          <a:p>
            <a:pPr fontAlgn="base"/>
            <a:r>
              <a:rPr lang="en-US" dirty="0"/>
              <a:t> </a:t>
            </a:r>
            <a:r>
              <a:rPr lang="th-TH" dirty="0"/>
              <a:t>คือ </a:t>
            </a:r>
            <a:r>
              <a:rPr lang="en-US" dirty="0"/>
              <a:t>AI </a:t>
            </a:r>
            <a:r>
              <a:rPr lang="th-TH" dirty="0"/>
              <a:t>ที่มีความสามารถเหนือมนุษย์ในหลายๆ ด้าน จะเห็นได้ว่าวิทยาการของมนุษย์ปัจจุบันอยู่ที่จุดเริ่มต้นของ </a:t>
            </a:r>
            <a:r>
              <a:rPr lang="en-US" dirty="0"/>
              <a:t>AI </a:t>
            </a:r>
            <a:r>
              <a:rPr lang="th-TH" dirty="0"/>
              <a:t>เพียงเท่านั้น</a:t>
            </a:r>
          </a:p>
          <a:p>
            <a:pPr fontAlgn="base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9263" y="1916832"/>
            <a:ext cx="6196696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/>
            <a:r>
              <a:rPr lang="en-US" dirty="0"/>
              <a:t>3</a:t>
            </a:r>
            <a:r>
              <a:rPr lang="en-US" b="1" dirty="0"/>
              <a:t>.</a:t>
            </a:r>
            <a:r>
              <a:rPr lang="th-TH" b="1" dirty="0"/>
              <a:t> </a:t>
            </a:r>
            <a:r>
              <a:rPr lang="th-TH" sz="3600" b="1" dirty="0"/>
              <a:t>ปัญญาประดิษฐ์แบบเข้ม (</a:t>
            </a:r>
            <a:r>
              <a:rPr lang="en-US" sz="3200" b="1" dirty="0"/>
              <a:t>Strong AI ) </a:t>
            </a:r>
            <a:endParaRPr lang="en-US" sz="2000" b="1" dirty="0"/>
          </a:p>
        </p:txBody>
      </p:sp>
      <p:pic>
        <p:nvPicPr>
          <p:cNvPr id="3074" name="Picture 2" descr="Artificial Intelligence in Financial and Banking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5" y="3501008"/>
            <a:ext cx="2965468" cy="17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obots say they won't steal jobs, rebel against humans | Reuters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8" name="Picture 6" descr="AI robot asked 'will you rebel against humans'? - BBC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3" y="5241210"/>
            <a:ext cx="2971540" cy="13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402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ความแตกต่างระหว่างบุคคล </a:t>
            </a:r>
            <a:r>
              <a:rPr lang="th-TH" dirty="0"/>
              <a:t>(</a:t>
            </a:r>
            <a:r>
              <a:rPr lang="en-US" dirty="0"/>
              <a:t>Individualization)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179512" y="1456178"/>
            <a:ext cx="87129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โดยสรุป </a:t>
            </a:r>
            <a:r>
              <a:rPr lang="th-TH" b="1" dirty="0"/>
              <a:t>ปัญญาประดิษฐ์หรือ </a:t>
            </a:r>
            <a:r>
              <a:rPr lang="en-US" b="1" dirty="0"/>
              <a:t>AI </a:t>
            </a:r>
            <a:r>
              <a:rPr lang="th-TH" dirty="0"/>
              <a:t>เป็นเทคโนโลยีที่ล้ำสมัยที่สามารถรับมือกับปัญหาที่ซับซ้อนเกินกว่าที่มนุษย์จะสามารถรับมือได้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 err="1"/>
              <a:t>เเละ</a:t>
            </a:r>
            <a:r>
              <a:rPr lang="th-TH" dirty="0"/>
              <a:t> </a:t>
            </a:r>
            <a:r>
              <a:rPr lang="en-US" dirty="0"/>
              <a:t>AI </a:t>
            </a:r>
            <a:r>
              <a:rPr lang="th-TH" dirty="0"/>
              <a:t>ยังเป็นเครื่องมือที่</a:t>
            </a:r>
            <a:r>
              <a:rPr lang="th-TH" b="1" dirty="0">
                <a:solidFill>
                  <a:srgbClr val="FF0000"/>
                </a:solidFill>
              </a:rPr>
              <a:t>สามารถทำงานที่ซ้ำซากน่าเบื่อแทนมนุษย์</a:t>
            </a:r>
            <a:r>
              <a:rPr lang="th-TH" dirty="0"/>
              <a:t>ได้อย่างดีเยี่ยม ช่วยให้เราสามารถ</a:t>
            </a:r>
            <a:r>
              <a:rPr lang="th-TH" b="1" dirty="0">
                <a:solidFill>
                  <a:srgbClr val="002060"/>
                </a:solidFill>
              </a:rPr>
              <a:t>มีเวลาไปโฟกัสงานที่สำคัญและสามารถสร้างมูลค่าได้</a:t>
            </a:r>
            <a:r>
              <a:rPr lang="th-TH" dirty="0"/>
              <a:t>มากกว่า นอกจากนี้การประยุกต์ใช้ </a:t>
            </a:r>
            <a:r>
              <a:rPr lang="en-US" dirty="0"/>
              <a:t>AI </a:t>
            </a:r>
            <a:r>
              <a:rPr lang="th-TH" b="1" dirty="0">
                <a:solidFill>
                  <a:srgbClr val="FF0000"/>
                </a:solidFill>
              </a:rPr>
              <a:t>ในระดับอุตสาหกรรม ยังช่วยลดต้นทุน</a:t>
            </a:r>
            <a:r>
              <a:rPr lang="th-TH" b="1" dirty="0" err="1">
                <a:solidFill>
                  <a:srgbClr val="FF0000"/>
                </a:solidFill>
              </a:rPr>
              <a:t>เเละ</a:t>
            </a:r>
            <a:r>
              <a:rPr lang="th-TH" b="1" dirty="0">
                <a:solidFill>
                  <a:srgbClr val="FF0000"/>
                </a:solidFill>
              </a:rPr>
              <a:t>เพิ่มรายได้มหาศาล</a:t>
            </a:r>
          </a:p>
        </p:txBody>
      </p:sp>
      <p:pic>
        <p:nvPicPr>
          <p:cNvPr id="1026" name="Picture 2" descr="The Future of Artificial Intelligence - A Game Changer for Industries -  Fing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1" y="2564904"/>
            <a:ext cx="4008890" cy="21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MA launches initial review of artificial intelligence models - GOV.U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64" y="2563092"/>
            <a:ext cx="4327092" cy="217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19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384735"/>
            <a:ext cx="8697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:</a:t>
            </a:r>
            <a:r>
              <a:rPr lang="th-TH" b="1" dirty="0"/>
              <a:t>เป็นการเปิดโอกาส</a:t>
            </a:r>
            <a:r>
              <a:rPr lang="th-TH" b="1" dirty="0">
                <a:solidFill>
                  <a:srgbClr val="FF0000"/>
                </a:solidFill>
              </a:rPr>
              <a:t>ให้นักเรียนได้มีโอกาสตอบโต้กับบทเรียนอย่างต่อเนื่องตลอดทั้งบทเรียน </a:t>
            </a:r>
            <a:r>
              <a:rPr lang="th-TH" b="1" dirty="0"/>
              <a:t>ซึ่งมีผลทำให้นักเรียนได้เรียนรู้ตามจุดประสงค์ที่ตั้งไว้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229" y="92075"/>
            <a:ext cx="74168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2) </a:t>
            </a:r>
            <a:r>
              <a:rPr lang="th-TH" sz="3200" b="1" dirty="0">
                <a:solidFill>
                  <a:schemeClr val="bg1"/>
                </a:solidFill>
              </a:rPr>
              <a:t>คุณลักษณะสำคัญของบทเรียนคอมพิวเตอร์ช่วยสอน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78" y="799961"/>
            <a:ext cx="8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3. การมีปฏิสัมพันธ์ </a:t>
            </a:r>
            <a:r>
              <a:rPr lang="th-TH" sz="3200" dirty="0"/>
              <a:t>(</a:t>
            </a:r>
            <a:r>
              <a:rPr lang="en-US" sz="2400" dirty="0"/>
              <a:t>Interaction</a:t>
            </a:r>
            <a:r>
              <a:rPr lang="en-US" dirty="0"/>
              <a:t>)</a:t>
            </a:r>
            <a:endParaRPr lang="th-TH" dirty="0"/>
          </a:p>
        </p:txBody>
      </p:sp>
      <p:sp>
        <p:nvSpPr>
          <p:cNvPr id="5" name="AutoShape 2" descr="ปฏิสัมพันธ์ระหว่างมนุษย์กับคอมพิวเตอร์ (Human Computer Interaction) ⋆  TouchPoint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780613"/>
            <a:ext cx="3788668" cy="302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Interact Interaction Interactive Interacting Group Concept Stock Photo,  Picture And Royalty Free Image. Image 57822427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00874"/>
            <a:ext cx="4599556" cy="30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10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229" y="92075"/>
            <a:ext cx="6948264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dirty="0"/>
              <a:t>2) คุณลักษณะสำคัญของบทเรียนคอมพิวเตอร์ช่วยสอน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229" y="1129098"/>
            <a:ext cx="91542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เป็นการเสริมแรงอย่างหนึ่งตามแนวคิดของ </a:t>
            </a:r>
            <a:r>
              <a:rPr lang="en-US" dirty="0"/>
              <a:t>Skinner </a:t>
            </a:r>
            <a:r>
              <a:rPr lang="th-TH" dirty="0"/>
              <a:t>ซึ่งเป็นข้อได้เปรียบในการใช้คุณสมบัติของคอมพิวเตอร์ในการให้ผล ป้อนกลับโดยทันทีที่นักเรียนมีปฏิสัมพันธ์กับบทเรียน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-10229" y="544323"/>
            <a:ext cx="6948264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/>
              <a:t>4. การให้ผลป้อนกลับโดยทันที </a:t>
            </a:r>
            <a:r>
              <a:rPr lang="th-TH" sz="3200" dirty="0"/>
              <a:t>(</a:t>
            </a:r>
            <a:r>
              <a:rPr lang="en-US" sz="2400" dirty="0"/>
              <a:t>Immediate Feedback) </a:t>
            </a:r>
            <a:endParaRPr lang="th-TH" sz="2400" dirty="0"/>
          </a:p>
        </p:txBody>
      </p:sp>
      <p:pic>
        <p:nvPicPr>
          <p:cNvPr id="3076" name="Picture 4" descr="การเสริมแรงและการลงโทษ (B.F.Skinner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87" y="2152925"/>
            <a:ext cx="78373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ทฤษฎีของนักจิตวิทยา: สกินเนอร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80" y="95215"/>
            <a:ext cx="1981257" cy="10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80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229" y="92075"/>
            <a:ext cx="7416824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dirty="0"/>
              <a:t>2) คุณลักษณะสำคัญของบทเรียนคอมพิวเตอร์ช่วยสอน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628800"/>
            <a:ext cx="88004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</a:rPr>
              <a:t>คุณลักษณะนี้ถือว่าเป็นจุดเด่นที่ทำให้บทเรียน </a:t>
            </a:r>
            <a:r>
              <a:rPr lang="th-TH" dirty="0"/>
              <a:t>คอมพิวเตอร์ช่วยสอนสามารถ</a:t>
            </a:r>
            <a:r>
              <a:rPr lang="th-TH" b="1" dirty="0">
                <a:solidFill>
                  <a:srgbClr val="002060"/>
                </a:solidFill>
              </a:rPr>
              <a:t>ตอบสนองความต้องการ</a:t>
            </a:r>
            <a:r>
              <a:rPr lang="th-TH" dirty="0"/>
              <a:t>ของนักเรียนได้อย่างรวดเร็ว และ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ยังรวมถึง  </a:t>
            </a:r>
            <a:r>
              <a:rPr lang="th-TH" b="1" dirty="0">
                <a:solidFill>
                  <a:srgbClr val="FF0000"/>
                </a:solidFill>
              </a:rPr>
              <a:t>การประมวลผลความรู้จากแบบทดสอบ    </a:t>
            </a:r>
            <a:r>
              <a:rPr lang="th-TH" dirty="0"/>
              <a:t>ที่นักเรียนลงมือปฏิบัติโดยไม่ต้องรอคำตอบจากการตรวจของ ผู้สอนเหมือนการสอนปกติในชั้นเรียน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36712"/>
            <a:ext cx="856895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4. การให้ผลป้อนกลับโดยทันที </a:t>
            </a:r>
            <a:r>
              <a:rPr lang="th-TH" sz="3600" dirty="0"/>
              <a:t>(</a:t>
            </a:r>
            <a:r>
              <a:rPr lang="en-US" dirty="0"/>
              <a:t>Immediate Feedback) </a:t>
            </a:r>
            <a:endParaRPr lang="th-TH" dirty="0"/>
          </a:p>
        </p:txBody>
      </p:sp>
      <p:pic>
        <p:nvPicPr>
          <p:cNvPr id="4098" name="Picture 2" descr="การจัดการเรียนรู้และการจัดการชั้นเรียน: CAI (Computer Assisted Instructio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5" y="2560942"/>
            <a:ext cx="4204103" cy="30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บทเรียนคอมพิวเตอร์ช่วยสอน CAI – CROCOHEAD MEDIA CO.,LTD.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68" y="2560942"/>
            <a:ext cx="4024688" cy="303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201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564" y="764704"/>
            <a:ext cx="85099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โดยสรุป </a:t>
            </a:r>
            <a:r>
              <a:rPr lang="th-TH" dirty="0"/>
              <a:t>คุณลักษณะที่สำคัญของบทเรียนคอมพิวเตอร์ช่วยสอนจะต้องประกอบด้วย </a:t>
            </a:r>
          </a:p>
          <a:p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th-TH" b="1" dirty="0">
                <a:solidFill>
                  <a:srgbClr val="FF0000"/>
                </a:solidFill>
              </a:rPr>
              <a:t>การรับข้อมูลเข้า 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dirty="0"/>
              <a:t>-</a:t>
            </a:r>
            <a:r>
              <a:rPr lang="th-TH" b="1" dirty="0">
                <a:solidFill>
                  <a:srgbClr val="7030A0"/>
                </a:solidFill>
              </a:rPr>
              <a:t>การประมวลผล </a:t>
            </a:r>
            <a:r>
              <a:rPr lang="th-TH" dirty="0"/>
              <a:t>และ   </a:t>
            </a:r>
            <a:r>
              <a:rPr lang="th-TH" b="1" dirty="0">
                <a:solidFill>
                  <a:srgbClr val="00B050"/>
                </a:solidFill>
              </a:rPr>
              <a:t>การเสดงออก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บทเรียนคอมพิวเตอร์ช่วยสอนควรแบ่งเป็น</a:t>
            </a:r>
            <a:r>
              <a:rPr lang="th-TH" b="1" dirty="0">
                <a:solidFill>
                  <a:srgbClr val="7030A0"/>
                </a:solidFill>
              </a:rPr>
              <a:t>ตอนสั้นๆ เรียงลำดับไปเรื่อยๆ </a:t>
            </a:r>
            <a:r>
              <a:rPr lang="th-TH" dirty="0"/>
              <a:t>และ</a:t>
            </a:r>
          </a:p>
          <a:p>
            <a:r>
              <a:rPr lang="th-TH" dirty="0"/>
              <a:t>ผู้ที่สามารถ</a:t>
            </a:r>
            <a:r>
              <a:rPr lang="th-TH" dirty="0">
                <a:solidFill>
                  <a:srgbClr val="FF0000"/>
                </a:solidFill>
              </a:rPr>
              <a:t>เรียนได้เร็วสามารถข้ามเนื้อหาได้</a:t>
            </a:r>
            <a:r>
              <a:rPr lang="th-TH" dirty="0"/>
              <a:t>เพื่อเพิ่มอิสระในการเรียนแก่ผู้เรียน </a:t>
            </a:r>
          </a:p>
          <a:p>
            <a:r>
              <a:rPr lang="th-TH" dirty="0"/>
              <a:t>สิ่งสำคัญต้องมีความเป็น</a:t>
            </a:r>
            <a:r>
              <a:rPr lang="th-TH" b="1" dirty="0">
                <a:solidFill>
                  <a:srgbClr val="00B050"/>
                </a:solidFill>
              </a:rPr>
              <a:t>สาระสนเทศ ที่คำนึงถึงความแตกต่างระหว่างบุคคล </a:t>
            </a:r>
            <a:r>
              <a:rPr lang="th-TH" dirty="0"/>
              <a:t>มี</a:t>
            </a:r>
            <a:r>
              <a:rPr lang="th-TH" b="1" dirty="0">
                <a:solidFill>
                  <a:schemeClr val="tx2"/>
                </a:solidFill>
              </a:rPr>
              <a:t>ปฏิสัมพันธ์ และให้ผลย้อนกลับโดยทันที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229" y="92075"/>
            <a:ext cx="7416824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dirty="0"/>
              <a:t>2) คุณลักษณะสำคัญของบทเรียนคอมพิวเตอร์ช่วยสอน </a:t>
            </a:r>
          </a:p>
        </p:txBody>
      </p:sp>
      <p:pic>
        <p:nvPicPr>
          <p:cNvPr id="6146" name="Picture 2" descr="ตัวอย่างงาน CAI แบบสำเร็จ |  ECT3503การใช้สื่อการเรียนรู้/บทเรียนคอมพิวเตอร์ช่วยสอ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18012"/>
            <a:ext cx="6412311" cy="245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1790795"/>
            <a:ext cx="267291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Adobe Captivate </a:t>
            </a:r>
          </a:p>
        </p:txBody>
      </p:sp>
    </p:spTree>
    <p:extLst>
      <p:ext uri="{BB962C8B-B14F-4D97-AF65-F5344CB8AC3E}">
        <p14:creationId xmlns:p14="http://schemas.microsoft.com/office/powerpoint/2010/main" val="90421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917" y="225518"/>
            <a:ext cx="5830442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>
                <a:solidFill>
                  <a:schemeClr val="bg1"/>
                </a:solidFill>
              </a:rPr>
              <a:t> ความหมายของคอมพิวเตอร์ช่วยสอน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980728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ความหมายของบทเรียนคอมพิวเตอร์ช่วยสอน </a:t>
            </a:r>
            <a:r>
              <a:rPr lang="th-TH" dirty="0"/>
              <a:t>นักวิชาการกล่าวถึงความหมายของบทเรียนคอมพิวเตอร์ช่วยสอนไว้ดังนี้ </a:t>
            </a:r>
          </a:p>
          <a:p>
            <a:r>
              <a:rPr lang="th-TH" b="1" dirty="0"/>
              <a:t>บุญเกื้อ ควรหาเวช </a:t>
            </a:r>
            <a:r>
              <a:rPr lang="th-TH" dirty="0"/>
              <a:t>(2543, น.65) กล่าวว่า บทเรียนคอมพิวเตอร์ช่วยสอน หมายถึง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        </a:t>
            </a:r>
            <a:r>
              <a:rPr lang="en-US" dirty="0"/>
              <a:t>“</a:t>
            </a:r>
            <a:r>
              <a:rPr lang="th-TH" dirty="0"/>
              <a:t> วิธีการ</a:t>
            </a:r>
            <a:r>
              <a:rPr lang="th-TH" b="1" dirty="0">
                <a:solidFill>
                  <a:srgbClr val="0070C0"/>
                </a:solidFill>
              </a:rPr>
              <a:t>สอน</a:t>
            </a:r>
            <a:r>
              <a:rPr lang="th-TH" dirty="0"/>
              <a:t>รายบุคคล </a:t>
            </a:r>
            <a:r>
              <a:rPr lang="th-TH" dirty="0">
                <a:solidFill>
                  <a:srgbClr val="0070C0"/>
                </a:solidFill>
              </a:rPr>
              <a:t>โดย</a:t>
            </a:r>
            <a:r>
              <a:rPr lang="th-TH" dirty="0"/>
              <a:t>อาศัยความสามารถของเครื่อง</a:t>
            </a:r>
            <a:r>
              <a:rPr lang="th-TH" dirty="0">
                <a:solidFill>
                  <a:srgbClr val="0070C0"/>
                </a:solidFill>
              </a:rPr>
              <a:t>คอมพิวเตอร์</a:t>
            </a:r>
            <a:r>
              <a:rPr lang="th-TH" dirty="0"/>
              <a:t>และ</a:t>
            </a:r>
            <a:r>
              <a:rPr lang="th-TH" dirty="0">
                <a:solidFill>
                  <a:srgbClr val="0070C0"/>
                </a:solidFill>
              </a:rPr>
              <a:t>ประสบการณ์ที่มีความสัมพันธ์กัน    </a:t>
            </a:r>
            <a:r>
              <a:rPr lang="th-TH" dirty="0"/>
              <a:t>มีการ</a:t>
            </a:r>
            <a:r>
              <a:rPr lang="th-TH" dirty="0">
                <a:solidFill>
                  <a:srgbClr val="0070C0"/>
                </a:solidFill>
              </a:rPr>
              <a:t>แสดงเนื้อหาตามลำดับที่ต่างกัน</a:t>
            </a:r>
            <a:r>
              <a:rPr lang="th-TH" b="1" dirty="0">
                <a:solidFill>
                  <a:srgbClr val="FF0000"/>
                </a:solidFill>
              </a:rPr>
              <a:t>ด้วยบทเรียนโปรแกรมที่เตรียมไว้อย่างเหมาะสม </a:t>
            </a:r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th-TH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 descr="https://tse3.mm.bing.net/th?id=OIP.rtEXax5D6zO-AsUGnbR1pAHaFj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5" y="2627222"/>
            <a:ext cx="22860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3.mm.bing.net/th?id=OIP.mJ58v808mAaRrrLdqoqOKAHaE3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3003"/>
            <a:ext cx="260985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se1.mm.bing.net/th?id=OIP.1gS7BV2I6tf6jlwBEh1GpQHaEZ&amp;pid=Api&amp;P=0&amp;h=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27222"/>
            <a:ext cx="2886075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21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92" y="30057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/>
              <a:t>ประเภท </a:t>
            </a:r>
            <a:r>
              <a:rPr lang="en-US" dirty="0"/>
              <a:t>Digital Content</a:t>
            </a:r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1113902" y="1268759"/>
            <a:ext cx="6587630" cy="76944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th-TH" sz="4400" b="1" dirty="0">
                <a:solidFill>
                  <a:srgbClr val="002060"/>
                </a:solidFill>
              </a:rPr>
              <a:t>คอมพิวเตอร์ช่วยสอน (</a:t>
            </a:r>
            <a:r>
              <a:rPr lang="en-US" sz="3200" b="1" dirty="0">
                <a:solidFill>
                  <a:srgbClr val="002060"/>
                </a:solidFill>
              </a:rPr>
              <a:t>CAI)</a:t>
            </a:r>
          </a:p>
        </p:txBody>
      </p:sp>
      <p:pic>
        <p:nvPicPr>
          <p:cNvPr id="1026" name="Picture 2" descr="สื่อ CAI วันสำคัญทางพระพุทธศาสนา | LINE SHOP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0978"/>
            <a:ext cx="2857500" cy="17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รับทำ สื่อการเรียนการสอน (CAI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65" y="4391027"/>
            <a:ext cx="2676525" cy="20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นวัตกรรมและเทคโนโลยีสารสนเทศเพื่อการเรียนรู้: CAI คืออะไร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4" y="2574595"/>
            <a:ext cx="3098548" cy="186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www.thaischool1.in.th/_files_school/84103917/workteacher/84103917_0_20210806-004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17352"/>
            <a:ext cx="3319434" cy="20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บทเรียนคอมพิวเตอร์ช่วยสอน (cai) ม.1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17352"/>
            <a:ext cx="2857413" cy="20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56459" y="205547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คอมพิวเตอร์ช่วยสอนระบบมัลติมีเดีย </a:t>
            </a:r>
            <a:endParaRPr lang="th-TH" dirty="0"/>
          </a:p>
        </p:txBody>
      </p:sp>
      <p:pic>
        <p:nvPicPr>
          <p:cNvPr id="13" name="Picture 10" descr="บทเรียนคอมพิวเตอร์ช่วยสอน (CAI) - โครงการ อพ.สธ.-มรส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47" y="2590978"/>
            <a:ext cx="2857940" cy="18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30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5252" y="1998460"/>
            <a:ext cx="8676456" cy="1098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107504" y="8352"/>
            <a:ext cx="8856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 </a:t>
            </a:r>
            <a:r>
              <a:rPr lang="th-TH" sz="4800" b="1" dirty="0"/>
              <a:t>คอมพิวเตอร์ช่วยสอน </a:t>
            </a:r>
          </a:p>
          <a:p>
            <a:r>
              <a:rPr lang="th-TH" sz="2400" b="1" dirty="0">
                <a:solidFill>
                  <a:srgbClr val="002060"/>
                </a:solidFill>
              </a:rPr>
              <a:t>1) ความหมายของบทเรียนคอมพิวเตอร์ช่วยสอน </a:t>
            </a:r>
          </a:p>
          <a:p>
            <a:r>
              <a:rPr lang="th-TH" sz="2400" b="1" dirty="0">
                <a:solidFill>
                  <a:srgbClr val="FF0000"/>
                </a:solidFill>
              </a:rPr>
              <a:t>2) คุณลักษณะสำคัญของบทเรียนคอมพิวเตอร์ช่วยสอน </a:t>
            </a:r>
          </a:p>
          <a:p>
            <a:endParaRPr lang="th-TH" dirty="0"/>
          </a:p>
          <a:p>
            <a:endParaRPr lang="th-TH" dirty="0"/>
          </a:p>
          <a:p>
            <a:r>
              <a:rPr lang="th-TH" sz="4800" b="1" dirty="0">
                <a:solidFill>
                  <a:srgbClr val="7030A0"/>
                </a:solidFill>
              </a:rPr>
              <a:t>3) ประเภทของบทเรียนคอมพิวเตอร์ช่วยสอน </a:t>
            </a:r>
          </a:p>
          <a:p>
            <a:endParaRPr lang="th-TH" b="1" dirty="0"/>
          </a:p>
          <a:p>
            <a:r>
              <a:rPr lang="th-TH" b="1" dirty="0"/>
              <a:t>4) ทฤษฎีที่เกี่ยวข้องกับบทเรียนคอมพิวเตอร์ช่วยสอน </a:t>
            </a:r>
          </a:p>
          <a:p>
            <a:r>
              <a:rPr lang="th-TH" b="1" dirty="0"/>
              <a:t>5) การผลิตบทเรียนคอมพิวเตอร์ช่วยสอน </a:t>
            </a:r>
          </a:p>
          <a:p>
            <a:r>
              <a:rPr lang="th-TH" b="1" dirty="0"/>
              <a:t>6) ประโยชน์ของบทเรียนคอมพิวเตอร์ช่วยสอน </a:t>
            </a:r>
          </a:p>
        </p:txBody>
      </p:sp>
      <p:pic>
        <p:nvPicPr>
          <p:cNvPr id="5" name="Picture 10" descr="บทเรียนคอมพิวเตอร์ช่วยสอน (CAI) - โครงการ อพ.สธ.-มรส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2099"/>
            <a:ext cx="2774556" cy="21602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2" descr="ทำไมถึงต้องเป็น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92751"/>
            <a:ext cx="5730950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350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rgbClr val="7030A0"/>
                </a:solidFill>
              </a:rPr>
              <a:t>3) ประเภทของบทเรียนคอมพิวเตอร์ช่วยสอน (ทบทวน)</a:t>
            </a:r>
            <a:endParaRPr lang="th-TH" sz="4000" dirty="0"/>
          </a:p>
        </p:txBody>
      </p:sp>
      <p:sp>
        <p:nvSpPr>
          <p:cNvPr id="3" name="Rectangle 2"/>
          <p:cNvSpPr/>
          <p:nvPr/>
        </p:nvSpPr>
        <p:spPr>
          <a:xfrm>
            <a:off x="184082" y="1052736"/>
            <a:ext cx="90364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นักวิชาการได้แบ่งประเภทบทเรียนคอมพิวเตอร์ช่วยสอนไว้ดังนี้ </a:t>
            </a:r>
          </a:p>
          <a:p>
            <a:r>
              <a:rPr lang="th-TH" sz="3200" b="1" dirty="0">
                <a:solidFill>
                  <a:srgbClr val="002060"/>
                </a:solidFill>
              </a:rPr>
              <a:t>ถนอมพร เลาหจรัสแสง </a:t>
            </a:r>
            <a:r>
              <a:rPr lang="th-TH" dirty="0"/>
              <a:t> กล่าวไว้ว่า </a:t>
            </a:r>
          </a:p>
          <a:p>
            <a:r>
              <a:rPr lang="th-TH" dirty="0"/>
              <a:t>คอมพิวเตอร์ช่วยสอนแบ่งเป็น 5 ประเภท คือ </a:t>
            </a:r>
          </a:p>
          <a:p>
            <a:pPr marL="514350" indent="-514350">
              <a:buAutoNum type="arabicPeriod"/>
            </a:pPr>
            <a:r>
              <a:rPr lang="th-TH" sz="3600" b="1" dirty="0"/>
              <a:t>คอมพิวเตอร์ช่วยสอนประเภททบทวน </a:t>
            </a:r>
            <a:r>
              <a:rPr lang="th-TH" sz="3600" dirty="0"/>
              <a:t>(</a:t>
            </a:r>
            <a:r>
              <a:rPr lang="en-US" sz="2400" dirty="0"/>
              <a:t>Tutorial) </a:t>
            </a:r>
          </a:p>
          <a:p>
            <a:pPr marL="457200" indent="-457200">
              <a:buAutoNum type="arabicPeriod"/>
            </a:pPr>
            <a:r>
              <a:rPr lang="th-TH" sz="3600" b="1" dirty="0">
                <a:solidFill>
                  <a:srgbClr val="7030A0"/>
                </a:solidFill>
              </a:rPr>
              <a:t>คอมพิวเตอร์ช่วยสอนประเภทฝึกหัด </a:t>
            </a:r>
            <a:r>
              <a:rPr lang="th-TH" dirty="0"/>
              <a:t>(</a:t>
            </a:r>
            <a:r>
              <a:rPr lang="en-US" sz="2400" dirty="0"/>
              <a:t>Drill and Practice)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n-US" sz="3600" b="1" dirty="0"/>
              <a:t>3.</a:t>
            </a:r>
            <a:r>
              <a:rPr lang="th-TH" sz="3600" b="1" dirty="0"/>
              <a:t>คอมพิวเตอร์ช่วยสอนประเภทการจำลอง </a:t>
            </a:r>
            <a:r>
              <a:rPr lang="th-TH" sz="2400" dirty="0"/>
              <a:t>(</a:t>
            </a:r>
            <a:r>
              <a:rPr lang="en-US" sz="2400" dirty="0"/>
              <a:t>Simulation)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          4.</a:t>
            </a:r>
            <a:r>
              <a:rPr lang="th-TH" sz="3600" b="1" dirty="0">
                <a:solidFill>
                  <a:srgbClr val="FF0000"/>
                </a:solidFill>
              </a:rPr>
              <a:t>สื่อคอมพิวเตอร์ช่วยสอนประเภทเกม </a:t>
            </a:r>
            <a:r>
              <a:rPr lang="th-TH" sz="2400" dirty="0"/>
              <a:t>(</a:t>
            </a:r>
            <a:r>
              <a:rPr lang="en-US" sz="2400" dirty="0"/>
              <a:t>Instruction Game)</a:t>
            </a:r>
            <a:endParaRPr lang="en-US" sz="3600" b="1" dirty="0"/>
          </a:p>
          <a:p>
            <a:r>
              <a:rPr lang="en-US" sz="3600" b="1" dirty="0"/>
              <a:t>          5.</a:t>
            </a:r>
            <a:r>
              <a:rPr lang="th-TH" sz="3600" b="1" dirty="0"/>
              <a:t>คอมพิวเตอร์ช่วยสอนประเภทแบบทดสอบ </a:t>
            </a:r>
            <a:r>
              <a:rPr lang="th-TH" sz="2400" dirty="0"/>
              <a:t>(</a:t>
            </a:r>
            <a:r>
              <a:rPr lang="en-US" sz="2400" dirty="0"/>
              <a:t>Testing)    </a:t>
            </a:r>
            <a:endParaRPr lang="th-TH" sz="2400" dirty="0"/>
          </a:p>
        </p:txBody>
      </p:sp>
      <p:pic>
        <p:nvPicPr>
          <p:cNvPr id="1026" name="Picture 2" descr="https://tse2.mm.bing.net/th?id=OIP.9kJPI9Su3n9Ju6gpb5wKTQHaEK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42" y="3471061"/>
            <a:ext cx="2402183" cy="135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4.mm.bing.net/th?id=OIP.g2FtFI4vIvdmW-ufTbVycQHaEK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94934"/>
            <a:ext cx="2597074" cy="14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se3.mm.bing.net/th?id=OIP.5BO_faEoKCsDpIM1Pb5T9AHaFj&amp;pid=Api&amp;P=0&amp;h=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25863"/>
            <a:ext cx="2042142" cy="129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38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000" b="1" dirty="0">
                <a:solidFill>
                  <a:srgbClr val="7030A0"/>
                </a:solidFill>
              </a:rPr>
              <a:t> ประเภทของบทเรียนคอมพิวเตอร์ช่วยสอน(ทบทวน) </a:t>
            </a:r>
            <a:endParaRPr lang="th-TH" sz="4000" dirty="0"/>
          </a:p>
        </p:txBody>
      </p:sp>
      <p:sp>
        <p:nvSpPr>
          <p:cNvPr id="3" name="Rectangle 2"/>
          <p:cNvSpPr/>
          <p:nvPr/>
        </p:nvSpPr>
        <p:spPr>
          <a:xfrm>
            <a:off x="184082" y="1052736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sz="3600" b="1" dirty="0"/>
              <a:t>คอมพิวเตอร์ช่วยสอนประเภททบทวน </a:t>
            </a:r>
            <a:r>
              <a:rPr lang="th-TH" sz="3600" dirty="0"/>
              <a:t>(</a:t>
            </a:r>
            <a:r>
              <a:rPr lang="en-US" sz="2400" dirty="0"/>
              <a:t>Tutorial) </a:t>
            </a:r>
          </a:p>
        </p:txBody>
      </p:sp>
      <p:pic>
        <p:nvPicPr>
          <p:cNvPr id="2050" name="Picture 2" descr="https://tse1.mm.bing.net/th?id=OIP.GFgibRWNAJB6-u1iZBeLDwHaEK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7893"/>
            <a:ext cx="30480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954" y="1680170"/>
            <a:ext cx="885241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คือ นำเสนอเนื้อหาแก่ผู้เรียน   </a:t>
            </a:r>
            <a:r>
              <a:rPr lang="th-TH" b="1" dirty="0">
                <a:solidFill>
                  <a:schemeClr val="accent6">
                    <a:lumMod val="75000"/>
                  </a:schemeClr>
                </a:solidFill>
              </a:rPr>
              <a:t>เนื้อหาใหม่ </a:t>
            </a:r>
            <a:r>
              <a:rPr lang="th-TH" dirty="0">
                <a:solidFill>
                  <a:srgbClr val="002060"/>
                </a:solidFill>
              </a:rPr>
              <a:t>หรือ </a:t>
            </a:r>
            <a:r>
              <a:rPr lang="th-TH" b="1" dirty="0">
                <a:solidFill>
                  <a:srgbClr val="002060"/>
                </a:solidFill>
              </a:rPr>
              <a:t>การทบทวนเนื้อหาเดิม </a:t>
            </a:r>
          </a:p>
          <a:p>
            <a:r>
              <a:rPr lang="th-TH" b="1" dirty="0">
                <a:solidFill>
                  <a:schemeClr val="accent2">
                    <a:lumMod val="75000"/>
                  </a:schemeClr>
                </a:solidFill>
              </a:rPr>
              <a:t>มีแบบทดสอบ  </a:t>
            </a:r>
            <a:r>
              <a:rPr lang="th-TH" dirty="0"/>
              <a:t>หรือ </a:t>
            </a:r>
            <a:r>
              <a:rPr lang="th-TH" b="1" dirty="0"/>
              <a:t>แบบฝึกหัด</a:t>
            </a:r>
            <a:r>
              <a:rPr lang="th-TH" dirty="0"/>
              <a:t>  </a:t>
            </a:r>
            <a:r>
              <a:rPr lang="th-TH" b="1" dirty="0">
                <a:solidFill>
                  <a:srgbClr val="00B050"/>
                </a:solidFill>
              </a:rPr>
              <a:t>เพื่อทดสอบความรู้ ความเข้าใจของผู้เรียน </a:t>
            </a:r>
          </a:p>
          <a:p>
            <a:endParaRPr lang="th-TH" b="1" dirty="0">
              <a:solidFill>
                <a:srgbClr val="00B050"/>
              </a:solidFill>
            </a:endParaRPr>
          </a:p>
          <a:p>
            <a:r>
              <a:rPr lang="th-TH" dirty="0"/>
              <a:t>ผู้เรียน    </a:t>
            </a:r>
            <a:r>
              <a:rPr lang="th-TH" b="1" dirty="0">
                <a:solidFill>
                  <a:schemeClr val="accent6">
                    <a:lumMod val="75000"/>
                  </a:schemeClr>
                </a:solidFill>
              </a:rPr>
              <a:t>มีอิสระเลือกตัดสินใจ    </a:t>
            </a:r>
            <a:r>
              <a:rPr lang="th-TH" b="1" dirty="0">
                <a:solidFill>
                  <a:srgbClr val="002060"/>
                </a:solidFill>
              </a:rPr>
              <a:t>ทำแบบทดสอบ   </a:t>
            </a:r>
            <a:r>
              <a:rPr lang="th-TH" dirty="0"/>
              <a:t>หรือ   </a:t>
            </a:r>
            <a:r>
              <a:rPr lang="th-TH" b="1" dirty="0">
                <a:solidFill>
                  <a:srgbClr val="002060"/>
                </a:solidFill>
              </a:rPr>
              <a:t>แบบฝึกหัดหรือไม่/</a:t>
            </a:r>
            <a:r>
              <a:rPr lang="th-TH" dirty="0"/>
              <a:t>อย่างไร </a:t>
            </a:r>
          </a:p>
          <a:p>
            <a:r>
              <a:rPr lang="th-TH" dirty="0"/>
              <a:t>หรือ   </a:t>
            </a:r>
            <a:r>
              <a:rPr lang="th-TH" b="1" dirty="0"/>
              <a:t>เลือกเรียนเนื้อหา</a:t>
            </a:r>
            <a:r>
              <a:rPr lang="th-TH" b="1" dirty="0">
                <a:solidFill>
                  <a:srgbClr val="FF0000"/>
                </a:solidFill>
              </a:rPr>
              <a:t>ส่วนไหนเรียงลำดับเช่นไร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ทั้งนี้ ผู้เรียนสามารถควบคุมการเรียนได้ตามความต้องการของตนเอง </a:t>
            </a:r>
          </a:p>
        </p:txBody>
      </p:sp>
      <p:pic>
        <p:nvPicPr>
          <p:cNvPr id="2052" name="Picture 4" descr="https://tse2.mm.bing.net/th?id=OIP.ZC79x2qi5wZ-p9ckJ0nh0AHaEK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76" y="3867892"/>
            <a:ext cx="5303792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84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7030A0"/>
                </a:solidFill>
              </a:rPr>
              <a:t> ประเภทของบทเรียนคอมพิวเตอร์ช่วยสอน(ทบทวน) </a:t>
            </a:r>
            <a:endParaRPr lang="th-TH" sz="4000" dirty="0"/>
          </a:p>
        </p:txBody>
      </p:sp>
      <p:sp>
        <p:nvSpPr>
          <p:cNvPr id="4" name="Rectangle 3"/>
          <p:cNvSpPr/>
          <p:nvPr/>
        </p:nvSpPr>
        <p:spPr>
          <a:xfrm>
            <a:off x="395536" y="1792162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/>
              <a:t>คือ มุ่งเน้นให้ผู้เรียนได้ฝึกทำแบบฝึกหัด จนสามารถเข้าใจเนื้อหาในบทเรียนนั้นๆ </a:t>
            </a:r>
            <a:endParaRPr lang="en-US" b="1" dirty="0"/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rgbClr val="002060"/>
                </a:solidFill>
              </a:rPr>
              <a:t>ได้รับความนิยมมาก โดยเฉพาะในระดับอุดมศึกษา </a:t>
            </a:r>
          </a:p>
          <a:p>
            <a:pPr marL="457200" indent="-457200">
              <a:buFontTx/>
              <a:buChar char="-"/>
            </a:pPr>
            <a:endParaRPr lang="th-TH" sz="3200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endParaRPr lang="th-TH" sz="3200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endParaRPr lang="th-TH" sz="3200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endParaRPr lang="th-TH" sz="3200" b="1" dirty="0">
              <a:solidFill>
                <a:srgbClr val="002060"/>
              </a:solidFill>
            </a:endParaRP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3200" b="1" dirty="0">
                <a:solidFill>
                  <a:srgbClr val="0070C0"/>
                </a:solidFill>
              </a:rPr>
              <a:t>- </a:t>
            </a:r>
            <a:r>
              <a:rPr lang="th-TH" sz="3200" b="1" dirty="0"/>
              <a:t>เปิดโอกาสให้ผู้เรียน</a:t>
            </a:r>
            <a:r>
              <a:rPr lang="th-TH" sz="3200" b="1" dirty="0">
                <a:solidFill>
                  <a:srgbClr val="0070C0"/>
                </a:solidFill>
              </a:rPr>
              <a:t>ที่เรียนไม่ทันคนอื่นๆ ได้มีโอกาสทบทวนความรู้ ความเข้าใจในบทเรียนนั้นได้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207387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2. คอมพิวเตอร์ช่วยสอนประเภทฝึกหัด (</a:t>
            </a:r>
            <a:r>
              <a:rPr lang="en-US" dirty="0"/>
              <a:t>Drill and Practice) </a:t>
            </a:r>
            <a:endParaRPr lang="th-TH" dirty="0"/>
          </a:p>
        </p:txBody>
      </p:sp>
      <p:pic>
        <p:nvPicPr>
          <p:cNvPr id="3074" name="Picture 2" descr="https://tse3.mm.bing.net/th?id=OIP.Ul68GY_R6vXN1-OpqO3gjAHaFC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1" y="3573016"/>
            <a:ext cx="25146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se3.mm.bing.net/th?id=OIP._1OEYlYAkVoLfQ8jgVpVIgHaFj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64" y="3573015"/>
            <a:ext cx="22860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tse2.mm.bing.net/th?id=OIP.izRC2IzKitbMML7LOVrJPAHaEK&amp;pid=Api&amp;P=0&amp;h=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80" y="3596176"/>
            <a:ext cx="3328371" cy="18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831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7030A0"/>
                </a:solidFill>
              </a:rPr>
              <a:t> ประเภทของบทเรียนคอมพิวเตอร์ช่วยสอน(ทบทวน) </a:t>
            </a:r>
            <a:endParaRPr lang="th-TH" sz="4000" dirty="0"/>
          </a:p>
        </p:txBody>
      </p:sp>
      <p:sp>
        <p:nvSpPr>
          <p:cNvPr id="4" name="Rectangle 3"/>
          <p:cNvSpPr/>
          <p:nvPr/>
        </p:nvSpPr>
        <p:spPr>
          <a:xfrm>
            <a:off x="385334" y="115116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3.</a:t>
            </a:r>
            <a:r>
              <a:rPr lang="th-TH" b="1" dirty="0"/>
              <a:t>คอมพิวเตอร์ช่วยสอนประเภทการจำลอง </a:t>
            </a:r>
            <a:r>
              <a:rPr lang="th-TH" sz="1800" dirty="0"/>
              <a:t>(</a:t>
            </a:r>
            <a:r>
              <a:rPr lang="en-US" sz="1800" dirty="0"/>
              <a:t>Simulation)</a:t>
            </a:r>
          </a:p>
        </p:txBody>
      </p:sp>
      <p:sp>
        <p:nvSpPr>
          <p:cNvPr id="5" name="Rectangle 4"/>
          <p:cNvSpPr/>
          <p:nvPr/>
        </p:nvSpPr>
        <p:spPr>
          <a:xfrm>
            <a:off x="321621" y="1844824"/>
            <a:ext cx="83035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</a:t>
            </a:r>
            <a:r>
              <a:rPr lang="th-TH" dirty="0"/>
              <a:t>    นำเสนอในรูปแบบการจำลองโดยการ</a:t>
            </a:r>
            <a:r>
              <a:rPr lang="th-TH" b="1" dirty="0">
                <a:solidFill>
                  <a:srgbClr val="FF0000"/>
                </a:solidFill>
              </a:rPr>
              <a:t>จำลองสถานการณ์เหมือนจริงขึ้น </a:t>
            </a:r>
          </a:p>
          <a:p>
            <a:pPr marL="457200" indent="-457200">
              <a:buFontTx/>
              <a:buChar char="-"/>
            </a:pPr>
            <a:r>
              <a:rPr lang="th-TH" dirty="0"/>
              <a:t>บังคับให้  </a:t>
            </a:r>
            <a:r>
              <a:rPr lang="th-TH" b="1" dirty="0">
                <a:solidFill>
                  <a:srgbClr val="002060"/>
                </a:solidFill>
              </a:rPr>
              <a:t>ผู้เรียน   ต้องตัดสินใจในการแก้ปัญหา</a:t>
            </a:r>
            <a:r>
              <a:rPr lang="th-TH" dirty="0"/>
              <a:t> </a:t>
            </a:r>
            <a:r>
              <a:rPr lang="th-TH" sz="2000" dirty="0"/>
              <a:t>(</a:t>
            </a:r>
            <a:r>
              <a:rPr lang="en-US" sz="2000" dirty="0"/>
              <a:t>Problem Solving) </a:t>
            </a:r>
            <a:endParaRPr lang="th-TH" sz="2000" dirty="0"/>
          </a:p>
          <a:p>
            <a:pPr marL="457200" indent="-457200">
              <a:buFontTx/>
              <a:buChar char="-"/>
            </a:pPr>
            <a:r>
              <a:rPr lang="th-TH" dirty="0"/>
              <a:t>โดย</a:t>
            </a:r>
            <a:r>
              <a:rPr lang="th-TH" b="1" dirty="0">
                <a:solidFill>
                  <a:srgbClr val="00B0F0"/>
                </a:solidFill>
              </a:rPr>
              <a:t>มีคำแนะนำช่วย</a:t>
            </a:r>
            <a:r>
              <a:rPr lang="th-TH" dirty="0"/>
              <a:t>ในการตัดสินใจของผู้เรียนและแสดงผลลัพธ์ในการตัดสินใจ</a:t>
            </a:r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r>
              <a:rPr lang="th-TH" dirty="0"/>
              <a:t>ซึ่ง</a:t>
            </a:r>
            <a:r>
              <a:rPr lang="th-TH" b="1" dirty="0">
                <a:solidFill>
                  <a:srgbClr val="FF0000"/>
                </a:solidFill>
              </a:rPr>
              <a:t>ข้อดีของ</a:t>
            </a:r>
            <a:r>
              <a:rPr lang="th-TH" dirty="0"/>
              <a:t>การใช้คอมพิวเตอร์ช่วยสอนประเภทนี้เป็นการ</a:t>
            </a:r>
            <a:r>
              <a:rPr lang="th-TH" dirty="0">
                <a:solidFill>
                  <a:srgbClr val="FF0000"/>
                </a:solidFill>
              </a:rPr>
              <a:t>ลดค่าใช้จ่าย </a:t>
            </a:r>
            <a:r>
              <a:rPr lang="th-TH" dirty="0"/>
              <a:t>และ</a:t>
            </a:r>
          </a:p>
          <a:p>
            <a:pPr marL="457200" indent="-457200">
              <a:buFontTx/>
              <a:buChar char="-"/>
            </a:pPr>
            <a:r>
              <a:rPr lang="th-TH" dirty="0">
                <a:solidFill>
                  <a:srgbClr val="002060"/>
                </a:solidFill>
              </a:rPr>
              <a:t>ลดความเสี่ยง</a:t>
            </a:r>
            <a:r>
              <a:rPr lang="th-TH" dirty="0"/>
              <a:t>ในการเกิด</a:t>
            </a:r>
            <a:r>
              <a:rPr lang="th-TH" dirty="0">
                <a:solidFill>
                  <a:srgbClr val="002060"/>
                </a:solidFill>
              </a:rPr>
              <a:t>อุบัติเหตุของการเรียนรู้</a:t>
            </a:r>
            <a:r>
              <a:rPr lang="th-TH" dirty="0"/>
              <a:t>ที่เกิดขึ้น</a:t>
            </a:r>
            <a:r>
              <a:rPr lang="th-TH" dirty="0">
                <a:solidFill>
                  <a:srgbClr val="7030A0"/>
                </a:solidFill>
              </a:rPr>
              <a:t>ในสถานการณ์จริง </a:t>
            </a:r>
          </a:p>
        </p:txBody>
      </p:sp>
      <p:pic>
        <p:nvPicPr>
          <p:cNvPr id="4098" name="Picture 2" descr="Simulation | Medical Staff | I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356992"/>
            <a:ext cx="2324100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กว่าจะเป็นนักบินไม่ใช่เรื่องง่าย พาไปลองขับ Flight Simulator จากการบินไทย –  2Baht Travel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24556"/>
            <a:ext cx="2857500" cy="19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7" descr="กิจกรรมขับเครื่องบินจำลอง Flight Simulator ในกรุงเทพที่ Flight Experience™  - KKday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407" y="3337447"/>
            <a:ext cx="3007326" cy="200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3831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029" y="1916832"/>
            <a:ext cx="85946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: </a:t>
            </a:r>
            <a:r>
              <a:rPr lang="th-TH" dirty="0"/>
              <a:t>ช่วยให้ผู้เรียนเกิด</a:t>
            </a:r>
            <a:r>
              <a:rPr lang="th-TH" b="1" dirty="0">
                <a:solidFill>
                  <a:srgbClr val="7030A0"/>
                </a:solidFill>
              </a:rPr>
              <a:t>ความสนุกสนานเพลิดเพลิน </a:t>
            </a:r>
            <a:r>
              <a:rPr lang="th-TH" dirty="0"/>
              <a:t>เสมือนว่าไม่ได้กำลังเรียนอยู่ </a:t>
            </a:r>
          </a:p>
          <a:p>
            <a:r>
              <a:rPr lang="th-TH" dirty="0"/>
              <a:t>เกมคอมพิวเตอร์ทางการศึกษาเป็นคอมพิวเตอร์ช่วยสอนประการหนึ่ง </a:t>
            </a:r>
          </a:p>
          <a:p>
            <a:endParaRPr lang="th-TH" dirty="0"/>
          </a:p>
          <a:p>
            <a:endParaRPr lang="th-TH" dirty="0"/>
          </a:p>
          <a:p>
            <a:endParaRPr lang="en-US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FF0000"/>
                </a:solidFill>
              </a:rPr>
              <a:t>กระตุ้น</a:t>
            </a:r>
            <a:r>
              <a:rPr lang="th-TH" dirty="0"/>
              <a:t>ให้เกิด</a:t>
            </a:r>
            <a:r>
              <a:rPr lang="th-TH" b="1" dirty="0">
                <a:solidFill>
                  <a:srgbClr val="FF0000"/>
                </a:solidFill>
              </a:rPr>
              <a:t>ความกระตือรือร้น</a:t>
            </a:r>
            <a:r>
              <a:rPr lang="th-TH" dirty="0"/>
              <a:t>ในการเรียนรู้ </a:t>
            </a:r>
          </a:p>
          <a:p>
            <a:r>
              <a:rPr lang="en-US" dirty="0"/>
              <a:t>-   </a:t>
            </a:r>
            <a:r>
              <a:rPr lang="th-TH" dirty="0"/>
              <a:t>  </a:t>
            </a:r>
            <a:r>
              <a:rPr lang="th-TH" b="1" dirty="0">
                <a:solidFill>
                  <a:srgbClr val="FF0000"/>
                </a:solidFill>
              </a:rPr>
              <a:t>นิยมใช้</a:t>
            </a:r>
            <a:r>
              <a:rPr lang="th-TH" dirty="0"/>
              <a:t>กับเด็กตั้งแต่</a:t>
            </a:r>
            <a:r>
              <a:rPr lang="th-TH" b="1" dirty="0">
                <a:solidFill>
                  <a:srgbClr val="002060"/>
                </a:solidFill>
              </a:rPr>
              <a:t>ระดับอุดมศึกษา</a:t>
            </a:r>
            <a:r>
              <a:rPr lang="th-TH" dirty="0"/>
              <a:t> เพื่อเป็นการ</a:t>
            </a:r>
            <a:r>
              <a:rPr lang="th-TH" b="1" dirty="0">
                <a:solidFill>
                  <a:srgbClr val="002060"/>
                </a:solidFill>
              </a:rPr>
              <a:t>ปูทา</a:t>
            </a:r>
            <a:r>
              <a:rPr lang="th-TH" dirty="0"/>
              <a:t>งให้ผู้เรียน</a:t>
            </a:r>
            <a:r>
              <a:rPr lang="th-TH" dirty="0">
                <a:solidFill>
                  <a:srgbClr val="002060"/>
                </a:solidFill>
              </a:rPr>
              <a:t>มีเจตคติที่ดีใน</a:t>
            </a:r>
            <a:r>
              <a:rPr lang="th-TH" b="1" dirty="0">
                <a:solidFill>
                  <a:srgbClr val="002060"/>
                </a:solidFill>
              </a:rPr>
              <a:t>การเรียนทางคอมพิวเตอร์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7030A0"/>
                </a:solidFill>
              </a:rPr>
              <a:t> ประเภทของบทเรียนคอมพิวเตอร์ช่วยสอน </a:t>
            </a:r>
            <a:endParaRPr lang="th-TH" sz="4000" dirty="0"/>
          </a:p>
        </p:txBody>
      </p:sp>
      <p:sp>
        <p:nvSpPr>
          <p:cNvPr id="5" name="Rectangle 4"/>
          <p:cNvSpPr/>
          <p:nvPr/>
        </p:nvSpPr>
        <p:spPr>
          <a:xfrm>
            <a:off x="297866" y="1173232"/>
            <a:ext cx="7877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</a:rPr>
              <a:t>4. สื่อคอมพิวเตอร์ช่วยสอนประเภทเกม </a:t>
            </a:r>
            <a:r>
              <a:rPr lang="th-TH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Instruction Game) </a:t>
            </a:r>
            <a:endParaRPr lang="th-TH" dirty="0"/>
          </a:p>
        </p:txBody>
      </p:sp>
      <p:sp>
        <p:nvSpPr>
          <p:cNvPr id="6" name="AutoShape 2" descr="How to Play a Game Instructions Writing Frame (teacher made)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9" y="2996952"/>
            <a:ext cx="388843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Directions Games | 6 Fun Activities About Giving Directions In English |  Games4esl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11" y="3006258"/>
            <a:ext cx="36975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383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7030A0"/>
                </a:solidFill>
              </a:rPr>
              <a:t> ประเภทของบทเรียนคอมพิวเตอร์ช่วยสอน </a:t>
            </a:r>
            <a:endParaRPr lang="th-TH" sz="4000" dirty="0"/>
          </a:p>
        </p:txBody>
      </p:sp>
      <p:sp>
        <p:nvSpPr>
          <p:cNvPr id="4" name="Rectangle 3"/>
          <p:cNvSpPr/>
          <p:nvPr/>
        </p:nvSpPr>
        <p:spPr>
          <a:xfrm>
            <a:off x="376389" y="1641566"/>
            <a:ext cx="85846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ใช้โปรแกรมคอมพิวเตอร์</a:t>
            </a:r>
            <a:r>
              <a:rPr lang="th-TH" b="1" dirty="0">
                <a:solidFill>
                  <a:srgbClr val="FF0000"/>
                </a:solidFill>
              </a:rPr>
              <a:t>ช่วยในการทำแบบทดสอบ </a:t>
            </a:r>
            <a:r>
              <a:rPr lang="th-TH" dirty="0"/>
              <a:t>โดย </a:t>
            </a:r>
          </a:p>
          <a:p>
            <a:r>
              <a:rPr lang="th-TH" b="1" dirty="0">
                <a:solidFill>
                  <a:srgbClr val="0070C0"/>
                </a:solidFill>
              </a:rPr>
              <a:t>ผู้เรียนจะได้รับผลป้อนกลับโดยทันที </a:t>
            </a:r>
          </a:p>
          <a:p>
            <a:endParaRPr lang="th-TH" b="1" dirty="0">
              <a:solidFill>
                <a:srgbClr val="0070C0"/>
              </a:solidFill>
            </a:endParaRPr>
          </a:p>
          <a:p>
            <a:endParaRPr lang="th-TH" b="1" dirty="0">
              <a:solidFill>
                <a:srgbClr val="0070C0"/>
              </a:solidFill>
            </a:endParaRPr>
          </a:p>
          <a:p>
            <a:endParaRPr lang="th-TH" b="1" dirty="0">
              <a:solidFill>
                <a:srgbClr val="0070C0"/>
              </a:solidFill>
            </a:endParaRPr>
          </a:p>
          <a:p>
            <a:endParaRPr lang="th-TH" b="1" dirty="0">
              <a:solidFill>
                <a:srgbClr val="0070C0"/>
              </a:solidFill>
            </a:endParaRPr>
          </a:p>
          <a:p>
            <a:endParaRPr lang="th-TH" b="1" dirty="0">
              <a:solidFill>
                <a:srgbClr val="0070C0"/>
              </a:solidFill>
            </a:endParaRPr>
          </a:p>
          <a:p>
            <a:endParaRPr lang="th-TH" b="1" dirty="0">
              <a:solidFill>
                <a:srgbClr val="0070C0"/>
              </a:solidFill>
            </a:endParaRPr>
          </a:p>
          <a:p>
            <a:endParaRPr lang="th-TH" b="1" dirty="0">
              <a:solidFill>
                <a:srgbClr val="0070C0"/>
              </a:solidFill>
            </a:endParaRPr>
          </a:p>
          <a:p>
            <a:r>
              <a:rPr lang="th-TH" dirty="0"/>
              <a:t>นอกจากนี้ในการใช้โปรแกรมคอมพิวเตอร์</a:t>
            </a:r>
            <a:r>
              <a:rPr lang="th-TH" b="1" dirty="0">
                <a:solidFill>
                  <a:srgbClr val="FF0000"/>
                </a:solidFill>
              </a:rPr>
              <a:t>ในการคำนวณผลสอบนั้น ยังมีความรวดเร็วและแม่นยำอีกด้วย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013698"/>
            <a:ext cx="7181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prstClr val="black"/>
                </a:solidFill>
              </a:rPr>
              <a:t>5. คอมพิวเตอร์ช่วยสอนประเภทแบบทดสอบ (</a:t>
            </a:r>
            <a:r>
              <a:rPr lang="en-US" dirty="0">
                <a:solidFill>
                  <a:prstClr val="black"/>
                </a:solidFill>
              </a:rPr>
              <a:t>Testing) </a:t>
            </a:r>
            <a:endParaRPr lang="th-TH" dirty="0"/>
          </a:p>
        </p:txBody>
      </p:sp>
      <p:pic>
        <p:nvPicPr>
          <p:cNvPr id="2050" name="Picture 2" descr="CAI Testing T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9" y="3181310"/>
            <a:ext cx="3698983" cy="18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CAI™ Certified IQ T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65" y="2465297"/>
            <a:ext cx="2879267" cy="6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line Software Testing Courses &amp; Training | reed.co.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55306"/>
            <a:ext cx="28575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D-ROM MATH TEST 2 : แผ่น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05" y="3179105"/>
            <a:ext cx="2033527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831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180" y="1988840"/>
            <a:ext cx="8229600" cy="8640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8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8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180" y="2996952"/>
            <a:ext cx="8229600" cy="175432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sz="3600" b="1" dirty="0">
                <a:solidFill>
                  <a:srgbClr val="002060"/>
                </a:solidFill>
              </a:rPr>
              <a:t>การออกแบบบทเรียนคอมพิวเตอร์ช่วยสอน และ</a:t>
            </a:r>
          </a:p>
          <a:p>
            <a:pPr marL="514350" indent="-514350">
              <a:buAutoNum type="arabicParenBoth"/>
            </a:pPr>
            <a:r>
              <a:rPr lang="th-TH" sz="3600" dirty="0"/>
              <a:t> </a:t>
            </a:r>
            <a:r>
              <a:rPr lang="th-TH" sz="3600" b="1" dirty="0">
                <a:solidFill>
                  <a:srgbClr val="002060"/>
                </a:solidFill>
              </a:rPr>
              <a:t>ขั้นตอนการสร้างบทเรียนคอมพิวเตอร์ช่วยสอน  </a:t>
            </a:r>
          </a:p>
        </p:txBody>
      </p:sp>
      <p:pic>
        <p:nvPicPr>
          <p:cNvPr id="1026" name="Picture 2" descr="ผลงานอาจารย์ รายงานผลการใช้บทเรียนคอมพิวเตอร์ช่วยสอน เรื่องคอมพิวเตอร์ ชั้นม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8" y="101023"/>
            <a:ext cx="2495550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owerPoint (CAI) - KruthaiMO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73" y="320098"/>
            <a:ext cx="3267075" cy="14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บทความ - Starfish Labz แพลตฟอร์มออนไลน์เพื่อการพัฒนาตนเองที่มีความหมา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17" y="120073"/>
            <a:ext cx="28575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รับทำบทเรียนคอมพิวเตอร์ช่วยสอน CAI , พิมพ์งาน และงานคอมพิวเตอร์ By.ครูมาย,  นครศรีธรรมราช, Bangkok (202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59205"/>
            <a:ext cx="28575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ต้นกล้าบนยอดเขา | CAI : Computer Assisted Instruction  บทเรียนคอมพิวเตอร์ช่วยสอ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29" y="5019674"/>
            <a:ext cx="2104984" cy="15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83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96767" y="988724"/>
            <a:ext cx="875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เพื่อให้มีประสิทธิภาพและตอบสนองความต้องการของผู้เรียนได้มากที่สุด </a:t>
            </a:r>
          </a:p>
          <a:p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b="1" dirty="0">
                <a:solidFill>
                  <a:srgbClr val="002060"/>
                </a:solidFill>
              </a:rPr>
              <a:t>การออกแบบบทเรียนคอมพิวเตอร์ช่วยสอน และ</a:t>
            </a:r>
          </a:p>
          <a:p>
            <a:pPr marL="514350" indent="-514350">
              <a:buAutoNum type="arabicParenBoth"/>
            </a:pPr>
            <a:r>
              <a:rPr lang="th-TH" dirty="0"/>
              <a:t> </a:t>
            </a:r>
            <a:r>
              <a:rPr lang="th-TH" b="1" dirty="0">
                <a:solidFill>
                  <a:srgbClr val="002060"/>
                </a:solidFill>
              </a:rPr>
              <a:t>ขั้นตอนการสร้างบทเรียนคอมพิวเตอร์ช่วยสอน ดังนี้ </a:t>
            </a:r>
          </a:p>
        </p:txBody>
      </p:sp>
      <p:pic>
        <p:nvPicPr>
          <p:cNvPr id="1028" name="Picture 4" descr="บทที่ 2 เอกสารและงานวิจัย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68519"/>
            <a:ext cx="3203848" cy="15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78" y="3504850"/>
            <a:ext cx="3024336" cy="136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36" y="5174657"/>
            <a:ext cx="2892913" cy="146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72" y="5124171"/>
            <a:ext cx="2520280" cy="148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44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901345"/>
            <a:ext cx="87510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บทเรียนคอมพิวเตอร์ช่วยสอน   </a:t>
            </a:r>
            <a:r>
              <a:rPr lang="th-TH" dirty="0"/>
              <a:t>เป็นเครื่องมือช่วยสอนอย่างหนึ่งที่ผู้ศึกษา</a:t>
            </a:r>
            <a:r>
              <a:rPr lang="th-TH" b="1" dirty="0">
                <a:solidFill>
                  <a:srgbClr val="FF0000"/>
                </a:solidFill>
              </a:rPr>
              <a:t>ศึกษาด้วยตนเองได้</a:t>
            </a:r>
            <a:r>
              <a:rPr lang="th-TH" dirty="0"/>
              <a:t> และผู้ศึกษาจะ</a:t>
            </a:r>
            <a:r>
              <a:rPr lang="th-TH" b="1" dirty="0">
                <a:solidFill>
                  <a:srgbClr val="FF0000"/>
                </a:solidFill>
              </a:rPr>
              <a:t>เป็นผู้ที่ปฏิบัติกิจกรรมต่าง ๆ </a:t>
            </a:r>
            <a:r>
              <a:rPr lang="th-TH" dirty="0"/>
              <a:t>ที่ส่งมาผ่านจอภาพ </a:t>
            </a:r>
          </a:p>
          <a:p>
            <a:r>
              <a:rPr lang="th-TH" dirty="0"/>
              <a:t>(มีทั้งรูปภาพและตัวหนังสือ </a:t>
            </a:r>
            <a:r>
              <a:rPr lang="th-TH" dirty="0" err="1"/>
              <a:t>คลิปส์</a:t>
            </a:r>
            <a:r>
              <a:rPr lang="th-TH" dirty="0"/>
              <a:t> ) ผู้ศึกษาตอบคำถามผ่านทางแป้นพิมพ์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88640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</a:t>
            </a:r>
            <a:r>
              <a:rPr lang="th-TH" b="1" dirty="0">
                <a:solidFill>
                  <a:schemeClr val="bg1"/>
                </a:solidFill>
              </a:rPr>
              <a:t> </a:t>
            </a:r>
            <a:r>
              <a:rPr lang="th-TH" sz="3600" b="1" dirty="0"/>
              <a:t>ความหมายของบทเรียนคอมพิวเตอร์ช่วยสอน </a:t>
            </a:r>
            <a:endParaRPr lang="th-TH" sz="3600" dirty="0"/>
          </a:p>
        </p:txBody>
      </p:sp>
      <p:sp>
        <p:nvSpPr>
          <p:cNvPr id="4" name="Rectangle 3"/>
          <p:cNvSpPr/>
          <p:nvPr/>
        </p:nvSpPr>
        <p:spPr>
          <a:xfrm>
            <a:off x="162565" y="4465728"/>
            <a:ext cx="892899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สุวิทย์ มูลคำ และ อรทัย มูลคำ</a:t>
            </a:r>
            <a:r>
              <a:rPr lang="th-TH" dirty="0"/>
              <a:t>) </a:t>
            </a:r>
          </a:p>
          <a:p>
            <a:r>
              <a:rPr lang="th-TH" dirty="0"/>
              <a:t>กล่าวว่า </a:t>
            </a:r>
            <a:r>
              <a:rPr lang="en-US" dirty="0"/>
              <a:t>“</a:t>
            </a:r>
            <a:r>
              <a:rPr lang="th-TH" b="1" dirty="0"/>
              <a:t>บทเรียนคอมพิวเตอร์ช่วยสอน </a:t>
            </a:r>
            <a:r>
              <a:rPr lang="th-TH" b="1" dirty="0">
                <a:solidFill>
                  <a:srgbClr val="7030A0"/>
                </a:solidFill>
              </a:rPr>
              <a:t>หมายถึง </a:t>
            </a:r>
            <a:r>
              <a:rPr lang="th-TH" dirty="0">
                <a:solidFill>
                  <a:srgbClr val="7030A0"/>
                </a:solidFill>
              </a:rPr>
              <a:t>กระบวนการเรียนรู้ของนักเรียนที่อาศัยคอมพิวเตอร์ซึ่งเป็นเทคโนโลยีระดับสูงมาประยุกต์ใช้ เป็นสื่อหรือเครื่องมือสำหรับการ</a:t>
            </a:r>
          </a:p>
          <a:p>
            <a:r>
              <a:rPr lang="th-TH" dirty="0">
                <a:solidFill>
                  <a:srgbClr val="7030A0"/>
                </a:solidFill>
              </a:rPr>
              <a:t>เรียนรู้โดยจัดเนื้อหาสาระหรือประสบการณ์สำหรับให้นักเรียนได้ เรียนรู้ </a:t>
            </a:r>
            <a:r>
              <a:rPr lang="en-US" dirty="0">
                <a:solidFill>
                  <a:srgbClr val="7030A0"/>
                </a:solidFill>
              </a:rPr>
              <a:t>“</a:t>
            </a:r>
            <a:endParaRPr lang="th-TH" dirty="0">
              <a:solidFill>
                <a:srgbClr val="7030A0"/>
              </a:solidFill>
            </a:endParaRPr>
          </a:p>
        </p:txBody>
      </p:sp>
      <p:pic>
        <p:nvPicPr>
          <p:cNvPr id="1026" name="Picture 2" descr="COMPUTER ASSISTED LEARNING - Definition, Terms, Characteristics, purpose,  Advantages, Disadvantages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5" y="2487817"/>
            <a:ext cx="28575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Computer Assisted Instruction Online at Best Prices in India - JioMar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41" y="2349978"/>
            <a:ext cx="1165018" cy="187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is Computer-Assisted Instruction? (with pictur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7800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30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5040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130900" y="620688"/>
            <a:ext cx="87588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เพื่อให้มีประสิทธิภาพและตอบสนองความต้องการของผู้เรียนได้มากที่สุด </a:t>
            </a:r>
          </a:p>
          <a:p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sz="3600" b="1" dirty="0">
                <a:solidFill>
                  <a:srgbClr val="002060"/>
                </a:solidFill>
              </a:rPr>
              <a:t> การออกแบบบทเรียนคอมพิวเตอร์ช่วยสอน </a:t>
            </a:r>
          </a:p>
          <a:p>
            <a:pPr marL="514350" indent="-514350">
              <a:buAutoNum type="arabicParenBoth"/>
            </a:pPr>
            <a:endParaRPr lang="th-TH" sz="3600" b="1" dirty="0">
              <a:solidFill>
                <a:srgbClr val="002060"/>
              </a:solidFill>
            </a:endParaRPr>
          </a:p>
          <a:p>
            <a:r>
              <a:rPr lang="th-TH" sz="3600" b="1" dirty="0"/>
              <a:t>1.1  กำหนดความคาดหวังที่</a:t>
            </a:r>
            <a:r>
              <a:rPr lang="th-TH" sz="3200" b="1" dirty="0"/>
              <a:t>ต้องการ</a:t>
            </a:r>
          </a:p>
          <a:p>
            <a:r>
              <a:rPr lang="th-TH" sz="3600" b="1" dirty="0"/>
              <a:t>1.2  การนำเสนอเนื้อหาบทเรียน</a:t>
            </a:r>
          </a:p>
          <a:p>
            <a:r>
              <a:rPr lang="th-TH" sz="3600" b="1" dirty="0"/>
              <a:t>1.3  เนื้อหาแต่ละเฟรมย่อย</a:t>
            </a:r>
            <a:endParaRPr lang="th-TH" dirty="0"/>
          </a:p>
          <a:p>
            <a:r>
              <a:rPr lang="th-TH" sz="3600" b="1" dirty="0"/>
              <a:t>1.4  ในระหว่างนำเสนอเนื้อหา</a:t>
            </a:r>
            <a:r>
              <a:rPr lang="th-TH" b="1" dirty="0"/>
              <a:t>จะมีการนำเสนอกิจกรรมก</a:t>
            </a:r>
            <a:r>
              <a:rPr lang="th-TH" dirty="0"/>
              <a:t>ารเรียนประกอบด้วย เช่น ตอบคำถาม ทำแบบทดสอบ 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536472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5040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130900" y="620688"/>
            <a:ext cx="87588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เพื่อให้มีประสิทธิภาพและตอบสนองความต้องการของผู้เรียนได้มากที่สุด </a:t>
            </a:r>
          </a:p>
          <a:p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sz="4000" b="1" u="sng" dirty="0">
                <a:solidFill>
                  <a:srgbClr val="7030A0"/>
                </a:solidFill>
              </a:rPr>
              <a:t> การออกแบบบทเรียนคอมพิวเตอร์ช่วยสอน </a:t>
            </a:r>
          </a:p>
          <a:p>
            <a:r>
              <a:rPr lang="th-TH" sz="3600" b="1" dirty="0"/>
              <a:t>1.5 </a:t>
            </a:r>
            <a:r>
              <a:rPr lang="th-TH" b="1" dirty="0"/>
              <a:t>เมื่อนักเรียนมีปฏิสัมพันธ์ </a:t>
            </a:r>
            <a:r>
              <a:rPr lang="th-TH" dirty="0"/>
              <a:t>ในกรณีที่นักเรียนตอบผิดจะมีการอธิบายหรือ แนะนำเพิ่มเติมถึงความผิดพลาด</a:t>
            </a:r>
          </a:p>
          <a:p>
            <a:endParaRPr lang="th-TH" dirty="0"/>
          </a:p>
          <a:p>
            <a:r>
              <a:rPr lang="th-TH" sz="3200" b="1" dirty="0"/>
              <a:t>1.6 เวลาไม่จำกัดในการเรียนรู้</a:t>
            </a:r>
            <a:r>
              <a:rPr lang="th-TH" dirty="0"/>
              <a:t>บทเรียนต้องอำนวยประโยชน์ให้นักเรียนได้เลือก เรียนตามความสามารถและความถนัดของนักเรียน </a:t>
            </a:r>
          </a:p>
          <a:p>
            <a:endParaRPr lang="th-TH" dirty="0"/>
          </a:p>
          <a:p>
            <a:r>
              <a:rPr lang="th-TH" sz="3200" b="1" dirty="0"/>
              <a:t>1.7 มีแบบทดสอบหลังเรียน </a:t>
            </a:r>
            <a:r>
              <a:rPr lang="th-TH" dirty="0"/>
              <a:t>เพื่อให้นักเรียนได้ประเมินผลการเรียนของตนเอง </a:t>
            </a:r>
            <a:endParaRPr lang="th-TH" b="1" dirty="0">
              <a:solidFill>
                <a:srgbClr val="002060"/>
              </a:solidFill>
            </a:endParaRPr>
          </a:p>
          <a:p>
            <a:r>
              <a:rPr lang="th-TH" sz="3200" b="1" dirty="0"/>
              <a:t>1.8 การใช้บทเรียนสำเร็จรูป</a:t>
            </a:r>
            <a:r>
              <a:rPr lang="th-TH" dirty="0"/>
              <a:t> จะไม่อยู่ภายใต้การดูแลของผู้สอน</a:t>
            </a:r>
          </a:p>
          <a:p>
            <a:r>
              <a:rPr lang="th-TH" b="1" dirty="0"/>
              <a:t>1.9  ยึดนักเรียนเป็นศูนย์กลางการเรียน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3484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130900" y="1052736"/>
            <a:ext cx="875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Both"/>
            </a:pPr>
            <a:r>
              <a:rPr lang="th-TH" sz="4000" b="1" dirty="0">
                <a:solidFill>
                  <a:srgbClr val="002060"/>
                </a:solidFill>
              </a:rPr>
              <a:t>การออกแบบบทเรียนคอมพิวเตอร์ช่วยสอน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575956"/>
            <a:ext cx="875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นักวิชาการหลายคนได้กล่าวถึงการออกแบบ ดังนี้ </a:t>
            </a:r>
          </a:p>
          <a:p>
            <a:r>
              <a:rPr lang="th-TH" b="1" dirty="0"/>
              <a:t>มนต์ชัย เทียนทอง </a:t>
            </a:r>
            <a:r>
              <a:rPr lang="th-TH" dirty="0"/>
              <a:t>(2545, น.9) กล่าวว่า การออกแบบบทเรียนคอมพิวเตอร์ช่วยสอนมีลักษณะสำคัญๆ ดังนี้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20" y="3007893"/>
            <a:ext cx="8545252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7030A0"/>
                </a:solidFill>
              </a:rPr>
              <a:t>1.1 </a:t>
            </a:r>
            <a:r>
              <a:rPr lang="th-TH" sz="4400" b="1" u="sng" dirty="0">
                <a:solidFill>
                  <a:srgbClr val="7030A0"/>
                </a:solidFill>
              </a:rPr>
              <a:t>มีการกำหนดความคาดหวัง</a:t>
            </a:r>
            <a:r>
              <a:rPr lang="th-TH" sz="3200" b="1" dirty="0"/>
              <a:t>ที่ต้องการหลังจากจบบทเรียน </a:t>
            </a:r>
          </a:p>
          <a:p>
            <a:r>
              <a:rPr lang="th-TH" sz="4400" b="1" dirty="0">
                <a:solidFill>
                  <a:srgbClr val="7030A0"/>
                </a:solidFill>
              </a:rPr>
              <a:t>-</a:t>
            </a:r>
            <a:r>
              <a:rPr lang="th-TH" sz="4400" b="1" dirty="0">
                <a:solidFill>
                  <a:srgbClr val="FF0000"/>
                </a:solidFill>
              </a:rPr>
              <a:t> โดยกำหนดเป็นวัตถุประสงค์เชิงพฤติกรรม </a:t>
            </a:r>
          </a:p>
        </p:txBody>
      </p:sp>
    </p:spTree>
    <p:extLst>
      <p:ext uri="{BB962C8B-B14F-4D97-AF65-F5344CB8AC3E}">
        <p14:creationId xmlns:p14="http://schemas.microsoft.com/office/powerpoint/2010/main" val="283748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130900" y="1021726"/>
            <a:ext cx="875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</a:rPr>
              <a:t>1.1 มีการกำหนดความคาดหวัง  </a:t>
            </a:r>
            <a:r>
              <a:rPr lang="th-TH" dirty="0"/>
              <a:t>ที่ต้องการหลังจากจบบทเรียน </a:t>
            </a:r>
            <a:r>
              <a:rPr lang="th-TH" dirty="0">
                <a:solidFill>
                  <a:srgbClr val="7030A0"/>
                </a:solidFill>
              </a:rPr>
              <a:t>โดยกำหนดเป็นวัตถุประสงค์เชิงพฤติกรรม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894" y="2348880"/>
            <a:ext cx="8172400" cy="37856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/>
              <a:t>ตัวอย่าง </a:t>
            </a:r>
            <a:r>
              <a:rPr lang="th-TH" sz="3200" b="1" u="sng" dirty="0"/>
              <a:t>วัตถุประสงค์เชิงพฤติกรรม</a:t>
            </a:r>
          </a:p>
          <a:p>
            <a:endParaRPr lang="th-TH" sz="2400" b="1" dirty="0"/>
          </a:p>
          <a:p>
            <a:r>
              <a:rPr lang="th-TH" sz="2400" b="1" dirty="0">
                <a:solidFill>
                  <a:srgbClr val="002060"/>
                </a:solidFill>
              </a:rPr>
              <a:t>-</a:t>
            </a:r>
            <a:r>
              <a:rPr lang="th-TH" b="1" dirty="0">
                <a:solidFill>
                  <a:srgbClr val="002060"/>
                </a:solidFill>
              </a:rPr>
              <a:t>อธิบายขั้นตอนการจัดการเกี่ยวกับไฟล์</a:t>
            </a:r>
            <a:r>
              <a:rPr lang="en-US" b="1" dirty="0">
                <a:solidFill>
                  <a:srgbClr val="002060"/>
                </a:solidFill>
              </a:rPr>
              <a:t>(file)</a:t>
            </a:r>
            <a:r>
              <a:rPr lang="th-TH" b="1" dirty="0">
                <a:solidFill>
                  <a:srgbClr val="002060"/>
                </a:solidFill>
              </a:rPr>
              <a:t>ได้ถูกต้อง</a:t>
            </a:r>
          </a:p>
          <a:p>
            <a:endParaRPr lang="en-US" sz="2400" b="1" dirty="0">
              <a:solidFill>
                <a:srgbClr val="7030A0"/>
              </a:solidFill>
            </a:endParaRPr>
          </a:p>
          <a:p>
            <a:r>
              <a:rPr lang="en-US" sz="2400" b="1" dirty="0">
                <a:solidFill>
                  <a:srgbClr val="7030A0"/>
                </a:solidFill>
              </a:rPr>
              <a:t>-</a:t>
            </a:r>
            <a:r>
              <a:rPr lang="th-TH" b="1" dirty="0">
                <a:solidFill>
                  <a:srgbClr val="7030A0"/>
                </a:solidFill>
              </a:rPr>
              <a:t>บอกส่วนประกอบของฮาร์ดดิสค์</a:t>
            </a:r>
            <a:r>
              <a:rPr lang="en-US" sz="2400" dirty="0">
                <a:solidFill>
                  <a:srgbClr val="7030A0"/>
                </a:solidFill>
              </a:rPr>
              <a:t>(</a:t>
            </a:r>
            <a:r>
              <a:rPr lang="en-US" sz="2400" dirty="0" err="1">
                <a:solidFill>
                  <a:srgbClr val="7030A0"/>
                </a:solidFill>
              </a:rPr>
              <a:t>harddisk</a:t>
            </a:r>
            <a:r>
              <a:rPr lang="en-US" b="1" dirty="0">
                <a:solidFill>
                  <a:srgbClr val="7030A0"/>
                </a:solidFill>
              </a:rPr>
              <a:t>)</a:t>
            </a:r>
            <a:r>
              <a:rPr lang="th-TH" b="1" dirty="0">
                <a:solidFill>
                  <a:srgbClr val="7030A0"/>
                </a:solidFill>
              </a:rPr>
              <a:t>ได้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th-TH" b="1" dirty="0">
                <a:solidFill>
                  <a:srgbClr val="FF0000"/>
                </a:solidFill>
              </a:rPr>
              <a:t>วิเคราะห์อาการของคอมพิวเตอร์หลังติด</a:t>
            </a:r>
            <a:r>
              <a:rPr lang="th-TH" b="1" dirty="0" err="1">
                <a:solidFill>
                  <a:srgbClr val="FF0000"/>
                </a:solidFill>
              </a:rPr>
              <a:t>ไวรัส</a:t>
            </a:r>
            <a:r>
              <a:rPr lang="th-TH" b="1" dirty="0">
                <a:solidFill>
                  <a:srgbClr val="FF0000"/>
                </a:solidFill>
              </a:rPr>
              <a:t>แล้วได้</a:t>
            </a:r>
          </a:p>
          <a:p>
            <a:endParaRPr lang="en-US" sz="2400" b="1" dirty="0"/>
          </a:p>
          <a:p>
            <a:r>
              <a:rPr lang="en-US" sz="2400" b="1" dirty="0"/>
              <a:t>- </a:t>
            </a:r>
            <a:r>
              <a:rPr lang="th-TH" b="1" dirty="0"/>
              <a:t>อธิบายการทำงานของเครื่องพิมพ์ประเภทต่างได้</a:t>
            </a:r>
          </a:p>
        </p:txBody>
      </p:sp>
    </p:spTree>
    <p:extLst>
      <p:ext uri="{BB962C8B-B14F-4D97-AF65-F5344CB8AC3E}">
        <p14:creationId xmlns:p14="http://schemas.microsoft.com/office/powerpoint/2010/main" val="3428357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383" y="933689"/>
            <a:ext cx="875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  </a:t>
            </a:r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383" y="1988840"/>
            <a:ext cx="783061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err="1"/>
              <a:t>บลูม</a:t>
            </a:r>
            <a:r>
              <a:rPr lang="th-TH" sz="3600" b="1" dirty="0"/>
              <a:t> และ</a:t>
            </a:r>
            <a:r>
              <a:rPr lang="th-TH" b="1" dirty="0"/>
              <a:t>คณะ </a:t>
            </a:r>
            <a:r>
              <a:rPr lang="th-TH" sz="2400" dirty="0"/>
              <a:t>(</a:t>
            </a:r>
            <a:r>
              <a:rPr lang="en-US" sz="2400" dirty="0"/>
              <a:t>Benjamin S. Bloom and Other, 1971) </a:t>
            </a:r>
            <a:endParaRPr lang="th-TH" sz="2400" dirty="0"/>
          </a:p>
          <a:p>
            <a:r>
              <a:rPr lang="th-TH" dirty="0"/>
              <a:t>นักจิตวิทยาชาวอเมริกันและคณะ จัดกลุ่มพฤติกรรม  3 หมวดหมู่ </a:t>
            </a:r>
          </a:p>
          <a:p>
            <a:r>
              <a:rPr lang="th-TH" dirty="0"/>
              <a:t>เรียกว่าจุดมุ่งหมายทางการศึกษา (</a:t>
            </a:r>
            <a:r>
              <a:rPr lang="en-US" dirty="0"/>
              <a:t>Education Objectives) </a:t>
            </a:r>
          </a:p>
          <a:p>
            <a:endParaRPr lang="th-TH" dirty="0"/>
          </a:p>
          <a:p>
            <a:r>
              <a:rPr lang="th-TH" sz="3200" b="1" dirty="0"/>
              <a:t> </a:t>
            </a:r>
            <a:r>
              <a:rPr lang="th-TH" sz="3200" b="1" dirty="0">
                <a:solidFill>
                  <a:srgbClr val="7030A0"/>
                </a:solidFill>
              </a:rPr>
              <a:t>1. ด้านพฤติกรรมพุทธิพิสั</a:t>
            </a:r>
            <a:r>
              <a:rPr lang="th-TH" sz="3200" b="1" dirty="0"/>
              <a:t>ย (</a:t>
            </a:r>
            <a:r>
              <a:rPr lang="en-US" dirty="0"/>
              <a:t>Cognitive Domain)</a:t>
            </a:r>
          </a:p>
          <a:p>
            <a:r>
              <a:rPr lang="th-TH" sz="3200" b="1" dirty="0">
                <a:solidFill>
                  <a:srgbClr val="00B050"/>
                </a:solidFill>
              </a:rPr>
              <a:t> 2. ด้านพฤติกรรมจิตพิสัย </a:t>
            </a:r>
            <a:r>
              <a:rPr lang="th-TH" dirty="0"/>
              <a:t>(</a:t>
            </a:r>
            <a:r>
              <a:rPr lang="en-US" dirty="0"/>
              <a:t>Affective Domain)</a:t>
            </a:r>
          </a:p>
          <a:p>
            <a:r>
              <a:rPr lang="en-US" sz="3200" b="1" dirty="0"/>
              <a:t> </a:t>
            </a:r>
            <a:r>
              <a:rPr lang="th-TH" sz="3200" b="1" dirty="0"/>
              <a:t>3. ด้านพฤติกรรมทักษะพิสัย </a:t>
            </a:r>
          </a:p>
          <a:p>
            <a:r>
              <a:rPr lang="th-TH" sz="3200" b="1" dirty="0"/>
              <a:t>    </a:t>
            </a:r>
            <a:r>
              <a:rPr lang="th-TH" dirty="0"/>
              <a:t>(</a:t>
            </a:r>
            <a:r>
              <a:rPr lang="en-US" dirty="0"/>
              <a:t>Psychomotor Domain)</a:t>
            </a:r>
            <a:endParaRPr lang="th-TH" dirty="0"/>
          </a:p>
        </p:txBody>
      </p:sp>
      <p:pic>
        <p:nvPicPr>
          <p:cNvPr id="4098" name="Picture 2" descr="Cognitive Domain by jehad khuda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13" y="1936664"/>
            <a:ext cx="2123728" cy="11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fective Domain and Education Techn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13" y="3162170"/>
            <a:ext cx="2178450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Bloom's Taxonomy | Domain of Learning | Psychomotor Domain | Sabiha Noor -  YouTub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4" name="Picture 8" descr="Bloom's Taxonomy | Domain of Learning | Psychomotor Domain | Sabiha Noor - 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83" y="4437112"/>
            <a:ext cx="2322587" cy="22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0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383" y="933689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089893"/>
            <a:ext cx="7830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 </a:t>
            </a:r>
            <a:r>
              <a:rPr lang="th-TH" sz="3200" b="1" dirty="0">
                <a:solidFill>
                  <a:srgbClr val="7030A0"/>
                </a:solidFill>
              </a:rPr>
              <a:t>1. ด้านพฤติกรรมพุทธิพิสั</a:t>
            </a:r>
            <a:r>
              <a:rPr lang="th-TH" sz="3200" b="1" dirty="0"/>
              <a:t>ย (</a:t>
            </a:r>
            <a:r>
              <a:rPr lang="en-US" b="1" dirty="0"/>
              <a:t>Cognitive Domain)</a:t>
            </a:r>
          </a:p>
          <a:p>
            <a:r>
              <a:rPr lang="th-TH" b="1" dirty="0"/>
              <a:t> เป็นกลุ่มพฤติกรรมที่เกิดจากการใช้สมองหรือสติปัญญา </a:t>
            </a:r>
            <a:endParaRPr lang="en-US" b="1" dirty="0"/>
          </a:p>
        </p:txBody>
      </p:sp>
      <p:sp>
        <p:nvSpPr>
          <p:cNvPr id="2" name="AutoShape 2" descr="พุทธิพิสัย Cognitive Domain พฤติกรรมด้านสมองเป็นพฤติกรรมเกี่ยวกับสติปัญญา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6" name="Picture 4" descr="Revised Bloom's Taxon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97" y="933689"/>
            <a:ext cx="2016558" cy="23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383" y="3789040"/>
            <a:ext cx="8845996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00B050"/>
                </a:solidFill>
              </a:rPr>
              <a:t>เกิดจากพลังความสามารถทางสมอง ที่มีปฏิสัมพันธ์กับสิ่งแวดล้อม หรือสิ่งเร้า</a:t>
            </a:r>
          </a:p>
          <a:p>
            <a:pPr marL="457200" indent="-457200">
              <a:buFontTx/>
              <a:buChar char="-"/>
            </a:pPr>
            <a:r>
              <a:rPr lang="th-TH" b="1" dirty="0"/>
              <a:t>ทำให้เกิดการ</a:t>
            </a:r>
            <a:r>
              <a:rPr lang="th-TH" b="1" u="sng" dirty="0">
                <a:solidFill>
                  <a:srgbClr val="FF0000"/>
                </a:solidFill>
              </a:rPr>
              <a:t>เรียนรู้ขึ้นในตัว</a:t>
            </a:r>
            <a:r>
              <a:rPr lang="th-TH" b="1" dirty="0">
                <a:solidFill>
                  <a:srgbClr val="FF0000"/>
                </a:solidFill>
              </a:rPr>
              <a:t>บุคคล </a:t>
            </a:r>
            <a:r>
              <a:rPr lang="th-TH" b="1" dirty="0"/>
              <a:t>ประสบการณ์ต่างๆ มีมากมายหลากหลายมีทั้งง่ายๆ และยุ่งยากซับซ้อน </a:t>
            </a:r>
          </a:p>
          <a:p>
            <a:pPr marL="457200" indent="-457200">
              <a:buFontTx/>
              <a:buChar char="-"/>
            </a:pPr>
            <a:endParaRPr lang="th-TH" b="1" dirty="0"/>
          </a:p>
          <a:p>
            <a:pPr marL="457200" indent="-457200">
              <a:buFontTx/>
              <a:buChar char="-"/>
            </a:pPr>
            <a:r>
              <a:rPr lang="th-TH" b="1" dirty="0"/>
              <a:t>ทำให้ต้องจัด</a:t>
            </a:r>
            <a:r>
              <a:rPr lang="th-TH" b="1" dirty="0">
                <a:solidFill>
                  <a:srgbClr val="FF0000"/>
                </a:solidFill>
              </a:rPr>
              <a:t>จำแนกระดับความสามารถทางสมอง </a:t>
            </a:r>
            <a:r>
              <a:rPr lang="th-TH" b="1" dirty="0"/>
              <a:t>หรือสติปัญญา</a:t>
            </a:r>
          </a:p>
          <a:p>
            <a:r>
              <a:rPr lang="th-TH" b="1" dirty="0"/>
              <a:t>      ออกเป็น 6 ระดับ</a:t>
            </a:r>
          </a:p>
        </p:txBody>
      </p:sp>
    </p:spTree>
    <p:extLst>
      <p:ext uri="{BB962C8B-B14F-4D97-AF65-F5344CB8AC3E}">
        <p14:creationId xmlns:p14="http://schemas.microsoft.com/office/powerpoint/2010/main" val="19772012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97505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b="1" dirty="0" err="1"/>
              <a:t>บลูมแ</a:t>
            </a:r>
            <a:r>
              <a:rPr lang="th-TH" b="1" dirty="0"/>
              <a:t>ละคณะ ได้ร่วมกันจัดจำแนก</a:t>
            </a:r>
            <a:r>
              <a:rPr lang="th-TH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b="1" dirty="0"/>
              <a:t>หรือสติปัญญาออกเป็น 6 ระดับ  </a:t>
            </a:r>
          </a:p>
          <a:p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471" y="3384025"/>
            <a:ext cx="8254695" cy="3046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th-TH" sz="3200" b="1" dirty="0"/>
              <a:t>ความรู้ (</a:t>
            </a:r>
            <a:r>
              <a:rPr lang="en-US" sz="2400" b="1" dirty="0"/>
              <a:t>Knowledge) </a:t>
            </a:r>
          </a:p>
          <a:p>
            <a:pPr marL="514350" indent="-514350">
              <a:buAutoNum type="arabicPeriod"/>
            </a:pPr>
            <a:r>
              <a:rPr lang="th-TH" sz="2400" b="1" dirty="0"/>
              <a:t>   </a:t>
            </a:r>
            <a:r>
              <a:rPr lang="th-TH" sz="3200" b="1" dirty="0"/>
              <a:t>ความเข้าใจ </a:t>
            </a:r>
            <a:r>
              <a:rPr lang="th-TH" sz="2400" b="1" dirty="0"/>
              <a:t>(</a:t>
            </a:r>
            <a:r>
              <a:rPr lang="en-US" sz="2400" b="1" dirty="0"/>
              <a:t>Comprehension)</a:t>
            </a:r>
          </a:p>
          <a:p>
            <a:pPr marL="514350" indent="-514350">
              <a:buAutoNum type="arabicPeriod"/>
            </a:pPr>
            <a:r>
              <a:rPr lang="th-TH" b="1" dirty="0"/>
              <a:t>   </a:t>
            </a:r>
            <a:r>
              <a:rPr lang="th-TH" sz="3200" b="1" dirty="0"/>
              <a:t>การนำไปใช้ </a:t>
            </a:r>
            <a:r>
              <a:rPr lang="th-TH" sz="2400" b="1" dirty="0"/>
              <a:t>(</a:t>
            </a:r>
            <a:r>
              <a:rPr lang="en-US" sz="2400" b="1" dirty="0"/>
              <a:t>Application)</a:t>
            </a:r>
          </a:p>
          <a:p>
            <a:pPr marL="514350" indent="-514350">
              <a:buAutoNum type="arabicPeriod"/>
            </a:pPr>
            <a:r>
              <a:rPr lang="th-TH" sz="2400" b="1" dirty="0"/>
              <a:t>    </a:t>
            </a:r>
            <a:r>
              <a:rPr lang="th-TH" sz="3200" b="1" dirty="0"/>
              <a:t>การวิเคราะห์ </a:t>
            </a:r>
            <a:r>
              <a:rPr lang="th-TH" b="1" dirty="0"/>
              <a:t>(</a:t>
            </a:r>
            <a:r>
              <a:rPr lang="en-US" sz="2400" b="1" dirty="0"/>
              <a:t>Analysis)   </a:t>
            </a:r>
          </a:p>
          <a:p>
            <a:pPr marL="514350" indent="-514350">
              <a:buAutoNum type="arabicPeriod"/>
            </a:pPr>
            <a:r>
              <a:rPr lang="th-TH" sz="2400" b="1" dirty="0"/>
              <a:t>    </a:t>
            </a:r>
            <a:r>
              <a:rPr lang="th-TH" sz="3200" b="1" dirty="0"/>
              <a:t>การสังเคราะห์ </a:t>
            </a:r>
            <a:r>
              <a:rPr lang="th-TH" sz="2400" b="1" dirty="0"/>
              <a:t>(</a:t>
            </a:r>
            <a:r>
              <a:rPr lang="en-US" sz="2400" b="1" dirty="0"/>
              <a:t>Synthesis) </a:t>
            </a:r>
          </a:p>
          <a:p>
            <a:pPr marL="514350" indent="-514350">
              <a:buAutoNum type="arabicPeriod"/>
            </a:pPr>
            <a:r>
              <a:rPr lang="th-TH" sz="2400" b="1" dirty="0"/>
              <a:t>    </a:t>
            </a:r>
            <a:r>
              <a:rPr lang="th-TH" sz="3200" b="1" dirty="0"/>
              <a:t>การประเมินค่า </a:t>
            </a:r>
            <a:r>
              <a:rPr lang="th-TH" sz="2400" b="1" dirty="0"/>
              <a:t>(</a:t>
            </a:r>
            <a:r>
              <a:rPr lang="en-US" sz="2400" b="1" dirty="0"/>
              <a:t>Evaluation)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02541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52387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b="1" dirty="0" err="1"/>
              <a:t>บลูมแ</a:t>
            </a:r>
            <a:r>
              <a:rPr lang="th-TH" b="1" dirty="0"/>
              <a:t>ละคณะ ได้ร่วมกันจัดจำแนก</a:t>
            </a:r>
            <a:r>
              <a:rPr lang="th-TH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b="1" dirty="0"/>
              <a:t>หรือสติปัญญาออกเป็น 6 ระดับ </a:t>
            </a:r>
          </a:p>
          <a:p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555" y="3717032"/>
            <a:ext cx="8254695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th-TH" sz="3600" b="1" dirty="0"/>
              <a:t>ความรู้ (</a:t>
            </a:r>
            <a:r>
              <a:rPr lang="en-US" b="1" dirty="0"/>
              <a:t>Knowledge)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r>
              <a:rPr lang="th-TH" dirty="0"/>
              <a:t>-  ความสามารถในการระลึกถึงเรื่องราวต่างๆ ออกมาได้อย่างถูกต้องแม่นยา เช่น </a:t>
            </a:r>
          </a:p>
          <a:p>
            <a:r>
              <a:rPr lang="en-US" dirty="0"/>
              <a:t>- </a:t>
            </a:r>
            <a:r>
              <a:rPr lang="th-TH" dirty="0"/>
              <a:t>สามารถบ่งบอกถึง</a:t>
            </a:r>
            <a:r>
              <a:rPr lang="th-TH" dirty="0">
                <a:solidFill>
                  <a:srgbClr val="FF0000"/>
                </a:solidFill>
              </a:rPr>
              <a:t>เหตุการณ์  </a:t>
            </a:r>
            <a:r>
              <a:rPr lang="th-TH" b="1" dirty="0">
                <a:solidFill>
                  <a:srgbClr val="FF0000"/>
                </a:solidFill>
              </a:rPr>
              <a:t> </a:t>
            </a:r>
            <a:r>
              <a:rPr lang="th-TH" b="1" dirty="0"/>
              <a:t>วัน  </a:t>
            </a:r>
            <a:r>
              <a:rPr lang="th-TH" dirty="0"/>
              <a:t> </a:t>
            </a:r>
            <a:r>
              <a:rPr lang="th-TH" dirty="0">
                <a:solidFill>
                  <a:srgbClr val="00B050"/>
                </a:solidFill>
              </a:rPr>
              <a:t>เวลา  </a:t>
            </a:r>
            <a:r>
              <a:rPr lang="th-TH" b="1" dirty="0"/>
              <a:t> วิธีการ   </a:t>
            </a:r>
            <a:r>
              <a:rPr lang="th-TH" dirty="0"/>
              <a:t>หรือ</a:t>
            </a:r>
            <a:r>
              <a:rPr lang="th-TH" b="1" dirty="0">
                <a:solidFill>
                  <a:srgbClr val="7030A0"/>
                </a:solidFill>
              </a:rPr>
              <a:t>ขั้นตอน</a:t>
            </a:r>
            <a:r>
              <a:rPr lang="th-TH" dirty="0"/>
              <a:t>การกระทำสิ่งหนึ่งสิ่งใดได้อย่างถูกต้อง </a:t>
            </a:r>
          </a:p>
        </p:txBody>
      </p:sp>
    </p:spTree>
    <p:extLst>
      <p:ext uri="{BB962C8B-B14F-4D97-AF65-F5344CB8AC3E}">
        <p14:creationId xmlns:p14="http://schemas.microsoft.com/office/powerpoint/2010/main" val="778341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19" y="2276872"/>
            <a:ext cx="8254695" cy="40934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2. ความเข้าใจ </a:t>
            </a:r>
            <a:r>
              <a:rPr lang="th-TH" b="1" dirty="0"/>
              <a:t>(</a:t>
            </a:r>
            <a:r>
              <a:rPr lang="en-US" b="1" dirty="0"/>
              <a:t>Comprehension) </a:t>
            </a:r>
            <a:endParaRPr lang="en-US" dirty="0"/>
          </a:p>
          <a:p>
            <a:pPr marL="457200" indent="-457200">
              <a:buFontTx/>
              <a:buChar char="-"/>
            </a:pPr>
            <a:r>
              <a:rPr lang="th-TH" dirty="0"/>
              <a:t>เข้าใจเป็นสมรรถภาพทางสมองของบุคคล ในการจัดระเบียบความคิด</a:t>
            </a:r>
          </a:p>
          <a:p>
            <a:pPr marL="457200" indent="-457200">
              <a:buFontTx/>
              <a:buChar char="-"/>
            </a:pPr>
            <a:r>
              <a:rPr lang="th-TH" dirty="0"/>
              <a:t>แล้วแสดงออกมา และ</a:t>
            </a:r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r>
              <a:rPr lang="th-TH" dirty="0"/>
              <a:t>สามารถนำเสนอความรู้ความคิดที่ชัดเจนกว่าของเดิม โดยไม่จำเป็นต้องไปสัมพันธ์กับเรื่องอื่น จำแนกเป็น 3 ประเภท คือ </a:t>
            </a:r>
          </a:p>
          <a:p>
            <a:r>
              <a:rPr lang="th-TH" dirty="0"/>
              <a:t>           </a:t>
            </a:r>
            <a:r>
              <a:rPr lang="th-TH" b="1" dirty="0"/>
              <a:t>1. การแปลความ</a:t>
            </a:r>
            <a:r>
              <a:rPr lang="th-TH" dirty="0"/>
              <a:t> (</a:t>
            </a:r>
            <a:r>
              <a:rPr lang="en-US" dirty="0"/>
              <a:t>Translation) </a:t>
            </a:r>
          </a:p>
          <a:p>
            <a:r>
              <a:rPr lang="th-TH" b="1" dirty="0"/>
              <a:t>         2. การตีความ </a:t>
            </a:r>
            <a:r>
              <a:rPr lang="th-TH" dirty="0"/>
              <a:t>(</a:t>
            </a:r>
            <a:r>
              <a:rPr lang="en-US" dirty="0"/>
              <a:t>Interpretation) </a:t>
            </a:r>
          </a:p>
          <a:p>
            <a:r>
              <a:rPr lang="th-TH" b="1" dirty="0"/>
              <a:t>         3. การขยายความ</a:t>
            </a:r>
            <a:r>
              <a:rPr lang="th-TH" dirty="0"/>
              <a:t> (</a:t>
            </a:r>
            <a:r>
              <a:rPr lang="en-US" dirty="0"/>
              <a:t>Extrapolation) </a:t>
            </a:r>
            <a:endParaRPr lang="th-TH" dirty="0"/>
          </a:p>
        </p:txBody>
      </p:sp>
      <p:sp>
        <p:nvSpPr>
          <p:cNvPr id="2" name="AutoShape 2" descr="Preparing for translation | EHLIO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30669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19" y="2276872"/>
            <a:ext cx="8614736" cy="32316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2. ความเข้าใจ </a:t>
            </a:r>
            <a:r>
              <a:rPr lang="th-TH" b="1" dirty="0"/>
              <a:t>(</a:t>
            </a:r>
            <a:r>
              <a:rPr lang="en-US" b="1" dirty="0"/>
              <a:t>Comprehension) </a:t>
            </a:r>
            <a:endParaRPr lang="en-US" dirty="0"/>
          </a:p>
          <a:p>
            <a:pPr marL="457200" indent="-457200">
              <a:buFontTx/>
              <a:buChar char="-"/>
            </a:pPr>
            <a:r>
              <a:rPr lang="th-TH" b="1" dirty="0"/>
              <a:t>1. การแปลความ</a:t>
            </a:r>
            <a:r>
              <a:rPr lang="th-TH" dirty="0"/>
              <a:t> (</a:t>
            </a:r>
            <a:r>
              <a:rPr lang="en-US" dirty="0"/>
              <a:t>Translation) </a:t>
            </a:r>
          </a:p>
          <a:p>
            <a:r>
              <a:rPr lang="th-TH" dirty="0"/>
              <a:t>              เป็นความสามารถใน</a:t>
            </a:r>
            <a:r>
              <a:rPr lang="th-TH" b="1" dirty="0">
                <a:solidFill>
                  <a:srgbClr val="FF0000"/>
                </a:solidFill>
              </a:rPr>
              <a:t>การถอดความหรือ ถอดแบบ </a:t>
            </a:r>
            <a:r>
              <a:rPr lang="th-TH" dirty="0"/>
              <a:t>สื่อความหมายจากรูปลักษณ์หนึ่งไปสู่รูปลักษณ์อื่นๆ ซึ่งเป็นการสื่อความให้สามารถรู้ความหมายตรงกัน </a:t>
            </a:r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r>
              <a:rPr lang="th-TH" dirty="0">
                <a:solidFill>
                  <a:srgbClr val="FF0000"/>
                </a:solidFill>
              </a:rPr>
              <a:t>เช่น การแปลความหมายข้อความ คำพังเพย สุภาษิต </a:t>
            </a:r>
            <a:r>
              <a:rPr lang="th-TH" b="1" dirty="0">
                <a:solidFill>
                  <a:srgbClr val="7030A0"/>
                </a:solidFill>
              </a:rPr>
              <a:t>คำคม หรือ สัญลักษณ์ ให้</a:t>
            </a:r>
            <a:r>
              <a:rPr lang="th-TH" dirty="0"/>
              <a:t>สื่อความได้ง่ายขึ้น หรือการแปลภาษาคณิตศาสตร์ ให้เป็นสัญลักษณ์ หรือกลับกัน </a:t>
            </a:r>
          </a:p>
        </p:txBody>
      </p:sp>
      <p:sp>
        <p:nvSpPr>
          <p:cNvPr id="2" name="AutoShape 2" descr="Preparing for translation | EHLIO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6142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9300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>
                <a:solidFill>
                  <a:schemeClr val="bg1"/>
                </a:solidFill>
              </a:rPr>
              <a:t> </a:t>
            </a:r>
            <a:r>
              <a:rPr lang="th-TH" sz="3600" b="1" dirty="0"/>
              <a:t>ความหมายของบทเรียนคอมพิวเตอร์ช่วยสอน </a:t>
            </a:r>
            <a:endParaRPr lang="th-TH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881796"/>
            <a:ext cx="903649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กิดานันท์ มล</a:t>
            </a:r>
            <a:r>
              <a:rPr lang="th-TH" sz="3200" b="1" dirty="0" err="1"/>
              <a:t>ิท</a:t>
            </a:r>
            <a:r>
              <a:rPr lang="th-TH" sz="3200" b="1" dirty="0"/>
              <a:t>อง </a:t>
            </a:r>
            <a:r>
              <a:rPr lang="th-TH" dirty="0"/>
              <a:t> กล่าวว่า </a:t>
            </a:r>
            <a:r>
              <a:rPr lang="en-US" dirty="0"/>
              <a:t> </a:t>
            </a:r>
          </a:p>
          <a:p>
            <a:r>
              <a:rPr lang="en-US" dirty="0"/>
              <a:t>“</a:t>
            </a:r>
            <a:r>
              <a:rPr lang="th-TH" b="1" dirty="0"/>
              <a:t>บทเรียนคอมพิวเตอร์ช่วยสอน</a:t>
            </a:r>
            <a:r>
              <a:rPr lang="th-TH" dirty="0"/>
              <a:t> หรือ เรียกสั้นๆ ว่า </a:t>
            </a:r>
            <a:r>
              <a:rPr lang="th-TH" b="1" dirty="0"/>
              <a:t>“บทเรียนซีเอไอ” </a:t>
            </a:r>
            <a:r>
              <a:rPr lang="th-TH" dirty="0"/>
              <a:t>เป็นบทเรียนที่ประกอบด้วยเนื้อหาสื่อประสมและใช้คุณลักษณะสื่อหลายมิติเชื่อมโยงไปยังหัวข้อย่อยเพื่อสะดวกในการเรีย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b="1" dirty="0">
                <a:solidFill>
                  <a:srgbClr val="7030A0"/>
                </a:solidFill>
              </a:rPr>
              <a:t>ผู้เรียน</a:t>
            </a:r>
            <a:r>
              <a:rPr lang="th-TH" b="1" dirty="0">
                <a:solidFill>
                  <a:srgbClr val="FF0000"/>
                </a:solidFill>
              </a:rPr>
              <a:t>สามารถเรียนรู้จาก </a:t>
            </a:r>
            <a:r>
              <a:rPr lang="th-TH" b="1" u="sng" dirty="0">
                <a:solidFill>
                  <a:srgbClr val="FF0000"/>
                </a:solidFill>
              </a:rPr>
              <a:t> </a:t>
            </a:r>
            <a:r>
              <a:rPr lang="th-TH" b="1" u="sng" dirty="0">
                <a:solidFill>
                  <a:srgbClr val="7030A0"/>
                </a:solidFill>
              </a:rPr>
              <a:t>เนื้อหา </a:t>
            </a:r>
            <a:r>
              <a:rPr lang="th-TH" b="1" dirty="0">
                <a:solidFill>
                  <a:srgbClr val="7030A0"/>
                </a:solidFill>
              </a:rPr>
              <a:t>ซึ่งมีทั้ง </a:t>
            </a:r>
            <a:r>
              <a:rPr lang="th-TH" b="1" dirty="0">
                <a:solidFill>
                  <a:srgbClr val="FF0000"/>
                </a:solidFill>
              </a:rPr>
              <a:t>ข้อความ</a:t>
            </a:r>
            <a:r>
              <a:rPr lang="th-TH" b="1" dirty="0">
                <a:solidFill>
                  <a:srgbClr val="00B050"/>
                </a:solidFill>
              </a:rPr>
              <a:t> ภาพ </a:t>
            </a:r>
            <a:r>
              <a:rPr lang="th-TH" b="1" dirty="0">
                <a:solidFill>
                  <a:srgbClr val="7030A0"/>
                </a:solidFill>
              </a:rPr>
              <a:t>และ </a:t>
            </a:r>
            <a:r>
              <a:rPr lang="th-TH" b="1" dirty="0">
                <a:solidFill>
                  <a:schemeClr val="accent6"/>
                </a:solidFill>
              </a:rPr>
              <a:t>เสียง </a:t>
            </a:r>
            <a:r>
              <a:rPr lang="th-TH" b="1" dirty="0">
                <a:solidFill>
                  <a:srgbClr val="7030A0"/>
                </a:solidFill>
              </a:rPr>
              <a:t>มีการ</a:t>
            </a:r>
            <a:r>
              <a:rPr lang="th-TH" b="1" u="sng" dirty="0">
                <a:solidFill>
                  <a:schemeClr val="accent6"/>
                </a:solidFill>
              </a:rPr>
              <a:t>ตอบสนองกับบทเรียน </a:t>
            </a:r>
            <a:r>
              <a:rPr lang="th-TH" b="1" dirty="0">
                <a:solidFill>
                  <a:srgbClr val="7030A0"/>
                </a:solidFill>
              </a:rPr>
              <a:t>โดยการ</a:t>
            </a:r>
            <a:r>
              <a:rPr lang="th-TH" b="1" dirty="0">
                <a:solidFill>
                  <a:srgbClr val="FF0000"/>
                </a:solidFill>
              </a:rPr>
              <a:t>ทำแบบทดสอบ </a:t>
            </a:r>
            <a:r>
              <a:rPr lang="th-TH" b="1" dirty="0">
                <a:solidFill>
                  <a:srgbClr val="7030A0"/>
                </a:solidFill>
              </a:rPr>
              <a:t>และ</a:t>
            </a:r>
            <a:r>
              <a:rPr lang="th-TH" b="1" dirty="0">
                <a:solidFill>
                  <a:srgbClr val="C00000"/>
                </a:solidFill>
              </a:rPr>
              <a:t>ได้รับผลป้อนกลับทันที</a:t>
            </a:r>
            <a:r>
              <a:rPr lang="th-TH" b="1" dirty="0">
                <a:solidFill>
                  <a:srgbClr val="7030A0"/>
                </a:solidFill>
              </a:rPr>
              <a:t>ทำให้สามารถประเมินผลการเรียนรู้ตนเองได้</a:t>
            </a:r>
          </a:p>
        </p:txBody>
      </p:sp>
      <p:pic>
        <p:nvPicPr>
          <p:cNvPr id="2050" name="Picture 2" descr="Computer Aided instruction|CAI|COMPUTER ASSISTED INSTRUCTION for b.ed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10883"/>
            <a:ext cx="2847975" cy="209724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บทเรี... - รับทำสื่อการสอน CAI : Computer-Assisted-Instruction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95" y="2724155"/>
            <a:ext cx="3495410" cy="209724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I... - รับทำสื่อการสอน CAI : Computer-Assisted-Instruction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04" y="2724156"/>
            <a:ext cx="2619375" cy="208397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33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2155658"/>
            <a:ext cx="8254695" cy="45243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2. การตีความ</a:t>
            </a:r>
            <a:r>
              <a:rPr lang="th-TH" sz="3600" dirty="0"/>
              <a:t> (</a:t>
            </a:r>
            <a:r>
              <a:rPr lang="en-US" dirty="0"/>
              <a:t>Interpretation) </a:t>
            </a:r>
            <a:endParaRPr lang="en-US" sz="2000" b="1" dirty="0"/>
          </a:p>
          <a:p>
            <a:pPr marL="457200" indent="-457200">
              <a:buFontTx/>
              <a:buChar char="-"/>
            </a:pPr>
            <a:r>
              <a:rPr lang="th-TH" b="1" dirty="0"/>
              <a:t>เป็นความสามารถในการสื่อความหมาย</a:t>
            </a:r>
            <a:r>
              <a:rPr lang="th-TH" b="1" dirty="0">
                <a:solidFill>
                  <a:srgbClr val="FF0000"/>
                </a:solidFill>
              </a:rPr>
              <a:t>โดยการอธิบายหรือสรุปความ </a:t>
            </a:r>
          </a:p>
          <a:p>
            <a:r>
              <a:rPr lang="th-TH" b="1" dirty="0">
                <a:solidFill>
                  <a:srgbClr val="FF0000"/>
                </a:solidFill>
              </a:rPr>
              <a:t>      </a:t>
            </a:r>
            <a:r>
              <a:rPr lang="th-TH" b="1" dirty="0"/>
              <a:t>ซึ่งมีลักษณะที่ลุ่มลึกกว่าการแปล </a:t>
            </a:r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002060"/>
                </a:solidFill>
              </a:rPr>
              <a:t>เพราะการแปลจะมีลักษณะการสื่อความหมายโดยการถอดความจากรูปลักษณ์</a:t>
            </a:r>
            <a:r>
              <a:rPr lang="th-TH" dirty="0"/>
              <a:t>หนึ่งไปอีกรูปลักษณ์หนึ่งโดยตรง </a:t>
            </a:r>
          </a:p>
          <a:p>
            <a:pPr marL="457200" indent="-457200">
              <a:buFontTx/>
              <a:buChar char="-"/>
            </a:pPr>
            <a:endParaRPr lang="th-TH" dirty="0"/>
          </a:p>
          <a:p>
            <a:pPr marL="457200" indent="-457200">
              <a:buFontTx/>
              <a:buChar char="-"/>
            </a:pPr>
            <a:r>
              <a:rPr lang="th-TH" b="1" dirty="0"/>
              <a:t>แต่การตีความหมาย</a:t>
            </a:r>
            <a:r>
              <a:rPr lang="th-TH" b="1" dirty="0">
                <a:solidFill>
                  <a:srgbClr val="7030A0"/>
                </a:solidFill>
              </a:rPr>
              <a:t>มีการจัดระเบียบใหม่ เรียบเรียง</a:t>
            </a:r>
            <a:r>
              <a:rPr lang="th-TH" b="1" dirty="0">
                <a:solidFill>
                  <a:srgbClr val="FF0000"/>
                </a:solidFill>
              </a:rPr>
              <a:t>ใหม่</a:t>
            </a:r>
            <a:r>
              <a:rPr lang="th-TH" dirty="0">
                <a:solidFill>
                  <a:srgbClr val="FF0000"/>
                </a:solidFill>
              </a:rPr>
              <a:t> แสดงแนวคิดใหม่ </a:t>
            </a:r>
            <a:r>
              <a:rPr lang="th-TH" dirty="0"/>
              <a:t>แต่ยังรักษาความหมายเดิมไว้ เช่น สามารถสรุปความคิดทั้งหมดออกเป็นประเด็นสำคัญตามต้องการ </a:t>
            </a:r>
            <a:endParaRPr lang="en-US" dirty="0"/>
          </a:p>
        </p:txBody>
      </p:sp>
      <p:sp>
        <p:nvSpPr>
          <p:cNvPr id="2" name="AutoShape 2" descr="Preparing for translation | EHLIO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1009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060" y="2181199"/>
            <a:ext cx="8254695" cy="40934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/>
              <a:t>3. การขยายความ </a:t>
            </a:r>
            <a:r>
              <a:rPr lang="th-TH" dirty="0"/>
              <a:t>(</a:t>
            </a:r>
            <a:r>
              <a:rPr lang="en-US" dirty="0"/>
              <a:t>Extrapolation) </a:t>
            </a:r>
            <a:endParaRPr lang="th-TH" dirty="0"/>
          </a:p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002060"/>
                </a:solidFill>
              </a:rPr>
              <a:t>สามารถสื่อความหมาย  </a:t>
            </a:r>
            <a:r>
              <a:rPr lang="th-TH" dirty="0"/>
              <a:t>โดยการ  </a:t>
            </a:r>
            <a:r>
              <a:rPr lang="th-TH" dirty="0">
                <a:solidFill>
                  <a:srgbClr val="FF0000"/>
                </a:solidFill>
              </a:rPr>
              <a:t> ขยายกรอบความคิด </a:t>
            </a:r>
            <a:r>
              <a:rPr lang="th-TH" b="1" dirty="0">
                <a:solidFill>
                  <a:srgbClr val="002060"/>
                </a:solidFill>
              </a:rPr>
              <a:t>คาดคะเนแนวโน้ม</a:t>
            </a:r>
            <a:r>
              <a:rPr lang="th-TH" b="1" dirty="0">
                <a:solidFill>
                  <a:srgbClr val="00B050"/>
                </a:solidFill>
              </a:rPr>
              <a:t>ของข้อมูลว่าจะมีทิศทางไปทางใด   </a:t>
            </a:r>
            <a:r>
              <a:rPr lang="th-TH" b="1" dirty="0">
                <a:solidFill>
                  <a:srgbClr val="FF0000"/>
                </a:solidFill>
              </a:rPr>
              <a:t>  </a:t>
            </a:r>
            <a:r>
              <a:rPr lang="th-TH" dirty="0">
                <a:solidFill>
                  <a:srgbClr val="FF0000"/>
                </a:solidFill>
              </a:rPr>
              <a:t>มีผลลัพธ์ออกมาเป็นอย่างไร </a:t>
            </a:r>
          </a:p>
          <a:p>
            <a:pPr marL="457200" indent="-457200">
              <a:buFontTx/>
              <a:buChar char="-"/>
            </a:pPr>
            <a:endParaRPr lang="th-TH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7030A0"/>
                </a:solidFill>
              </a:rPr>
              <a:t>การขยายความต้องอาศัยเรื่องราวที่มีข้อมูลหรือแนวโน้ม</a:t>
            </a:r>
            <a:r>
              <a:rPr lang="th-TH" dirty="0"/>
              <a:t>เพียงพอจนสามารถนำมาแปลความ ตีความ และขยายความได้อย่างสมเหตุสมผล </a:t>
            </a:r>
          </a:p>
          <a:p>
            <a:endParaRPr lang="th-TH" dirty="0"/>
          </a:p>
          <a:p>
            <a:r>
              <a:rPr lang="th-TH" dirty="0"/>
              <a:t>เช่น </a:t>
            </a:r>
            <a:r>
              <a:rPr lang="th-TH" dirty="0">
                <a:solidFill>
                  <a:srgbClr val="FF0000"/>
                </a:solidFill>
              </a:rPr>
              <a:t>จากกราฟแสดงข้อมูลทางเศรษฐกิจในช่วง 10 </a:t>
            </a:r>
            <a:r>
              <a:rPr lang="th-TH" dirty="0"/>
              <a:t>ปี  </a:t>
            </a:r>
            <a:r>
              <a:rPr lang="th-TH" b="1" dirty="0">
                <a:solidFill>
                  <a:srgbClr val="002060"/>
                </a:solidFill>
              </a:rPr>
              <a:t>สามารถคาดคะเนแนวโน้มในปีหน้าได้อย่างถูกต้อง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AutoShape 2" descr="Preparing for translation | EHLION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01065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2097505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b="1" dirty="0" err="1"/>
              <a:t>บลูมแ</a:t>
            </a:r>
            <a:r>
              <a:rPr lang="th-TH" b="1" dirty="0"/>
              <a:t>ละคณะ ได้ร่วมกันจัดจำแนก</a:t>
            </a:r>
            <a:r>
              <a:rPr lang="th-TH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b="1" dirty="0"/>
              <a:t>หรือสติปัญญาออกเป็น 6 ระดับ </a:t>
            </a:r>
          </a:p>
          <a:p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471" y="3387541"/>
            <a:ext cx="8254695" cy="31700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/>
              <a:t>3. การนำไปใช้ </a:t>
            </a:r>
            <a:r>
              <a:rPr lang="th-TH" sz="3200" b="1" dirty="0"/>
              <a:t>(</a:t>
            </a:r>
            <a:r>
              <a:rPr lang="en-US" sz="3200" b="1" dirty="0"/>
              <a:t>Application)</a:t>
            </a:r>
          </a:p>
          <a:p>
            <a:pPr marL="457200" indent="-457200">
              <a:buFontTx/>
              <a:buChar char="-"/>
            </a:pPr>
            <a:r>
              <a:rPr lang="th-TH" sz="3200" dirty="0"/>
              <a:t>เป็นความสามารถในการประยุกต์  หลักการ เทคนิค แนวคิด หรือทฤษฎีต่าง ๆ เพื่อแก้ปัญหาในสถานการณ์ที่แปลกใหม่ รวมไปถึง</a:t>
            </a:r>
          </a:p>
          <a:p>
            <a:pPr marL="457200" indent="-457200">
              <a:buFontTx/>
              <a:buChar char="-"/>
            </a:pPr>
            <a:endParaRPr lang="th-TH" sz="3200" dirty="0"/>
          </a:p>
          <a:p>
            <a:pPr marL="457200" indent="-457200">
              <a:buFontTx/>
              <a:buChar char="-"/>
            </a:pPr>
            <a:r>
              <a:rPr lang="th-TH" sz="3200" dirty="0"/>
              <a:t>การนำกฎเกณฑ์หรือ  หลักความรู้ในเรื่องใดเรื่องหนึ่งไปประยุกต์ใช้ในสถานการณ์ต่างๆ </a:t>
            </a:r>
          </a:p>
        </p:txBody>
      </p:sp>
    </p:spTree>
    <p:extLst>
      <p:ext uri="{BB962C8B-B14F-4D97-AF65-F5344CB8AC3E}">
        <p14:creationId xmlns:p14="http://schemas.microsoft.com/office/powerpoint/2010/main" val="2295400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2097505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b="1" dirty="0" err="1"/>
              <a:t>บลูมแ</a:t>
            </a:r>
            <a:r>
              <a:rPr lang="th-TH" b="1" dirty="0"/>
              <a:t>ละคณะ ได้ร่วมกันจัดจำแนก</a:t>
            </a:r>
            <a:r>
              <a:rPr lang="th-TH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b="1" dirty="0"/>
              <a:t>หรือสติปัญญาออกเป็น 6 ระดับ  </a:t>
            </a:r>
          </a:p>
          <a:p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107383" y="956741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471" y="3387541"/>
            <a:ext cx="8254695" cy="218521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/>
              <a:t>3. การนำไปใช้ </a:t>
            </a:r>
            <a:r>
              <a:rPr lang="th-TH" sz="3200" b="1" dirty="0"/>
              <a:t>(</a:t>
            </a:r>
            <a:r>
              <a:rPr lang="en-US" sz="3200" b="1" dirty="0"/>
              <a:t>Application)</a:t>
            </a:r>
          </a:p>
          <a:p>
            <a:pPr marL="457200" indent="-457200">
              <a:buFontTx/>
              <a:buChar char="-"/>
            </a:pPr>
            <a:r>
              <a:rPr lang="th-TH" sz="3200" dirty="0"/>
              <a:t>เช่น นักเรียนสามารถบอกได้ว่าเสื้อผ้าเด็กอ่อนควรทำด้วยผ้าชนิดใดจึงจะเหมาะสมที่สุด ภายหลังจากที่ได้เรียนเกี่ยวกับผ้าและคุณสมบัติของผ้าแต่ละชนิดแล้ว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387971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7383" y="1988840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sz="2400" b="1" dirty="0" err="1"/>
              <a:t>บลูมแ</a:t>
            </a:r>
            <a:r>
              <a:rPr lang="th-TH" sz="2400" b="1" dirty="0"/>
              <a:t>ละคณะ ได้ร่วมกันจัดจำแนก</a:t>
            </a:r>
            <a:r>
              <a:rPr lang="th-TH" sz="2400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sz="2400" b="1" dirty="0"/>
              <a:t>หรือสติปัญญาออกเป็น 6 ระดับ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383" y="956741"/>
            <a:ext cx="875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  </a:t>
            </a:r>
            <a:r>
              <a:rPr lang="th-TH" sz="3600" b="1" u="sng" dirty="0">
                <a:solidFill>
                  <a:srgbClr val="7030A0"/>
                </a:solidFill>
              </a:rPr>
              <a:t>ทฤษฎีการกำหนดวัตถุประสงค์เชิงพฤติกรรม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19" y="2782797"/>
            <a:ext cx="86147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4. </a:t>
            </a:r>
            <a:r>
              <a:rPr lang="th-TH" sz="3600" b="1" dirty="0"/>
              <a:t>การวิเคราะห์ </a:t>
            </a:r>
            <a:r>
              <a:rPr lang="th-TH" sz="3200" b="1" dirty="0"/>
              <a:t>(</a:t>
            </a:r>
            <a:r>
              <a:rPr lang="en-US" sz="3200" b="1" dirty="0"/>
              <a:t>Analysis)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th-TH" sz="3200" dirty="0"/>
              <a:t>ความสามารถในการ</a:t>
            </a:r>
            <a:r>
              <a:rPr lang="th-TH" sz="3200" b="1" dirty="0">
                <a:solidFill>
                  <a:srgbClr val="FF0000"/>
                </a:solidFill>
              </a:rPr>
              <a:t>แยกแยะรายละเอียดของเนื้อหา</a:t>
            </a:r>
            <a:r>
              <a:rPr lang="th-TH" sz="3200" dirty="0"/>
              <a:t>เรื่องราว </a:t>
            </a:r>
            <a:r>
              <a:rPr lang="th-TH" sz="3200" b="1" dirty="0">
                <a:solidFill>
                  <a:srgbClr val="002060"/>
                </a:solidFill>
              </a:rPr>
              <a:t>เหตุการณ์ หรือข้อเท็จจริงใดๆ </a:t>
            </a:r>
          </a:p>
          <a:p>
            <a:pPr marL="457200" indent="-457200">
              <a:buFontTx/>
              <a:buChar char="-"/>
            </a:pPr>
            <a:endParaRPr lang="th-TH" sz="3200" dirty="0"/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rgbClr val="002060"/>
                </a:solidFill>
              </a:rPr>
              <a:t>เพื่อจำแนก</a:t>
            </a:r>
            <a:r>
              <a:rPr lang="th-TH" sz="3200" dirty="0"/>
              <a:t>ให้เห็น</a:t>
            </a:r>
            <a:r>
              <a:rPr lang="th-TH" sz="3200" b="1" dirty="0">
                <a:solidFill>
                  <a:srgbClr val="FF0000"/>
                </a:solidFill>
              </a:rPr>
              <a:t>ส่วนประกอบ สาระสำคัญ </a:t>
            </a:r>
            <a:r>
              <a:rPr lang="th-TH" sz="3200" dirty="0"/>
              <a:t>และความสัมพันธ์ของส่วนประกอบเหล่านั้น ตลอดจนสกัดให้เห็นสิ่งที่เป็นหลักการที่เป็นต้นกำเนิดทำให้ส่วนประกอบเหล่านั้นรวมกันเป็นกลุ่มก้อนหรือเป็นเรื่องราวขึ้นมา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627110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096" y="1124744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sz="2400" b="1" dirty="0" err="1"/>
              <a:t>บลูมแ</a:t>
            </a:r>
            <a:r>
              <a:rPr lang="th-TH" sz="2400" b="1" dirty="0"/>
              <a:t>ละคณะ ได้ร่วมกันจัดจำแนก</a:t>
            </a:r>
            <a:r>
              <a:rPr lang="th-TH" sz="2400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sz="2400" b="1" dirty="0"/>
              <a:t>หรือสติปัญญาออกเป็น 6 ระดับ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204864"/>
            <a:ext cx="8254695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b="1" dirty="0"/>
              <a:t>5. การสังเคราะห์ (</a:t>
            </a:r>
            <a:r>
              <a:rPr lang="en-US" sz="3200" b="1" dirty="0"/>
              <a:t>Synthesis)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th-TH" sz="3200" dirty="0"/>
              <a:t>ความสามารถในการผสมผสานส่วนย่อยเข้าเป็นเรื่องราวเดียวกันซึ่งจะเกี่ยวข้องกับกระบวนการทำงาน </a:t>
            </a:r>
          </a:p>
          <a:p>
            <a:pPr marL="457200" indent="-457200">
              <a:buFontTx/>
              <a:buChar char="-"/>
            </a:pPr>
            <a:endParaRPr lang="th-TH" sz="3200" dirty="0"/>
          </a:p>
          <a:p>
            <a:pPr marL="457200" indent="-457200">
              <a:buFontTx/>
              <a:buChar char="-"/>
            </a:pPr>
            <a:r>
              <a:rPr lang="th-TH" sz="3200" dirty="0"/>
              <a:t>การจัดเรียบเรียง  ผสมผสาน  ให้เกิดสิ่งใหม่ขึ้น ต้องดัดแปลงปรับปรุงของเก่าให้ดีขึ้น มีคุณภาพสูงขึ้น จำแนกเป็น 3 ระดับ </a:t>
            </a:r>
          </a:p>
          <a:p>
            <a:r>
              <a:rPr lang="th-TH" sz="3200" b="1" dirty="0"/>
              <a:t>       5.1 การสังเคราะห์ข้อความ </a:t>
            </a:r>
            <a:r>
              <a:rPr lang="th-TH" sz="3200" dirty="0"/>
              <a:t>หรือการถ่ายทอดความคิด </a:t>
            </a:r>
          </a:p>
          <a:p>
            <a:r>
              <a:rPr lang="th-TH" sz="3200" b="1" dirty="0">
                <a:solidFill>
                  <a:srgbClr val="FF0000"/>
                </a:solidFill>
              </a:rPr>
              <a:t>       5.2 การสังเคราะห์แผนงาน </a:t>
            </a:r>
            <a:r>
              <a:rPr lang="th-TH" sz="3200" dirty="0"/>
              <a:t>หรือเสนอโครงการดาเนินงาน </a:t>
            </a:r>
          </a:p>
          <a:p>
            <a:r>
              <a:rPr lang="th-TH" sz="3200" b="1" dirty="0">
                <a:solidFill>
                  <a:srgbClr val="7030A0"/>
                </a:solidFill>
              </a:rPr>
              <a:t>       5.3 การสังเคราะห์ความสัมพันธ์</a:t>
            </a:r>
            <a:r>
              <a:rPr lang="th-TH" sz="3200" dirty="0"/>
              <a:t> ของสิ่งที่เป็นนามธรรม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9085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183" y="908720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sz="2400" b="1" dirty="0" err="1"/>
              <a:t>บลูมแ</a:t>
            </a:r>
            <a:r>
              <a:rPr lang="th-TH" sz="2400" b="1" dirty="0"/>
              <a:t>ละคณะ ได้ร่วมกันจัดจำแนก</a:t>
            </a:r>
            <a:r>
              <a:rPr lang="th-TH" sz="2400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sz="2400" b="1" dirty="0"/>
              <a:t>หรือสติปัญญาออกเป็น 6 ระดับ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441" y="1844824"/>
            <a:ext cx="8254695" cy="48320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b="1" dirty="0"/>
              <a:t>5. การสังเคราะห์ (</a:t>
            </a:r>
            <a:r>
              <a:rPr lang="en-US" sz="3200" b="1" dirty="0"/>
              <a:t>Synthesis)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th-TH" sz="3200" b="1" dirty="0"/>
              <a:t>5.1 การสังเคราะห์ข้อความ </a:t>
            </a:r>
            <a:r>
              <a:rPr lang="th-TH" sz="3200" dirty="0"/>
              <a:t>หรือการถ่ายทอดความคิด </a:t>
            </a:r>
          </a:p>
          <a:p>
            <a:r>
              <a:rPr lang="th-TH" sz="2000" dirty="0"/>
              <a:t>(</a:t>
            </a:r>
            <a:r>
              <a:rPr lang="en-US" sz="2000" dirty="0"/>
              <a:t>Production of a Unique Communications) </a:t>
            </a:r>
            <a:endParaRPr lang="th-TH" sz="2000" dirty="0"/>
          </a:p>
          <a:p>
            <a:pPr marL="457200" indent="-457200">
              <a:buFontTx/>
              <a:buChar char="-"/>
            </a:pPr>
            <a:r>
              <a:rPr lang="th-TH" sz="3200" b="1" dirty="0"/>
              <a:t>สามารถถ่ายทอด แนวคิดความรู้สึก หรือประสบการณ์ไปสู่ผู้อื่น ให้เข้าใจความหมายตรงกัน </a:t>
            </a:r>
          </a:p>
          <a:p>
            <a:pPr marL="457200" indent="-457200">
              <a:buFontTx/>
              <a:buChar char="-"/>
            </a:pPr>
            <a:endParaRPr lang="th-TH" sz="3200" dirty="0"/>
          </a:p>
          <a:p>
            <a:pPr marL="457200" indent="-457200">
              <a:buFontTx/>
              <a:buChar char="-"/>
            </a:pPr>
            <a:r>
              <a:rPr lang="th-TH" sz="3200" b="1" dirty="0"/>
              <a:t>เช่น ความสามารถในการ</a:t>
            </a:r>
            <a:r>
              <a:rPr lang="th-TH" sz="3200" b="1" dirty="0">
                <a:solidFill>
                  <a:srgbClr val="7030A0"/>
                </a:solidFill>
              </a:rPr>
              <a:t>แต่งคำประพันธ์</a:t>
            </a:r>
            <a:r>
              <a:rPr lang="th-TH" sz="3200" b="1" dirty="0"/>
              <a:t> </a:t>
            </a:r>
          </a:p>
          <a:p>
            <a:pPr marL="457200" indent="-457200">
              <a:buFontTx/>
              <a:buChar char="-"/>
            </a:pPr>
            <a:r>
              <a:rPr lang="th-TH" sz="3200" dirty="0"/>
              <a:t>สามารถบอก</a:t>
            </a:r>
            <a:r>
              <a:rPr lang="th-TH" sz="3200" b="1" dirty="0">
                <a:solidFill>
                  <a:srgbClr val="FF0000"/>
                </a:solidFill>
              </a:rPr>
              <a:t>เล่าประสบการณ์ส่วนตัวด้วยภาษาชัดเจน</a:t>
            </a:r>
            <a:r>
              <a:rPr lang="th-TH" sz="3200" dirty="0"/>
              <a:t> การที่มีทักษะในการเขียนโดยสามารถเรียบเรียงแนวความคิด และเขียนถ่ายทอดออกมาได้อย่างดี </a:t>
            </a:r>
          </a:p>
        </p:txBody>
      </p:sp>
    </p:spTree>
    <p:extLst>
      <p:ext uri="{BB962C8B-B14F-4D97-AF65-F5344CB8AC3E}">
        <p14:creationId xmlns:p14="http://schemas.microsoft.com/office/powerpoint/2010/main" val="39391662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096" y="1124744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sz="2400" b="1" dirty="0" err="1"/>
              <a:t>บลูมแ</a:t>
            </a:r>
            <a:r>
              <a:rPr lang="th-TH" sz="2400" b="1" dirty="0"/>
              <a:t>ละคณะ ได้ร่วมกันจัดจำแนก</a:t>
            </a:r>
            <a:r>
              <a:rPr lang="th-TH" sz="2400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sz="2400" b="1" dirty="0"/>
              <a:t>หรือสติปัญญาออกเป็น 6 ระดับ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19" y="2204864"/>
            <a:ext cx="8254695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b="1" dirty="0"/>
              <a:t>6. การประเมินค่า (</a:t>
            </a:r>
            <a:r>
              <a:rPr lang="en-US" sz="3200" b="1" dirty="0"/>
              <a:t>Evaluation)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rgbClr val="002060"/>
                </a:solidFill>
              </a:rPr>
              <a:t>การตัดสินเกี่ยวกับคุณค่าของสิ่งหนึ่งสิ่งใด </a:t>
            </a:r>
            <a:r>
              <a:rPr lang="th-TH" sz="3200" dirty="0"/>
              <a:t>ทั้งนี้อาจเป็นการตัดสินโดยยึดถือตามปริมาณ หรือคุณภาพ</a:t>
            </a:r>
          </a:p>
          <a:p>
            <a:pPr marL="457200" indent="-457200">
              <a:buFontTx/>
              <a:buChar char="-"/>
            </a:pPr>
            <a:endParaRPr lang="th-TH" sz="3200" dirty="0"/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rgbClr val="00B0F0"/>
                </a:solidFill>
              </a:rPr>
              <a:t>เช่น ความสามารถในการเปรียบเทียบผลที่ได้ทำลงไปกับเกณฑ์มาตรฐานสากล </a:t>
            </a:r>
            <a:r>
              <a:rPr lang="th-TH" sz="3200" dirty="0"/>
              <a:t>การตัดสินความเหมาะสมของพฤติกรรมของบุคคลหนึ่งกับเกณฑ์ทางวัฒนธรรมไทยในยุคปัจจุบัน </a:t>
            </a:r>
          </a:p>
        </p:txBody>
      </p:sp>
    </p:spTree>
    <p:extLst>
      <p:ext uri="{BB962C8B-B14F-4D97-AF65-F5344CB8AC3E}">
        <p14:creationId xmlns:p14="http://schemas.microsoft.com/office/powerpoint/2010/main" val="6359173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096" y="764704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sz="2400" b="1" dirty="0" err="1"/>
              <a:t>บลูมแ</a:t>
            </a:r>
            <a:r>
              <a:rPr lang="th-TH" sz="2400" b="1" dirty="0"/>
              <a:t>ละคณะ ได้ร่วมกันจัดจำแนก</a:t>
            </a:r>
            <a:r>
              <a:rPr lang="th-TH" sz="2400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sz="2400" b="1" dirty="0"/>
              <a:t>หรือสติปัญญาออกเป็น 6 ระดับ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0" y="1647626"/>
            <a:ext cx="871986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5. การสังเคราะห์ (</a:t>
            </a:r>
            <a:r>
              <a:rPr lang="en-US" sz="3200" b="1" dirty="0"/>
              <a:t>Synthesis) </a:t>
            </a:r>
            <a:endParaRPr lang="th-TH" sz="3200" b="1" dirty="0"/>
          </a:p>
          <a:p>
            <a:r>
              <a:rPr lang="th-TH" sz="3600" b="1" u="sng" dirty="0"/>
              <a:t>5.2การสังเคราะห์แผนงาน หรือเสนอโครงการดำเนินงาน </a:t>
            </a:r>
            <a:r>
              <a:rPr lang="th-TH" sz="3600" dirty="0"/>
              <a:t>(</a:t>
            </a:r>
            <a:r>
              <a:rPr lang="en-US" sz="1800" dirty="0"/>
              <a:t>Production of a Plan, or Proposed Set of Operation) </a:t>
            </a:r>
            <a:endParaRPr lang="th-TH" sz="1800" dirty="0"/>
          </a:p>
          <a:p>
            <a:pPr marL="457200" indent="-457200">
              <a:buFontTx/>
              <a:buChar char="-"/>
            </a:pPr>
            <a:r>
              <a:rPr lang="th-TH" sz="3200" b="1" dirty="0"/>
              <a:t>สามารถวางแผน </a:t>
            </a:r>
            <a:r>
              <a:rPr lang="th-TH" sz="3200" dirty="0"/>
              <a:t>กำหนดโครงการดำเนินงาน จัดกิจกรรมต่างๆ ตระเตรียมสิ่งใด มีขั้นตอนการปฏิบัติอย่างไร </a:t>
            </a:r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rgbClr val="FF0000"/>
                </a:solidFill>
              </a:rPr>
              <a:t>เตรียมการแก้ไขอุปสรร</a:t>
            </a:r>
            <a:r>
              <a:rPr lang="th-TH" sz="3200" dirty="0"/>
              <a:t>คและปัญหาต่างๆ ที่อาจจะเกิดขึ้น </a:t>
            </a:r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rgbClr val="7030A0"/>
                </a:solidFill>
              </a:rPr>
              <a:t>กำหนดแนวทางขั้นตอนการปฏิบัติงาน</a:t>
            </a:r>
            <a:r>
              <a:rPr lang="th-TH" sz="3200" dirty="0"/>
              <a:t>ล่วงหน้าเพื่อใช้การดำเนินงานนั้นราบรื่น สอดคล้องกับสภาพความเป็นจริงหรือเงื่อนไข</a:t>
            </a:r>
          </a:p>
          <a:p>
            <a:pPr marL="457200" indent="-457200">
              <a:buFontTx/>
              <a:buChar char="-"/>
            </a:pPr>
            <a:r>
              <a:rPr lang="th-TH" sz="3200" dirty="0"/>
              <a:t>เช่น สามารถวางแผนการสอนในเงื่อนไขหรือสถานการณ์ที่กำหนดให้ได้อย่างเหมาะสม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01295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096" y="764704"/>
            <a:ext cx="8892480" cy="4525963"/>
          </a:xfrm>
        </p:spPr>
        <p:txBody>
          <a:bodyPr/>
          <a:lstStyle/>
          <a:p>
            <a:pPr marL="0" indent="0">
              <a:buNone/>
            </a:pPr>
            <a:r>
              <a:rPr lang="th-TH" sz="2400" b="1" dirty="0" err="1"/>
              <a:t>บลูมแ</a:t>
            </a:r>
            <a:r>
              <a:rPr lang="th-TH" sz="2400" b="1" dirty="0"/>
              <a:t>ละคณะ ได้ร่วมกันจัดจำแนก</a:t>
            </a:r>
            <a:r>
              <a:rPr lang="th-TH" sz="2400" b="1" dirty="0">
                <a:solidFill>
                  <a:srgbClr val="FF0000"/>
                </a:solidFill>
              </a:rPr>
              <a:t>ระดับความสามารถทางสมอง </a:t>
            </a:r>
            <a:r>
              <a:rPr lang="th-TH" sz="2400" b="1" dirty="0"/>
              <a:t>หรือสติปัญญาออกเป็น 6 ระดับ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0" y="1647626"/>
            <a:ext cx="8719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5. การสังเคราะห์ (</a:t>
            </a:r>
            <a:r>
              <a:rPr lang="en-US" sz="3200" b="1" dirty="0"/>
              <a:t>Synthesis) </a:t>
            </a:r>
            <a:endParaRPr lang="th-TH" sz="3200" b="1" dirty="0"/>
          </a:p>
          <a:p>
            <a:r>
              <a:rPr lang="th-TH" sz="3200" b="1" dirty="0"/>
              <a:t>5.3 การสังเคราะห์ความสัมพันธ์</a:t>
            </a:r>
            <a:r>
              <a:rPr lang="th-TH" sz="3200" dirty="0"/>
              <a:t> ของสิ่งที่เป็น</a:t>
            </a:r>
            <a:r>
              <a:rPr lang="th-TH" sz="3600" dirty="0"/>
              <a:t>นามธรรม</a:t>
            </a:r>
            <a:r>
              <a:rPr lang="th-TH" dirty="0"/>
              <a:t> </a:t>
            </a:r>
            <a:r>
              <a:rPr lang="th-TH" sz="2000" dirty="0"/>
              <a:t>(</a:t>
            </a:r>
            <a:r>
              <a:rPr lang="en-US" sz="2000" dirty="0"/>
              <a:t>Derivation of Set of Abstract Relation</a:t>
            </a:r>
            <a:r>
              <a:rPr lang="en-US" sz="2400" dirty="0"/>
              <a:t>) </a:t>
            </a:r>
            <a:endParaRPr lang="th-TH" sz="2400" dirty="0"/>
          </a:p>
          <a:p>
            <a:pPr marL="457200" indent="-457200">
              <a:buFontTx/>
              <a:buChar char="-"/>
            </a:pPr>
            <a:r>
              <a:rPr lang="th-TH" sz="3200" b="1" dirty="0">
                <a:solidFill>
                  <a:srgbClr val="002060"/>
                </a:solidFill>
              </a:rPr>
              <a:t>สามารถเก็บรวบรวมข้อเท็จจริงต่างๆ </a:t>
            </a:r>
            <a:r>
              <a:rPr lang="th-TH" sz="3200" dirty="0"/>
              <a:t>เพื่อนำมาสัมพันธ์กัน </a:t>
            </a:r>
          </a:p>
          <a:p>
            <a:pPr marL="457200" indent="-457200">
              <a:buFontTx/>
              <a:buChar char="-"/>
            </a:pPr>
            <a:r>
              <a:rPr lang="th-TH" sz="3200" dirty="0"/>
              <a:t>โดยการเชื่อมโยงข้อเท็จจริงเหล่านั้นเข้าด้วยกัน </a:t>
            </a:r>
          </a:p>
          <a:p>
            <a:pPr marL="457200" indent="-457200">
              <a:buFontTx/>
              <a:buChar char="-"/>
            </a:pPr>
            <a:endParaRPr lang="th-TH" sz="3200" dirty="0"/>
          </a:p>
          <a:p>
            <a:pPr marL="457200" indent="-457200">
              <a:buFontTx/>
              <a:buChar char="-"/>
            </a:pPr>
            <a:r>
              <a:rPr lang="th-TH" sz="3200" dirty="0"/>
              <a:t>เช่น </a:t>
            </a:r>
            <a:r>
              <a:rPr lang="th-TH" sz="3200" b="1" dirty="0">
                <a:solidFill>
                  <a:srgbClr val="FF0000"/>
                </a:solidFill>
              </a:rPr>
              <a:t>ความสามารถในการตั้งสมมุติฐา</a:t>
            </a:r>
            <a:r>
              <a:rPr lang="th-TH" sz="3200" dirty="0"/>
              <a:t>น ความสามารในการสรุปอ้างอิงอย่างสมเหตุสมผล การค้นพบสูตร กฎทางคณิตศาสตร์ เป็นต้น 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134105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96" y="116632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>
                <a:solidFill>
                  <a:schemeClr val="bg1"/>
                </a:solidFill>
              </a:rPr>
              <a:t> </a:t>
            </a:r>
            <a:r>
              <a:rPr lang="th-TH" sz="3600" b="1" dirty="0"/>
              <a:t>ความหมายของบทเรียนคอมพิวเตอร์ช่วยสอน </a:t>
            </a:r>
            <a:endParaRPr lang="th-TH" sz="3600" dirty="0"/>
          </a:p>
        </p:txBody>
      </p:sp>
      <p:sp>
        <p:nvSpPr>
          <p:cNvPr id="3" name="Rectangle 2"/>
          <p:cNvSpPr/>
          <p:nvPr/>
        </p:nvSpPr>
        <p:spPr>
          <a:xfrm>
            <a:off x="221932" y="908720"/>
            <a:ext cx="84969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ทิศนา แขมมณี </a:t>
            </a:r>
            <a:r>
              <a:rPr lang="th-TH" dirty="0"/>
              <a:t> กล่าวว่า</a:t>
            </a:r>
          </a:p>
          <a:p>
            <a:r>
              <a:rPr lang="en-US" dirty="0"/>
              <a:t>“</a:t>
            </a:r>
            <a:r>
              <a:rPr lang="th-TH" dirty="0"/>
              <a:t> </a:t>
            </a:r>
            <a:r>
              <a:rPr lang="th-TH" b="1" dirty="0"/>
              <a:t>คอมพิวเตอร์ช่วยสอน </a:t>
            </a:r>
            <a:r>
              <a:rPr lang="th-TH" dirty="0">
                <a:solidFill>
                  <a:srgbClr val="C00000"/>
                </a:solidFill>
              </a:rPr>
              <a:t>หมายถึง การนำคอมพิวเตอร์</a:t>
            </a:r>
            <a:r>
              <a:rPr lang="th-TH" dirty="0"/>
              <a:t>ในการเรียนการสอน เพื่อช่วย</a:t>
            </a:r>
            <a:r>
              <a:rPr lang="th-TH" dirty="0">
                <a:solidFill>
                  <a:srgbClr val="002060"/>
                </a:solidFill>
              </a:rPr>
              <a:t>ขยายขอบเขต</a:t>
            </a:r>
            <a:r>
              <a:rPr lang="th-TH" b="1" dirty="0">
                <a:solidFill>
                  <a:srgbClr val="002060"/>
                </a:solidFill>
              </a:rPr>
              <a:t>ความสามารถในการเรียนรู้ของผู้เรียน </a:t>
            </a:r>
            <a:r>
              <a:rPr lang="th-TH" dirty="0">
                <a:solidFill>
                  <a:srgbClr val="002060"/>
                </a:solidFill>
              </a:rPr>
              <a:t>และ สามารถนำเสนอบทเรียน ด้วยวิธีใดวิธีหนึ่ง โดยมีการนำเสนอสื่อประสมเข้ามาช่วยในการนำเสนอ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dirty="0"/>
              <a:t> เช่น </a:t>
            </a:r>
            <a:r>
              <a:rPr lang="th-TH" b="1" dirty="0">
                <a:solidFill>
                  <a:srgbClr val="FF0000"/>
                </a:solidFill>
              </a:rPr>
              <a:t>ข้อความ</a:t>
            </a:r>
            <a:r>
              <a:rPr lang="th-TH" dirty="0"/>
              <a:t> </a:t>
            </a:r>
            <a:r>
              <a:rPr lang="th-TH" b="1" dirty="0"/>
              <a:t>เสียง</a:t>
            </a:r>
            <a:r>
              <a:rPr lang="th-TH" dirty="0">
                <a:solidFill>
                  <a:srgbClr val="002060"/>
                </a:solidFill>
              </a:rPr>
              <a:t> </a:t>
            </a:r>
            <a:r>
              <a:rPr lang="th-TH" b="1" dirty="0">
                <a:solidFill>
                  <a:srgbClr val="002060"/>
                </a:solidFill>
              </a:rPr>
              <a:t>ภาพนิ่ง</a:t>
            </a:r>
            <a:r>
              <a:rPr lang="th-TH" dirty="0">
                <a:solidFill>
                  <a:srgbClr val="002060"/>
                </a:solidFill>
              </a:rPr>
              <a:t> </a:t>
            </a:r>
            <a:r>
              <a:rPr lang="th-TH" b="1" dirty="0">
                <a:solidFill>
                  <a:schemeClr val="accent3"/>
                </a:solidFill>
              </a:rPr>
              <a:t>ภาพเคลื่อนไหว </a:t>
            </a:r>
            <a:r>
              <a:rPr lang="th-TH" dirty="0"/>
              <a:t>ผู้เรียนได้รับผลย้อนกลับ และเมื่อเรียนจบ ผู้เรียนได้รับการประเมินผลการเรียนรู้ของตน และทราบผลการเรียนรู้ของตน</a:t>
            </a:r>
            <a:r>
              <a:rPr lang="en-US" dirty="0"/>
              <a:t>”</a:t>
            </a:r>
            <a:r>
              <a:rPr lang="th-TH" dirty="0"/>
              <a:t> </a:t>
            </a:r>
          </a:p>
        </p:txBody>
      </p:sp>
      <p:pic>
        <p:nvPicPr>
          <p:cNvPr id="3074" name="Picture 2" descr="Computer assisted i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4" y="3173050"/>
            <a:ext cx="2068382" cy="15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puter aided i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94" y="303378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mputer Aided instruction|CAI|COMPUTER ASSISTED INSTRUCTION for b.ed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86" y="302377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I – Computer Assisted Instruction | Play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881389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785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404" y="1109017"/>
            <a:ext cx="8719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การปรับพฤติกรรมด้านพุทธิพิสัยของ</a:t>
            </a:r>
            <a:r>
              <a:rPr lang="th-TH" sz="3200" b="1" dirty="0" err="1"/>
              <a:t>บลู</a:t>
            </a:r>
            <a:r>
              <a:rPr lang="th-TH" sz="3200" b="1" dirty="0"/>
              <a:t>ม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0" y="2057527"/>
            <a:ext cx="8352928" cy="320591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952072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404" y="1109017"/>
            <a:ext cx="8719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การปรับพฤติกรรมด้านพุทธิพิสัยขอ</a:t>
            </a:r>
            <a:r>
              <a:rPr lang="th-TH" sz="3200" b="1" dirty="0" err="1"/>
              <a:t>งบลูม</a:t>
            </a:r>
            <a:r>
              <a:rPr lang="th-TH" sz="3200" b="1" dirty="0"/>
              <a:t> </a:t>
            </a:r>
            <a:r>
              <a:rPr lang="th-TH" sz="3200" dirty="0"/>
              <a:t>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93912" y="2348880"/>
            <a:ext cx="7632848" cy="26161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sz="4000" b="1" u="sng" dirty="0"/>
              <a:t>จำ (</a:t>
            </a:r>
            <a:r>
              <a:rPr lang="en-US" u="sng" dirty="0"/>
              <a:t>Remembering) </a:t>
            </a:r>
            <a:endParaRPr lang="th-TH" u="sng" dirty="0"/>
          </a:p>
          <a:p>
            <a:r>
              <a:rPr lang="th-TH" dirty="0"/>
              <a:t>   </a:t>
            </a:r>
          </a:p>
          <a:p>
            <a:r>
              <a:rPr lang="th-TH" sz="3200" dirty="0"/>
              <a:t>ความสามารถในการระลึกได้ แสดงรายการได้   บอกได้    </a:t>
            </a:r>
          </a:p>
          <a:p>
            <a:r>
              <a:rPr lang="th-TH" sz="3200" dirty="0"/>
              <a:t>ระบุ   บอกชื่อได้ </a:t>
            </a:r>
          </a:p>
          <a:p>
            <a:r>
              <a:rPr lang="th-TH" sz="3200" b="1" dirty="0">
                <a:solidFill>
                  <a:srgbClr val="002060"/>
                </a:solidFill>
              </a:rPr>
              <a:t>ตัวอย่างเช่น นักเรียนสามารถบอกความหมายของทฤษฎีได้ </a:t>
            </a:r>
          </a:p>
        </p:txBody>
      </p:sp>
    </p:spTree>
    <p:extLst>
      <p:ext uri="{BB962C8B-B14F-4D97-AF65-F5344CB8AC3E}">
        <p14:creationId xmlns:p14="http://schemas.microsoft.com/office/powerpoint/2010/main" val="18659598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404" y="1109017"/>
            <a:ext cx="8719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การปรับพฤติกรรมด้านพุทธิพิสัยขอ</a:t>
            </a:r>
            <a:r>
              <a:rPr lang="th-TH" sz="3200" b="1" dirty="0" err="1"/>
              <a:t>งบลูม</a:t>
            </a:r>
            <a:r>
              <a:rPr lang="th-TH" sz="3200" b="1" dirty="0"/>
              <a:t> </a:t>
            </a:r>
            <a:r>
              <a:rPr lang="th-TH" sz="32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2060848"/>
            <a:ext cx="8013576" cy="39087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b="1" dirty="0"/>
              <a:t>2. เข้าใจ </a:t>
            </a:r>
            <a:r>
              <a:rPr lang="th-TH" sz="3200" b="1" dirty="0"/>
              <a:t>(</a:t>
            </a:r>
            <a:r>
              <a:rPr lang="en-US" sz="3200" b="1" dirty="0"/>
              <a:t>Understanding) </a:t>
            </a:r>
            <a:endParaRPr lang="th-TH" sz="3200" b="1" dirty="0"/>
          </a:p>
          <a:p>
            <a:r>
              <a:rPr lang="th-TH" dirty="0"/>
              <a:t>        ความสามารถในการแปลความหมาย ยกตัวอย่าง สรุป อ้างอิง </a:t>
            </a:r>
          </a:p>
          <a:p>
            <a:r>
              <a:rPr lang="th-TH" dirty="0"/>
              <a:t>เช่น นักเรียนสามารถอธิบายแนวคิดของทฤษฎีได้ </a:t>
            </a:r>
          </a:p>
          <a:p>
            <a:endParaRPr lang="th-TH" dirty="0"/>
          </a:p>
          <a:p>
            <a:endParaRPr lang="th-TH" dirty="0"/>
          </a:p>
          <a:p>
            <a:r>
              <a:rPr lang="th-TH" sz="4000" b="1" dirty="0"/>
              <a:t>3. ประยุกต์ใช้ </a:t>
            </a:r>
            <a:r>
              <a:rPr lang="th-TH" dirty="0"/>
              <a:t>(</a:t>
            </a:r>
            <a:r>
              <a:rPr lang="en-US" dirty="0"/>
              <a:t>Applying) </a:t>
            </a:r>
            <a:endParaRPr lang="th-TH" dirty="0"/>
          </a:p>
          <a:p>
            <a:r>
              <a:rPr lang="th-TH" dirty="0"/>
              <a:t>         ความสามารถในการนาไปใช้ ประยุกต์ใช้ แก้ไขปัญหา </a:t>
            </a:r>
          </a:p>
          <a:p>
            <a:r>
              <a:rPr lang="th-TH" dirty="0"/>
              <a:t> เช่น นักเรียนสามารถใช้ความรู้ในการแก้ไขปัญหาได้ </a:t>
            </a:r>
          </a:p>
        </p:txBody>
      </p:sp>
    </p:spTree>
    <p:extLst>
      <p:ext uri="{BB962C8B-B14F-4D97-AF65-F5344CB8AC3E}">
        <p14:creationId xmlns:p14="http://schemas.microsoft.com/office/powerpoint/2010/main" val="26697917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404" y="1109017"/>
            <a:ext cx="8719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/>
              <a:t>การปรับพฤติกรรมด้านพุทธิพิสัยขอ</a:t>
            </a:r>
            <a:r>
              <a:rPr lang="th-TH" sz="3200" b="1" dirty="0" err="1"/>
              <a:t>งบลูม</a:t>
            </a:r>
            <a:r>
              <a:rPr lang="th-TH" sz="3200" b="1" dirty="0"/>
              <a:t> </a:t>
            </a:r>
            <a:r>
              <a:rPr lang="th-TH" sz="32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916832"/>
            <a:ext cx="76328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4. วิเคราะห์ </a:t>
            </a:r>
            <a:r>
              <a:rPr lang="th-TH" dirty="0"/>
              <a:t>(</a:t>
            </a:r>
            <a:r>
              <a:rPr lang="en-US" dirty="0"/>
              <a:t>Analyzing) </a:t>
            </a:r>
            <a:endParaRPr lang="th-TH" dirty="0"/>
          </a:p>
          <a:p>
            <a:r>
              <a:rPr lang="th-TH" b="1" dirty="0">
                <a:solidFill>
                  <a:srgbClr val="002060"/>
                </a:solidFill>
              </a:rPr>
              <a:t>สามารถในการเปรียบเทียบ อธิบายลักษณะ การจัดการ ตัวอย่างเช่น นักเรียนสามารถบอกความแตกต่างระหว่าง 2 ทฤษฎีได้ </a:t>
            </a:r>
          </a:p>
          <a:p>
            <a:endParaRPr lang="th-TH" dirty="0"/>
          </a:p>
          <a:p>
            <a:r>
              <a:rPr lang="th-TH" sz="3200" b="1" dirty="0"/>
              <a:t>5. ประเมินค่า</a:t>
            </a:r>
            <a:r>
              <a:rPr lang="th-TH" dirty="0"/>
              <a:t> (</a:t>
            </a:r>
            <a:r>
              <a:rPr lang="en-US" dirty="0"/>
              <a:t>Evaluating) :</a:t>
            </a:r>
            <a:r>
              <a:rPr lang="th-TH" dirty="0"/>
              <a:t> ความสามารถในการตรวจสอบ วิจารณ์ ตัดสินตัวอย่างเช่น นักเรียนสามารถตัดสินคุณค่าของทฤษฎีได้ </a:t>
            </a:r>
          </a:p>
          <a:p>
            <a:endParaRPr lang="th-TH" dirty="0"/>
          </a:p>
          <a:p>
            <a:r>
              <a:rPr lang="th-TH" sz="3200" b="1" dirty="0"/>
              <a:t>6. คิดสร้างสรรค์ (</a:t>
            </a:r>
            <a:r>
              <a:rPr lang="en-US" dirty="0"/>
              <a:t>Creating) : </a:t>
            </a:r>
            <a:r>
              <a:rPr lang="th-TH" dirty="0"/>
              <a:t> ความสามารถในการออกแบบ (</a:t>
            </a:r>
            <a:r>
              <a:rPr lang="en-US" dirty="0"/>
              <a:t>Design) </a:t>
            </a:r>
            <a:r>
              <a:rPr lang="th-TH" dirty="0"/>
              <a:t>วางแผน ผลิต ตัวอย่างเช่น นักเรียนสามารถนาเสนอทฤษฎีใหม่ที่แตกต่างไปจากทฤษฎีเดิมได้ </a:t>
            </a:r>
          </a:p>
        </p:txBody>
      </p:sp>
    </p:spTree>
    <p:extLst>
      <p:ext uri="{BB962C8B-B14F-4D97-AF65-F5344CB8AC3E}">
        <p14:creationId xmlns:p14="http://schemas.microsoft.com/office/powerpoint/2010/main" val="26539339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383" y="933689"/>
            <a:ext cx="875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 </a:t>
            </a:r>
          </a:p>
          <a:p>
            <a:r>
              <a:rPr lang="th-TH" sz="3600" b="1" u="sng" dirty="0">
                <a:solidFill>
                  <a:srgbClr val="7030A0"/>
                </a:solidFill>
              </a:rPr>
              <a:t>(แนวทางกำหนดวัตถุประสงค์เชิงพฤติกรรม)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366" y="2072462"/>
            <a:ext cx="796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1.1.1 </a:t>
            </a:r>
            <a:r>
              <a:rPr lang="th-TH" b="1" dirty="0"/>
              <a:t>ครอบคลุมเนื้อหาสาระ </a:t>
            </a:r>
            <a:r>
              <a:rPr lang="th-TH" dirty="0"/>
              <a:t>สอดคล้องตามหัวเรื่องเหมาะสมกับระดับผู้เรียน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pic>
        <p:nvPicPr>
          <p:cNvPr id="7" name="Picture 2" descr="จุดประสงค์เชิงพฤติกรรม | KIDSANA PHIMP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708920"/>
            <a:ext cx="8470719" cy="391496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0471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2022" y="116632"/>
            <a:ext cx="8229600" cy="5040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29999" y="841282"/>
            <a:ext cx="8442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1.1.1</a:t>
            </a:r>
            <a:r>
              <a:rPr lang="th-TH" b="1" dirty="0">
                <a:solidFill>
                  <a:srgbClr val="002060"/>
                </a:solidFill>
              </a:rPr>
              <a:t> ครอบคลุมเนื้อหาสาระ </a:t>
            </a:r>
            <a:r>
              <a:rPr lang="th-TH" b="1" dirty="0">
                <a:solidFill>
                  <a:srgbClr val="FF0000"/>
                </a:solidFill>
              </a:rPr>
              <a:t>สอดคล้องตามหัวเรื่องเหมาะสม </a:t>
            </a:r>
            <a:r>
              <a:rPr lang="th-TH" dirty="0"/>
              <a:t>กับ </a:t>
            </a:r>
            <a:r>
              <a:rPr lang="th-TH" b="1" dirty="0"/>
              <a:t>ระดับผู้เรียน</a:t>
            </a:r>
          </a:p>
        </p:txBody>
      </p:sp>
      <p:pic>
        <p:nvPicPr>
          <p:cNvPr id="1028" name="Picture 4" descr="PPT - แนวทางการจัดทำข้อสอบ PowerPoint Presentation - ID:6718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7" y="1343000"/>
            <a:ext cx="8883913" cy="55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157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156827" y="1248124"/>
            <a:ext cx="875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ที่ต้องการหลังจากจบบทเรียน </a:t>
            </a:r>
            <a:r>
              <a:rPr lang="th-TH" dirty="0">
                <a:solidFill>
                  <a:srgbClr val="7030A0"/>
                </a:solidFill>
              </a:rPr>
              <a:t>โดยกำหนดเป็นวัตถุประสงค์เชิงพฤติกรรม  (แนวทางกำหนดวัตถุประสงค์เชิงพฤติกรรม)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675" y="3068960"/>
            <a:ext cx="8442017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/>
              <a:t>1.1.2 </a:t>
            </a:r>
            <a:r>
              <a:rPr lang="th-TH" dirty="0"/>
              <a:t>.</a:t>
            </a:r>
            <a:r>
              <a:rPr lang="th-TH" sz="4000" b="1" dirty="0"/>
              <a:t>แต่ละข้อ วัดพฤติกรรมเพียงด้านเดียว</a:t>
            </a:r>
            <a:r>
              <a:rPr lang="th-TH" sz="4000" dirty="0"/>
              <a:t>หรือ</a:t>
            </a:r>
            <a:r>
              <a:rPr lang="th-TH" sz="4000" b="1" dirty="0">
                <a:solidFill>
                  <a:srgbClr val="7030A0"/>
                </a:solidFill>
              </a:rPr>
              <a:t>อย่างเดียวเท่านั้น</a:t>
            </a:r>
          </a:p>
        </p:txBody>
      </p:sp>
    </p:spTree>
    <p:extLst>
      <p:ext uri="{BB962C8B-B14F-4D97-AF65-F5344CB8AC3E}">
        <p14:creationId xmlns:p14="http://schemas.microsoft.com/office/powerpoint/2010/main" val="10191920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4286" y="119336"/>
            <a:ext cx="7790122" cy="7173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FFFF00"/>
                </a:solidFill>
              </a:rPr>
              <a:t>การผลิตบทเรียนคอมพิวเตอร์ช่วยสอน </a:t>
            </a:r>
            <a:endParaRPr lang="th-TH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96" y="836712"/>
            <a:ext cx="875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1.1 มีการกำหนดความคาดหวัง</a:t>
            </a:r>
            <a:r>
              <a:rPr lang="th-TH" dirty="0"/>
              <a:t>ที่ต้องการหลังจากจบบทเรียน </a:t>
            </a:r>
            <a:r>
              <a:rPr lang="th-TH" dirty="0">
                <a:solidFill>
                  <a:srgbClr val="7030A0"/>
                </a:solidFill>
              </a:rPr>
              <a:t>โดยกำหนดเป็นวัตถุประสงค์เชิงพฤติกรรม  (แนวทางกำหนดวัตถุประสงค์เชิงพฤติกรรม)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33" y="1978969"/>
            <a:ext cx="796722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/>
              <a:t>1.1.2 แต่ละข้อ วัดพฤติกรรมเพียงด้านเดียวหรืออย่างเดียวเท่านั้น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296" y="2760915"/>
            <a:ext cx="8172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/>
              <a:t>ตัวอย่าง วัตถุประสงค์เชิงพฤติกรรม</a:t>
            </a:r>
          </a:p>
          <a:p>
            <a:endParaRPr lang="th-TH" b="1" dirty="0"/>
          </a:p>
          <a:p>
            <a:r>
              <a:rPr lang="en-US" b="1" dirty="0">
                <a:solidFill>
                  <a:srgbClr val="002060"/>
                </a:solidFill>
              </a:rPr>
              <a:t>- </a:t>
            </a:r>
            <a:r>
              <a:rPr lang="th-TH" b="1" dirty="0">
                <a:solidFill>
                  <a:srgbClr val="002060"/>
                </a:solidFill>
              </a:rPr>
              <a:t>อธิบายขั้นตอนการจัดการเกี่ยวกับไฟล์</a:t>
            </a:r>
            <a:r>
              <a:rPr lang="en-US" b="1" dirty="0">
                <a:solidFill>
                  <a:srgbClr val="002060"/>
                </a:solidFill>
              </a:rPr>
              <a:t>(file)</a:t>
            </a:r>
            <a:r>
              <a:rPr lang="th-TH" b="1" dirty="0">
                <a:solidFill>
                  <a:srgbClr val="002060"/>
                </a:solidFill>
              </a:rPr>
              <a:t>ได้ถูกต้อง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- </a:t>
            </a:r>
            <a:r>
              <a:rPr lang="th-TH" b="1" dirty="0">
                <a:solidFill>
                  <a:srgbClr val="7030A0"/>
                </a:solidFill>
              </a:rPr>
              <a:t>บอกส่วนประกอบของฮาร์ดดิสค์</a:t>
            </a:r>
            <a:r>
              <a:rPr lang="en-US" b="1" dirty="0">
                <a:solidFill>
                  <a:srgbClr val="7030A0"/>
                </a:solidFill>
              </a:rPr>
              <a:t>(</a:t>
            </a:r>
            <a:r>
              <a:rPr lang="en-US" b="1" dirty="0" err="1">
                <a:solidFill>
                  <a:srgbClr val="7030A0"/>
                </a:solidFill>
              </a:rPr>
              <a:t>harddisk</a:t>
            </a:r>
            <a:r>
              <a:rPr lang="en-US" b="1" dirty="0">
                <a:solidFill>
                  <a:srgbClr val="7030A0"/>
                </a:solidFill>
              </a:rPr>
              <a:t>)</a:t>
            </a:r>
            <a:r>
              <a:rPr lang="th-TH" b="1" dirty="0">
                <a:solidFill>
                  <a:srgbClr val="7030A0"/>
                </a:solidFill>
              </a:rPr>
              <a:t>ได้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th-TH" b="1" dirty="0">
                <a:solidFill>
                  <a:srgbClr val="FF0000"/>
                </a:solidFill>
              </a:rPr>
              <a:t>วิเคราะห์อาการของคอมพิวเตอร์หลังติด</a:t>
            </a:r>
            <a:r>
              <a:rPr lang="th-TH" b="1" dirty="0" err="1">
                <a:solidFill>
                  <a:srgbClr val="FF0000"/>
                </a:solidFill>
              </a:rPr>
              <a:t>ไวรัส</a:t>
            </a:r>
            <a:r>
              <a:rPr lang="th-TH" b="1" dirty="0">
                <a:solidFill>
                  <a:srgbClr val="FF0000"/>
                </a:solidFill>
              </a:rPr>
              <a:t>แล้วได้</a:t>
            </a:r>
          </a:p>
          <a:p>
            <a:endParaRPr lang="en-US" b="1" dirty="0"/>
          </a:p>
          <a:p>
            <a:r>
              <a:rPr lang="en-US" b="1" dirty="0"/>
              <a:t>- </a:t>
            </a:r>
            <a:r>
              <a:rPr lang="th-TH" b="1" dirty="0"/>
              <a:t>อธิบายการทำงานของเครื่องพิมพ์ประเภทต่างได้</a:t>
            </a:r>
          </a:p>
        </p:txBody>
      </p:sp>
    </p:spTree>
    <p:extLst>
      <p:ext uri="{BB962C8B-B14F-4D97-AF65-F5344CB8AC3E}">
        <p14:creationId xmlns:p14="http://schemas.microsoft.com/office/powerpoint/2010/main" val="36577999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66742" y="775048"/>
            <a:ext cx="875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</a:rPr>
              <a:t>1.1 มีการกำหนดความคาดหวัง  </a:t>
            </a:r>
            <a:r>
              <a:rPr lang="th-TH" dirty="0"/>
              <a:t>ที่ต้องการหลังจากจบบทเรียน </a:t>
            </a:r>
            <a:r>
              <a:rPr lang="th-TH" dirty="0">
                <a:solidFill>
                  <a:srgbClr val="7030A0"/>
                </a:solidFill>
              </a:rPr>
              <a:t>โดยกำหนดเป็นวัตถุประสงค์เชิงพฤติกรรม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056" y="1820349"/>
            <a:ext cx="866255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2060"/>
                </a:solidFill>
              </a:rPr>
              <a:t>1.1.3 </a:t>
            </a:r>
            <a:r>
              <a:rPr lang="th-TH" b="1" dirty="0">
                <a:solidFill>
                  <a:srgbClr val="002060"/>
                </a:solidFill>
              </a:rPr>
              <a:t>ควรวัดพฤติกรรมให้ครบทุกด้าน </a:t>
            </a:r>
            <a:r>
              <a:rPr lang="th-TH" dirty="0"/>
              <a:t>และ  มีระดับความยากสอดคล้องกับระดับของผู้เรียน</a:t>
            </a:r>
          </a:p>
        </p:txBody>
      </p:sp>
      <p:pic>
        <p:nvPicPr>
          <p:cNvPr id="7" name="Picture 2" descr="จุดประสงค์เชิงพฤติกรรม | KIDSANA PHIMP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6" y="2996952"/>
            <a:ext cx="8662557" cy="376025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396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5" name="Rectangle 4"/>
          <p:cNvSpPr/>
          <p:nvPr/>
        </p:nvSpPr>
        <p:spPr>
          <a:xfrm>
            <a:off x="179057" y="2276872"/>
            <a:ext cx="866255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400" b="1" u="sng" dirty="0">
                <a:solidFill>
                  <a:srgbClr val="7030A0"/>
                </a:solidFill>
              </a:rPr>
              <a:t>1.1.4 </a:t>
            </a:r>
            <a:r>
              <a:rPr lang="th-TH" sz="3600" b="1" u="sng" dirty="0"/>
              <a:t>นิยมเขียนด้วยประโยคบอกเล่า  </a:t>
            </a:r>
            <a:r>
              <a:rPr lang="th-TH" dirty="0"/>
              <a:t>มากกว่าการใช้ประโยคคำถามหรือประโยคปฏิเสธ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320" y="3789040"/>
            <a:ext cx="7344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/>
              <a:t>-  </a:t>
            </a:r>
            <a:r>
              <a:rPr lang="th-TH" sz="3200" b="1" dirty="0">
                <a:solidFill>
                  <a:srgbClr val="7030A0"/>
                </a:solidFill>
              </a:rPr>
              <a:t>บอกความหมาย   </a:t>
            </a:r>
            <a:r>
              <a:rPr lang="th-TH" sz="3200" dirty="0"/>
              <a:t>และ    ประโยชน์ของคอมพิวเตอร์ได้</a:t>
            </a:r>
          </a:p>
          <a:p>
            <a:r>
              <a:rPr lang="th-TH" sz="3200" dirty="0"/>
              <a:t> - </a:t>
            </a:r>
            <a:r>
              <a:rPr lang="th-TH" sz="3200" b="1" dirty="0">
                <a:solidFill>
                  <a:srgbClr val="FF0000"/>
                </a:solidFill>
              </a:rPr>
              <a:t>บอกองค์ประกอบของ</a:t>
            </a:r>
            <a:r>
              <a:rPr lang="th-TH" sz="3200" dirty="0"/>
              <a:t>ระบบคอมพิวเตอร์ได้ </a:t>
            </a:r>
          </a:p>
          <a:p>
            <a:r>
              <a:rPr lang="th-TH" sz="3200" dirty="0"/>
              <a:t> - </a:t>
            </a:r>
            <a:r>
              <a:rPr lang="th-TH" sz="3200" b="1" dirty="0">
                <a:solidFill>
                  <a:srgbClr val="7030A0"/>
                </a:solidFill>
              </a:rPr>
              <a:t>บอกวิธีการดูแลรักษา</a:t>
            </a:r>
            <a:r>
              <a:rPr lang="th-TH" sz="3200" dirty="0"/>
              <a:t>เครื่องคอมพิวเตอร์ได้ </a:t>
            </a:r>
          </a:p>
          <a:p>
            <a:r>
              <a:rPr lang="th-TH" sz="3200" dirty="0"/>
              <a:t> -  </a:t>
            </a:r>
            <a:r>
              <a:rPr lang="th-TH" sz="3200" b="1" dirty="0">
                <a:solidFill>
                  <a:srgbClr val="7030A0"/>
                </a:solidFill>
              </a:rPr>
              <a:t>ติดตั้งเครื่องคอมพิวเตอร์</a:t>
            </a:r>
            <a:r>
              <a:rPr lang="th-TH" sz="3200" dirty="0"/>
              <a:t>ตามคู่มือได้</a:t>
            </a:r>
          </a:p>
          <a:p>
            <a:r>
              <a:rPr lang="th-TH" sz="3200" dirty="0"/>
              <a:t> -</a:t>
            </a:r>
            <a:r>
              <a:rPr lang="th-TH" sz="3200" b="1" dirty="0"/>
              <a:t> เปิด-ปิดเ</a:t>
            </a:r>
            <a:r>
              <a:rPr lang="th-TH" sz="3200" dirty="0"/>
              <a:t>ครื่องคอมพิวเตอร์ได้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421" y="1010262"/>
            <a:ext cx="875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</a:rPr>
              <a:t>1.1 มีการกำหนดความคาดหวัง  </a:t>
            </a:r>
            <a:r>
              <a:rPr lang="th-TH" dirty="0"/>
              <a:t>ที่ต้องการหลังจากจบบทเรียน </a:t>
            </a:r>
            <a:r>
              <a:rPr lang="th-TH" dirty="0">
                <a:solidFill>
                  <a:srgbClr val="7030A0"/>
                </a:solidFill>
              </a:rPr>
              <a:t>โดยกำหนดเป็นวัตถุประสงค์เชิงพฤติกรรม </a:t>
            </a:r>
          </a:p>
        </p:txBody>
      </p:sp>
    </p:spTree>
    <p:extLst>
      <p:ext uri="{BB962C8B-B14F-4D97-AF65-F5344CB8AC3E}">
        <p14:creationId xmlns:p14="http://schemas.microsoft.com/office/powerpoint/2010/main" val="1559472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987" y="1268760"/>
            <a:ext cx="87129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err="1"/>
              <a:t>อเลส</a:t>
            </a:r>
            <a:r>
              <a:rPr lang="th-TH" sz="3200" b="1" dirty="0"/>
              <a:t>ซี และ</a:t>
            </a:r>
            <a:r>
              <a:rPr lang="th-TH" sz="3200" b="1" dirty="0" err="1"/>
              <a:t>โทรลลิป</a:t>
            </a:r>
            <a:r>
              <a:rPr lang="th-TH" sz="3200" b="1" dirty="0"/>
              <a:t> </a:t>
            </a:r>
            <a:r>
              <a:rPr lang="th-TH" dirty="0"/>
              <a:t>(</a:t>
            </a:r>
            <a:r>
              <a:rPr lang="en-US" sz="2000" dirty="0" err="1"/>
              <a:t>Alessiand</a:t>
            </a:r>
            <a:r>
              <a:rPr lang="en-US" sz="2000" dirty="0"/>
              <a:t> Trollip) </a:t>
            </a:r>
            <a:r>
              <a:rPr lang="th-TH" dirty="0"/>
              <a:t>กล่าวว่า </a:t>
            </a:r>
          </a:p>
          <a:p>
            <a:r>
              <a:rPr lang="en-US" b="1" dirty="0"/>
              <a:t>“</a:t>
            </a:r>
            <a:r>
              <a:rPr lang="th-TH" b="1" dirty="0"/>
              <a:t>บทเรียนคอมพิวเตอร์ช่วยสอน เป็นการสอน</a:t>
            </a:r>
            <a:r>
              <a:rPr lang="th-TH" b="1" dirty="0">
                <a:solidFill>
                  <a:srgbClr val="FF0000"/>
                </a:solidFill>
              </a:rPr>
              <a:t>ที่ประกอบด้วยการเสนอเนื้อหา </a:t>
            </a:r>
          </a:p>
          <a:p>
            <a:endParaRPr lang="th-TH" b="1" dirty="0"/>
          </a:p>
          <a:p>
            <a:r>
              <a:rPr lang="th-TH" b="1" dirty="0"/>
              <a:t>การให้</a:t>
            </a:r>
            <a:r>
              <a:rPr lang="th-TH" b="1" dirty="0">
                <a:solidFill>
                  <a:srgbClr val="FF0000"/>
                </a:solidFill>
              </a:rPr>
              <a:t>คำแนะนำแก่ </a:t>
            </a:r>
            <a:r>
              <a:rPr lang="th-TH" b="1" dirty="0"/>
              <a:t>ผู้เรียนการ  ให้ผู้เรียนได้มีโอกาสฝึกฝน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b="1" dirty="0">
              <a:solidFill>
                <a:srgbClr val="7030A0"/>
              </a:solidFill>
            </a:endParaRPr>
          </a:p>
          <a:p>
            <a:r>
              <a:rPr lang="th-TH" b="1" dirty="0">
                <a:solidFill>
                  <a:srgbClr val="7030A0"/>
                </a:solidFill>
              </a:rPr>
              <a:t>และ</a:t>
            </a:r>
            <a:r>
              <a:rPr lang="th-TH" b="1" u="sng" dirty="0">
                <a:solidFill>
                  <a:srgbClr val="FF0000"/>
                </a:solidFill>
              </a:rPr>
              <a:t>มีการประเมินผลการเรียน</a:t>
            </a:r>
            <a:r>
              <a:rPr lang="th-TH" b="1" dirty="0">
                <a:solidFill>
                  <a:srgbClr val="7030A0"/>
                </a:solidFill>
              </a:rPr>
              <a:t>ของผู้เรียนการใช้คอมพิวเตอร์ </a:t>
            </a:r>
            <a:r>
              <a:rPr lang="th-TH" b="1" dirty="0">
                <a:solidFill>
                  <a:srgbClr val="FF0000"/>
                </a:solidFill>
              </a:rPr>
              <a:t>เพื่อให้สามารถทำ</a:t>
            </a:r>
          </a:p>
          <a:p>
            <a:r>
              <a:rPr lang="th-TH" b="1" dirty="0">
                <a:solidFill>
                  <a:srgbClr val="7030A0"/>
                </a:solidFill>
              </a:rPr>
              <a:t>กิจกรรมอย่างใดอย่างหนึ่ง หรือการผสมผสานของกิจกรรม</a:t>
            </a:r>
            <a:r>
              <a:rPr lang="en-US" b="1" dirty="0">
                <a:solidFill>
                  <a:srgbClr val="7030A0"/>
                </a:solidFill>
              </a:rPr>
              <a:t>”</a:t>
            </a:r>
            <a:r>
              <a:rPr lang="th-TH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3098" y="323432"/>
            <a:ext cx="74168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</a:t>
            </a:r>
            <a:r>
              <a:rPr lang="th-TH" sz="3600" b="1" dirty="0">
                <a:solidFill>
                  <a:schemeClr val="bg1"/>
                </a:solidFill>
              </a:rPr>
              <a:t> </a:t>
            </a:r>
            <a:r>
              <a:rPr lang="th-TH" sz="3600" b="1" dirty="0"/>
              <a:t>ความหมายของบทเรียนคอมพิวเตอร์ช่วยสอน </a:t>
            </a:r>
            <a:endParaRPr lang="th-TH" sz="3600" dirty="0"/>
          </a:p>
        </p:txBody>
      </p:sp>
      <p:pic>
        <p:nvPicPr>
          <p:cNvPr id="4098" name="Picture 2" descr="Sizeducation|| Computer assisted education by @ansooch|| 10%payout for  siz-official — Steem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8" y="3573016"/>
            <a:ext cx="2144129" cy="158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I ( Computer Assisted Instruction) - irishlim.over-blo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54419"/>
            <a:ext cx="2847975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mputer Aided Instruction - Ex Report (Thesis) by mrnahine on Deviant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59" y="3554418"/>
            <a:ext cx="28575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3134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004" y="2204864"/>
            <a:ext cx="792088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rgbClr val="7030A0"/>
                </a:solidFill>
              </a:rPr>
              <a:t>1.1.5 </a:t>
            </a:r>
            <a:r>
              <a:rPr lang="th-TH" b="1" u="sng" dirty="0">
                <a:solidFill>
                  <a:srgbClr val="7030A0"/>
                </a:solidFill>
              </a:rPr>
              <a:t>เขียนด้วยประโยคหรือข้อความสั้นๆ</a:t>
            </a:r>
            <a:r>
              <a:rPr lang="th-TH" b="1" dirty="0">
                <a:solidFill>
                  <a:srgbClr val="7030A0"/>
                </a:solidFill>
              </a:rPr>
              <a:t>ที่กระชับ</a:t>
            </a:r>
            <a:endParaRPr lang="th-TH" sz="3200" b="1" dirty="0">
              <a:solidFill>
                <a:srgbClr val="7030A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pic>
        <p:nvPicPr>
          <p:cNvPr id="1026" name="Picture 2" descr="จุดประสงค์เชิงพฤติกรรม - ppt ดาวน์โหล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2" y="3068961"/>
            <a:ext cx="7878389" cy="35730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163421" y="1010262"/>
            <a:ext cx="875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</a:rPr>
              <a:t>1.1 มีการกำหนดความคาดหวัง  </a:t>
            </a:r>
            <a:r>
              <a:rPr lang="th-TH" dirty="0"/>
              <a:t>ที่ต้องการหลังจากจบบทเรียน </a:t>
            </a:r>
            <a:r>
              <a:rPr lang="th-TH" dirty="0">
                <a:solidFill>
                  <a:srgbClr val="7030A0"/>
                </a:solidFill>
              </a:rPr>
              <a:t>โดยกำหนดเป็นวัตถุประสงค์เชิงพฤติกรรม </a:t>
            </a:r>
          </a:p>
        </p:txBody>
      </p:sp>
    </p:spTree>
    <p:extLst>
      <p:ext uri="{BB962C8B-B14F-4D97-AF65-F5344CB8AC3E}">
        <p14:creationId xmlns:p14="http://schemas.microsoft.com/office/powerpoint/2010/main" val="7708778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7030A0"/>
                </a:solidFill>
              </a:rPr>
              <a:t> ประเภทของบทเรียนคอมพิวเตอร์ช่วยสอน </a:t>
            </a:r>
            <a:endParaRPr lang="th-TH" sz="4000" dirty="0"/>
          </a:p>
        </p:txBody>
      </p:sp>
      <p:sp>
        <p:nvSpPr>
          <p:cNvPr id="2" name="Rectangle 1"/>
          <p:cNvSpPr/>
          <p:nvPr/>
        </p:nvSpPr>
        <p:spPr>
          <a:xfrm>
            <a:off x="0" y="2802779"/>
            <a:ext cx="822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1.2 การนำเสนอเนื้อหาบทเรียน</a:t>
            </a:r>
            <a:r>
              <a:rPr lang="th-TH" dirty="0"/>
              <a:t>จะเริ่มจากสิ่งที่ยังไม่รู้หรือจากสิ่งที่ง่าย</a:t>
            </a:r>
            <a:r>
              <a:rPr lang="en-US" dirty="0">
                <a:sym typeface="Wingdings" pitchFamily="2" charset="2"/>
              </a:rPr>
              <a:t></a:t>
            </a:r>
            <a:r>
              <a:rPr lang="th-TH" dirty="0"/>
              <a:t>ไปหาสิ่งที่</a:t>
            </a:r>
            <a:r>
              <a:rPr lang="th-TH" sz="3200" dirty="0"/>
              <a:t>ยาก</a:t>
            </a:r>
            <a:r>
              <a:rPr lang="th-TH" sz="4000" dirty="0"/>
              <a:t> (</a:t>
            </a:r>
            <a:r>
              <a:rPr lang="th-TH" sz="4000" b="1" dirty="0">
                <a:solidFill>
                  <a:srgbClr val="002060"/>
                </a:solidFill>
              </a:rPr>
              <a:t>ง่าย</a:t>
            </a:r>
            <a:r>
              <a:rPr lang="th-TH" sz="4000" dirty="0"/>
              <a:t> </a:t>
            </a:r>
            <a:r>
              <a:rPr lang="en-US" sz="4000" dirty="0">
                <a:sym typeface="Wingdings" pitchFamily="2" charset="2"/>
              </a:rPr>
              <a:t></a:t>
            </a:r>
            <a:r>
              <a:rPr lang="th-TH" sz="4000" b="1" dirty="0">
                <a:solidFill>
                  <a:srgbClr val="FF0000"/>
                </a:solidFill>
                <a:sym typeface="Wingdings" pitchFamily="2" charset="2"/>
              </a:rPr>
              <a:t>ยาก</a:t>
            </a:r>
            <a:r>
              <a:rPr lang="th-TH" sz="4000" dirty="0">
                <a:sym typeface="Wingdings" pitchFamily="2" charset="2"/>
              </a:rPr>
              <a:t>)</a:t>
            </a:r>
            <a:endParaRPr lang="th-TH" sz="4000" dirty="0"/>
          </a:p>
        </p:txBody>
      </p:sp>
      <p:pic>
        <p:nvPicPr>
          <p:cNvPr id="1028" name="Picture 4" descr="การออกแบบโปรแกรมโดยเขียนเป็นข้อความหรือผังงาน - ครูไอท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91" y="4517708"/>
            <a:ext cx="2700164" cy="22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อักษรเจริญทัศน์ อจท. - สื่อฯ ชุดแบบฝึกกิจกรรม อ่านเขียน เรียนสนุก  *เทคนิคการสอนด้วยการแจกลูกและการสะกดคำ *ฝึกทักษะผ่านกิจกรรมหลากหลาย *เนื้อหา เป็นลำดับขั้นตอนจากง่ายไปยาก *เน้นการฝึก ซ้ำ ย้ำ ทวน มาพร้อมคู่มือครู :  เพื่อให้ครูสะดวกในการจัดกิจกรรมใน ...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อักษรเจริญทัศน์ อจท. - สื่อฯ ชุดแบบฝึกกิจกรรม อ่านเขียน เรียนสนุก  *เทคนิคการสอนด้วยการแจกลูกและการสะกดคำ *ฝึกทักษะผ่านกิจกรรมหลากหลาย *เนื้อหา เป็นลำดับขั้นตอนจากง่ายไปยาก *เน้นการฝึก ซ้ำ ย้ำ ทวน มาพร้อมคู่มือครู :  เพื่อให้ครูสะดวกในการจัดกิจกรรมใน ...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19385"/>
            <a:ext cx="2160239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จิ๊กซอว์สัตว์น่ารัก Animal Puzzles แบ่ง 3 Level จากง่ายไปยาก  (ซื้อแยกชุดได้) | Lazada.co.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5" y="4410820"/>
            <a:ext cx="1914023" cy="2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5428" y="981955"/>
            <a:ext cx="85350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</a:t>
            </a:r>
            <a:r>
              <a:rPr lang="th-TH" dirty="0" err="1"/>
              <a:t>ได้มาก</a:t>
            </a:r>
            <a:r>
              <a:rPr lang="th-TH" dirty="0"/>
              <a:t>ที่สุด   </a:t>
            </a:r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b="1" dirty="0">
                <a:solidFill>
                  <a:srgbClr val="002060"/>
                </a:solidFill>
              </a:rPr>
              <a:t>การออกแบบบทเรียนคอมพิวเตอร์ช่วยสอน </a:t>
            </a:r>
          </a:p>
        </p:txBody>
      </p:sp>
    </p:spTree>
    <p:extLst>
      <p:ext uri="{BB962C8B-B14F-4D97-AF65-F5344CB8AC3E}">
        <p14:creationId xmlns:p14="http://schemas.microsoft.com/office/powerpoint/2010/main" val="34845818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7030A0"/>
                </a:solidFill>
              </a:rPr>
              <a:t> ประเภทของบทเรียนคอมพิวเตอร์ช่วยสอน </a:t>
            </a:r>
            <a:endParaRPr lang="th-TH" sz="4000" dirty="0"/>
          </a:p>
        </p:txBody>
      </p:sp>
      <p:sp>
        <p:nvSpPr>
          <p:cNvPr id="4" name="AutoShape 6" descr="อักษรเจริญทัศน์ อจท. - สื่อฯ ชุดแบบฝึกกิจกรรม อ่านเขียน เรียนสนุก  *เทคนิคการสอนด้วยการแจกลูกและการสะกดคำ *ฝึกทักษะผ่านกิจกรรมหลากหลาย *เนื้อหา เป็นลำดับขั้นตอนจากง่ายไปยาก *เน้นการฝึก ซ้ำ ย้ำ ทวน มาพร้อมคู่มือครู :  เพื่อให้ครูสะดวกในการจัดกิจกรรมใน ...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อักษรเจริญทัศน์ อจท. - สื่อฯ ชุดแบบฝึกกิจกรรม อ่านเขียน เรียนสนุก  *เทคนิคการสอนด้วยการแจกลูกและการสะกดคำ *ฝึกทักษะผ่านกิจกรรมหลากหลาย *เนื้อหา เป็นลำดับขั้นตอนจากง่ายไปยาก *เน้นการฝึก ซ้ำ ย้ำ ทวน มาพร้อมคู่มือครู :  เพื่อให้ครูสะดวกในการจัดกิจกรรมใน ...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395536" y="126876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/>
              <a:t>1.3 เนื้อหาแต่ละเฟรมย่อย </a:t>
            </a:r>
            <a:r>
              <a:rPr lang="th-TH" dirty="0"/>
              <a:t>ควรเพิ่มขึ้นทีละน้อย ๆ และมีการแนะนำความรู้ใหม่ทีละขั้น </a:t>
            </a:r>
          </a:p>
        </p:txBody>
      </p:sp>
      <p:pic>
        <p:nvPicPr>
          <p:cNvPr id="1026" name="Picture 2" descr="Untitled Doc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51480"/>
            <a:ext cx="5715000" cy="45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titled Docu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351480"/>
            <a:ext cx="3118148" cy="45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641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96766" y="988724"/>
            <a:ext cx="904723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</a:t>
            </a:r>
            <a:r>
              <a:rPr lang="th-TH" dirty="0" err="1"/>
              <a:t>ได้มาก</a:t>
            </a:r>
            <a:r>
              <a:rPr lang="th-TH" dirty="0"/>
              <a:t>ที่สุด   </a:t>
            </a:r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b="1" dirty="0">
                <a:solidFill>
                  <a:srgbClr val="002060"/>
                </a:solidFill>
              </a:rPr>
              <a:t>การออกแบบบทเรียนคอมพิวเตอร์ช่วยสอน </a:t>
            </a:r>
            <a:br>
              <a:rPr lang="th-TH" b="1" dirty="0">
                <a:solidFill>
                  <a:srgbClr val="002060"/>
                </a:solidFill>
              </a:rPr>
            </a:br>
            <a:endParaRPr lang="th-TH" b="1" dirty="0">
              <a:solidFill>
                <a:srgbClr val="002060"/>
              </a:solidFill>
            </a:endParaRPr>
          </a:p>
          <a:p>
            <a:r>
              <a:rPr lang="th-TH" sz="3600" b="1" dirty="0"/>
              <a:t>1.4 ในระหว่างนำเสนอเนื้อหา</a:t>
            </a:r>
            <a:r>
              <a:rPr lang="th-TH" b="1" dirty="0"/>
              <a:t>จะมีการนำเสนอกิจกรรมก</a:t>
            </a:r>
            <a:r>
              <a:rPr lang="th-TH" dirty="0"/>
              <a:t>ารเรียนประกอบด้วย เช่น ตอบคำถาม ทำแบบทดสอบ </a:t>
            </a:r>
          </a:p>
          <a:p>
            <a:endParaRPr lang="th-TH" dirty="0"/>
          </a:p>
          <a:p>
            <a:pPr marL="514350" indent="-514350">
              <a:buAutoNum type="arabicPeriod"/>
            </a:pPr>
            <a:endParaRPr lang="th-TH" dirty="0"/>
          </a:p>
          <a:p>
            <a:pPr marL="514350" indent="-514350">
              <a:buAutoNum type="arabicPeriod"/>
            </a:pPr>
            <a:endParaRPr lang="th-TH" dirty="0"/>
          </a:p>
          <a:p>
            <a:pPr marL="514350" indent="-514350">
              <a:buAutoNum type="arabicPeriod"/>
            </a:pPr>
            <a:endParaRPr lang="th-TH" dirty="0"/>
          </a:p>
          <a:p>
            <a:pPr marL="514350" indent="-514350">
              <a:buAutoNum type="arabicPeriod"/>
            </a:pPr>
            <a:endParaRPr lang="th-TH" dirty="0"/>
          </a:p>
          <a:p>
            <a:endParaRPr lang="th-TH" b="1" dirty="0"/>
          </a:p>
        </p:txBody>
      </p:sp>
      <p:sp>
        <p:nvSpPr>
          <p:cNvPr id="2" name="AutoShape 2" descr="แบบทดสอบการประเมินคุณลักษณะของบุคคลด้วยการทำงานของสมอง (Brain Base Working)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แบบทดสอบการประเมินคุณลักษณะของบุคคลด้วยการทำงานของสมอง (Brain Base Working)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แบบทดสอบการประเมินคุณลักษณะของบุคคลด้วยการทำงานของสมอง (Brain Base Working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89377"/>
            <a:ext cx="4618286" cy="21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การทดสอบหาแป้งในพืช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" y="4221088"/>
            <a:ext cx="3509020" cy="227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9539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96766" y="988724"/>
            <a:ext cx="90472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</a:t>
            </a:r>
            <a:r>
              <a:rPr lang="th-TH" dirty="0" err="1"/>
              <a:t>ได้มาก</a:t>
            </a:r>
            <a:r>
              <a:rPr lang="th-TH" dirty="0"/>
              <a:t>ที่สุด   </a:t>
            </a:r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b="1" dirty="0">
                <a:solidFill>
                  <a:srgbClr val="002060"/>
                </a:solidFill>
              </a:rPr>
              <a:t>การออกแบบบทเรียนคอมพิวเตอร์ช่วยสอน </a:t>
            </a:r>
          </a:p>
          <a:p>
            <a:pPr marL="514350" indent="-514350">
              <a:buAutoNum type="arabicParenBoth"/>
            </a:pPr>
            <a:endParaRPr lang="th-TH" b="1" dirty="0">
              <a:solidFill>
                <a:srgbClr val="002060"/>
              </a:solidFill>
            </a:endParaRPr>
          </a:p>
          <a:p>
            <a:r>
              <a:rPr lang="th-TH" b="1" dirty="0"/>
              <a:t>1.5 เมื่อนักเรียนมีปฏิสัมพันธ์ </a:t>
            </a:r>
            <a:r>
              <a:rPr lang="th-TH" dirty="0"/>
              <a:t>ในกรณีที่นักเรียนตอบผิดจะมีการอธิบายหรือ แนะนำเพิ่มเติมถึงความผิดพลาด </a:t>
            </a:r>
          </a:p>
        </p:txBody>
      </p:sp>
      <p:sp>
        <p:nvSpPr>
          <p:cNvPr id="2" name="AutoShape 2" descr="แบบทดสอบการประเมินคุณลักษณะของบุคคลด้วยการทำงานของสมอง (Brain Base Working)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แบบทดสอบการประเมินคุณลักษณะของบุคคลด้วยการทำงานของสมอง (Brain Base Working)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2" descr="เรียนรู้จากความผิดพลาด ดีกว่าผิดพลาดแล้วไม่เรียนรู้ - FINNOMENA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" y="3861048"/>
            <a:ext cx="353913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ความผิดพลาดที่มักเกิดขึ้นในการประกอบชิ้นงานโดยคน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64" y="3808106"/>
            <a:ext cx="5486399" cy="267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2260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96767" y="988724"/>
            <a:ext cx="87588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เพื่อให้มีประสิทธิภาพและตอบสนองความต้องการของผู้เรียนได้มากที่สุด </a:t>
            </a:r>
          </a:p>
          <a:p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b="1" dirty="0">
                <a:solidFill>
                  <a:srgbClr val="002060"/>
                </a:solidFill>
              </a:rPr>
              <a:t>การออกแบบบทเรียนคอมพิวเตอร์ช่วยสอน </a:t>
            </a:r>
          </a:p>
          <a:p>
            <a:r>
              <a:rPr lang="th-TH" sz="3200" b="1" dirty="0"/>
              <a:t>1.6 เวลาไม่จำกัดในการเรียนรู้</a:t>
            </a:r>
            <a:r>
              <a:rPr lang="th-TH" dirty="0"/>
              <a:t>บทเรียนต้องอำนวยประโยชน์ให้นักเรียนได้เลือก เรียนตามความสามารถและความถนัดของนักเรียน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sz="3200" b="1" dirty="0"/>
              <a:t>1.7 มีแบบทดสอบหลังเรียน </a:t>
            </a:r>
            <a:r>
              <a:rPr lang="th-TH" dirty="0"/>
              <a:t>เพื่อให้นักเรียนได้ประเมินผลการเรียนของตนเอง </a:t>
            </a:r>
            <a:endParaRPr lang="th-TH" b="1" dirty="0">
              <a:solidFill>
                <a:srgbClr val="002060"/>
              </a:solidFill>
            </a:endParaRPr>
          </a:p>
        </p:txBody>
      </p:sp>
      <p:sp>
        <p:nvSpPr>
          <p:cNvPr id="2" name="AutoShape 4" descr="ทำไมต้อง Pretest และ Posttest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8" name="Picture 6" descr="ทำไมต้อง Pretest และ Post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54256"/>
            <a:ext cx="1890977" cy="213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การปรับเปลี่ยนเวลาฤดูร้อนและฤดูหนาวในโซนยุโรป ( Day light saving time) -  Keen Education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82" name="Picture 10" descr="ปิดช่องว่างพื้นที่ห่างไกล สร้างเสริมการเรียนรู้ได้ ทุกที่เวลา | กสศ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3253848" cy="17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882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116632"/>
            <a:ext cx="8229600" cy="8640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/>
              <a:t>การผลิตบทเรียนคอมพิวเตอร์ช่วยสอน </a:t>
            </a:r>
            <a:endParaRPr lang="th-TH" sz="4000" dirty="0"/>
          </a:p>
        </p:txBody>
      </p:sp>
      <p:sp>
        <p:nvSpPr>
          <p:cNvPr id="6" name="Rectangle 5"/>
          <p:cNvSpPr/>
          <p:nvPr/>
        </p:nvSpPr>
        <p:spPr>
          <a:xfrm>
            <a:off x="96767" y="988724"/>
            <a:ext cx="875887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ควรมีความเข้าใจใน การออกแบบและพัฒนาบทเรียน เพื่อให้มีประสิทธิภาพและตอบสนองความต้องการของผู้เรียนได้มากที่สุด  </a:t>
            </a:r>
            <a:r>
              <a:rPr lang="th-TH" b="1" dirty="0"/>
              <a:t>การพัฒนาบทเรียนที่มีเนื้อหาครอบคลุมดังนี้ </a:t>
            </a:r>
          </a:p>
          <a:p>
            <a:pPr marL="514350" indent="-514350">
              <a:buAutoNum type="arabicParenBoth"/>
            </a:pPr>
            <a:r>
              <a:rPr lang="th-TH" b="1" dirty="0">
                <a:solidFill>
                  <a:srgbClr val="002060"/>
                </a:solidFill>
              </a:rPr>
              <a:t>การออกแบบบทเรียนคอมพิวเตอร์ช่วยสอน </a:t>
            </a:r>
          </a:p>
          <a:p>
            <a:r>
              <a:rPr lang="th-TH" sz="3200" b="1" dirty="0"/>
              <a:t>1.8 การใช้บทเรียนสำเร็จรูป</a:t>
            </a:r>
            <a:r>
              <a:rPr lang="th-TH" dirty="0"/>
              <a:t> จะไม่อยู่ภายใต้การดูแลของผู้สอนหรือสถานที่ นักเรียนจะมีอิสระจากการดูแลหรือการควบคุมจากบุคคลอื่น ๆ และสามารถเรียนในสถานที่ที่พึง พอใจ </a:t>
            </a:r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r>
              <a:rPr lang="th-TH" sz="3200" b="1" dirty="0"/>
              <a:t>1.9  ยึดนักเรียนเป็นศูนย์กลางการเรียน </a:t>
            </a:r>
            <a:r>
              <a:rPr lang="th-TH" dirty="0"/>
              <a:t>จะต้องตอบสนองความต้องการและ ความสามารถของแต่ละบุคคลเป็นสำคัญ </a:t>
            </a:r>
            <a:endParaRPr lang="th-TH" b="1" dirty="0">
              <a:solidFill>
                <a:srgbClr val="002060"/>
              </a:solidFill>
            </a:endParaRPr>
          </a:p>
        </p:txBody>
      </p:sp>
      <p:sp>
        <p:nvSpPr>
          <p:cNvPr id="2" name="AutoShape 2" descr="บทเรียนสำเร็จรูป เรื่องพุทธประวัติ ม.1 | สาระ ความรู้ ข่าวสาร ความบันเทิง  ของชาวมัธยมศึกษา และประถมศึกษา : Knowledge for Thai Student |  ThaiGoodView.com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บทเรียนสำเร็จรูป เรื่องพุทธประวัติ ม.1 | สาระ ความรู้ ข่าวสาร ความบันเทิง  ของชาวมัธยมศึกษา และประถมศึกษา : Knowledge for Thai Student |  ThaiGoodView.com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บทเรียนสำเร็จรูปวิชาวิทยาศาสตร์ เรื่อง ไฟฟ้าน่ารู้ กลุ่มสาระการเรียนรู้  วิทยาศาสตร์ เล่มที่ 4 ชั้นประถมศึกษาปีที่ 3 โดย ครูอุไรวรรณ มะเดชา –  โรงเรียนอนุบาลพิบูลเวศม์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8" descr="บทเรียนสำเร็จรูปวิชาวิทยาศาสตร์ เรื่อง ไฟฟ้าน่ารู้ กลุ่มสาระการเรียนรู้  วิทยาศาสตร์ เล่มที่ 4 ชั้นประถมศึกษาปีที่ 3 โดย ครูอุไรวรรณ มะเดชา –  โรงเรียนอนุบาลพิบูลเวศม์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2" y="3212896"/>
            <a:ext cx="3322711" cy="23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ฟรีสื่อการเรียนการสอน หนังสื่อเล่มเล็กบทเรียนสำเร็จรูปมาตราตัวสะก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36" y="3477406"/>
            <a:ext cx="3806080" cy="21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95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th-TH" b="1" dirty="0"/>
              <a:t>การวิเคราะห์บทเรียน </a:t>
            </a:r>
            <a:r>
              <a:rPr lang="th-TH" dirty="0"/>
              <a:t>(</a:t>
            </a:r>
            <a:r>
              <a:rPr lang="en-US" dirty="0"/>
              <a:t>Analysis)</a:t>
            </a:r>
          </a:p>
          <a:p>
            <a:pPr marL="514350" indent="-514350">
              <a:buAutoNum type="arabicPeriod"/>
            </a:pPr>
            <a:r>
              <a:rPr lang="th-TH" b="1" dirty="0">
                <a:solidFill>
                  <a:srgbClr val="002060"/>
                </a:solidFill>
              </a:rPr>
              <a:t>การออกแบบบทเรียน </a:t>
            </a:r>
            <a:r>
              <a:rPr lang="th-TH" dirty="0"/>
              <a:t>(</a:t>
            </a:r>
            <a:r>
              <a:rPr lang="en-US" dirty="0"/>
              <a:t>Design) </a:t>
            </a:r>
          </a:p>
          <a:p>
            <a:pPr marL="514350" indent="-514350">
              <a:buAutoNum type="arabicPeriod"/>
            </a:pPr>
            <a:r>
              <a:rPr lang="th-TH" b="1" dirty="0">
                <a:solidFill>
                  <a:srgbClr val="FF0000"/>
                </a:solidFill>
              </a:rPr>
              <a:t>การพัฒนาบทเรียน </a:t>
            </a:r>
            <a:r>
              <a:rPr lang="th-TH" dirty="0"/>
              <a:t>(</a:t>
            </a:r>
            <a:r>
              <a:rPr lang="en-US" dirty="0"/>
              <a:t>Development)</a:t>
            </a:r>
          </a:p>
          <a:p>
            <a:pPr marL="514350" indent="-514350">
              <a:buAutoNum type="arabicPeriod"/>
            </a:pPr>
            <a:r>
              <a:rPr lang="th-TH" b="1" dirty="0">
                <a:solidFill>
                  <a:srgbClr val="00B050"/>
                </a:solidFill>
              </a:rPr>
              <a:t>การสร้างบทเรียนและนำเสนอบทเรียน </a:t>
            </a:r>
            <a:r>
              <a:rPr lang="th-TH" dirty="0"/>
              <a:t>(</a:t>
            </a:r>
            <a:r>
              <a:rPr lang="en-US" dirty="0"/>
              <a:t>Implementation)  </a:t>
            </a:r>
          </a:p>
          <a:p>
            <a:pPr marL="514350" indent="-514350">
              <a:buAutoNum type="arabicPeriod"/>
            </a:pPr>
            <a:r>
              <a:rPr lang="th-TH" b="1" dirty="0"/>
              <a:t>การประเมินผลคุณภาพบทเรียน (</a:t>
            </a:r>
            <a:r>
              <a:rPr lang="en-US" b="1" dirty="0"/>
              <a:t>Evaluation) </a:t>
            </a:r>
            <a:endParaRPr lang="th-TH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540485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321"/>
            <a:ext cx="8229600" cy="1143000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59380"/>
            <a:ext cx="5544616" cy="4968552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</p:pic>
      <p:sp>
        <p:nvSpPr>
          <p:cNvPr id="6" name="Rectangle 5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721662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321"/>
            <a:ext cx="8229600" cy="1143000"/>
          </a:xfr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/>
              <a:t>ขั้นตอนการสร้างบทเรียน</a:t>
            </a:r>
            <a:r>
              <a:rPr lang="th-TH" b="1" dirty="0" err="1"/>
              <a:t>คอมพิวเตอร์ช์วย</a:t>
            </a:r>
            <a:r>
              <a:rPr lang="th-TH" b="1" dirty="0"/>
              <a:t>สอน </a:t>
            </a:r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576180" y="1340768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sz="3200" b="1" dirty="0"/>
              <a:t>การวิเคราะห์บทเรียน (</a:t>
            </a:r>
            <a:r>
              <a:rPr lang="en-US" sz="3200" b="1" dirty="0"/>
              <a:t>Analysis)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1971595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/>
              <a:t> มี</a:t>
            </a:r>
            <a:r>
              <a:rPr lang="en-US" b="1" u="sng" dirty="0"/>
              <a:t>  3 </a:t>
            </a:r>
            <a:r>
              <a:rPr lang="th-TH" b="1" u="sng" dirty="0"/>
              <a:t>ขั้นตอน</a:t>
            </a:r>
            <a:r>
              <a:rPr lang="en-US" b="1" u="sng" dirty="0"/>
              <a:t> </a:t>
            </a:r>
          </a:p>
          <a:p>
            <a:endParaRPr lang="en-US" b="1" u="sng" dirty="0"/>
          </a:p>
          <a:p>
            <a:r>
              <a:rPr lang="en-US" dirty="0"/>
              <a:t>     1.1 </a:t>
            </a:r>
            <a:r>
              <a:rPr lang="th-TH" sz="3200" b="1" dirty="0"/>
              <a:t>สร้างแผนภูมิระดมสมอง </a:t>
            </a:r>
            <a:r>
              <a:rPr lang="th-TH" dirty="0"/>
              <a:t>(</a:t>
            </a:r>
            <a:r>
              <a:rPr lang="en-US" dirty="0"/>
              <a:t>Brain Storm Chart) </a:t>
            </a:r>
            <a:r>
              <a:rPr lang="th-TH" dirty="0"/>
              <a:t>โดยเริ่ม</a:t>
            </a:r>
            <a:r>
              <a:rPr lang="th-TH" b="1" dirty="0"/>
              <a:t>จากเขียนชื่อวิชาไว้ ตรงกลางแล้วระดมสมองเขียนหัวเรื่องในวิชานั้นๆ เขียนโยงกับชื่อหัวเรื่องย่อยกับหัวเรื่องหลักหรือเนื้อหาที่เกี่ยวข้อง(ฟังอธิบาย)</a:t>
            </a:r>
          </a:p>
          <a:p>
            <a:endParaRPr lang="en-US" b="1" dirty="0"/>
          </a:p>
          <a:p>
            <a:r>
              <a:rPr lang="en-US" b="1" dirty="0"/>
              <a:t>           </a:t>
            </a:r>
            <a:r>
              <a:rPr lang="th-TH" b="1" dirty="0"/>
              <a:t>แผนภูมินี้เรียกว่าแผนภูมิระดมสมอง</a:t>
            </a:r>
            <a:r>
              <a:rPr lang="en-US" b="1" dirty="0"/>
              <a:t> </a:t>
            </a:r>
            <a:r>
              <a:rPr lang="en-US" dirty="0"/>
              <a:t>(Brain Storm Chart) 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24199" y="6327932"/>
            <a:ext cx="260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</a:t>
            </a:r>
            <a:r>
              <a:rPr lang="th-TH" dirty="0"/>
              <a:t> </a:t>
            </a:r>
            <a:r>
              <a:rPr lang="th-TH" b="1" dirty="0"/>
              <a:t>ผศ.ดร.กมลรัตน์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6689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8912</Words>
  <Application>Microsoft Office PowerPoint</Application>
  <PresentationFormat>On-screen Show (4:3)</PresentationFormat>
  <Paragraphs>1059</Paragraphs>
  <Slides>134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8" baseType="lpstr">
      <vt:lpstr>Arial</vt:lpstr>
      <vt:lpstr>Calibri</vt:lpstr>
      <vt:lpstr>MS Sans Serif</vt:lpstr>
      <vt:lpstr>Office Theme</vt:lpstr>
      <vt:lpstr>PowerPoint Presentation</vt:lpstr>
      <vt:lpstr>ประเภท Digital Content</vt:lpstr>
      <vt:lpstr>ประเภท Digital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ส่วนประกอบบทเรียนคอมพิวเตอร์</vt:lpstr>
      <vt:lpstr>ส่วนประกอบบทเรียนคอมพิวเตอร์</vt:lpstr>
      <vt:lpstr>ส่วนประกอบบทเรียนคอมพิวเตอร์</vt:lpstr>
      <vt:lpstr>ส่วนประกอบบทเรียนคอมพิวเตอร์</vt:lpstr>
      <vt:lpstr>ส่วนประกอบบทเรียนคอมพิวเตอร์</vt:lpstr>
      <vt:lpstr>ส่วนประกอบบทเรียนคอมพิวเตอร์</vt:lpstr>
      <vt:lpstr>ส่วนประกอบบทเรียนคอมพิวเตอร์</vt:lpstr>
      <vt:lpstr>ส่วนประกอบบทเรียนคอมพิวเตอร์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ประเภท Digital Content</vt:lpstr>
      <vt:lpstr>PowerPoint Presentation</vt:lpstr>
      <vt:lpstr>3) ประเภทของบทเรียนคอมพิวเตอร์ช่วยสอน (ทบทวน)</vt:lpstr>
      <vt:lpstr> ประเภทของบทเรียนคอมพิวเตอร์ช่วยสอน(ทบทวน)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PowerPoint Presentation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ขั้นตอนการสร้างบทเรียนคอมพิวเตอร์ช์วยสอน </vt:lpstr>
      <vt:lpstr>PowerPoint Presentation</vt:lpstr>
      <vt:lpstr>PowerPoint Presentation</vt:lpstr>
      <vt:lpstr>Ai กับ CAI ในปี 2026 </vt:lpstr>
    </vt:vector>
  </TitlesOfParts>
  <Company>www.easyosteam.com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KKD Windows7 V.11_x64</dc:creator>
  <cp:lastModifiedBy>Computer</cp:lastModifiedBy>
  <cp:revision>353</cp:revision>
  <dcterms:created xsi:type="dcterms:W3CDTF">2021-08-23T12:03:38Z</dcterms:created>
  <dcterms:modified xsi:type="dcterms:W3CDTF">2026-05-09T02:40:47Z</dcterms:modified>
</cp:coreProperties>
</file>